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2"/>
  </p:notesMasterIdLst>
  <p:sldIdLst>
    <p:sldId id="399" r:id="rId3"/>
    <p:sldId id="400" r:id="rId4"/>
    <p:sldId id="326" r:id="rId5"/>
    <p:sldId id="403" r:id="rId6"/>
    <p:sldId id="404" r:id="rId7"/>
    <p:sldId id="401" r:id="rId8"/>
    <p:sldId id="285" r:id="rId9"/>
    <p:sldId id="379" r:id="rId10"/>
    <p:sldId id="351" r:id="rId11"/>
    <p:sldId id="353" r:id="rId12"/>
    <p:sldId id="354" r:id="rId13"/>
    <p:sldId id="356" r:id="rId14"/>
    <p:sldId id="357" r:id="rId15"/>
    <p:sldId id="355" r:id="rId16"/>
    <p:sldId id="407" r:id="rId17"/>
    <p:sldId id="408" r:id="rId18"/>
    <p:sldId id="409" r:id="rId19"/>
    <p:sldId id="410" r:id="rId20"/>
    <p:sldId id="405" r:id="rId21"/>
    <p:sldId id="406" r:id="rId22"/>
    <p:sldId id="411" r:id="rId23"/>
    <p:sldId id="335" r:id="rId24"/>
    <p:sldId id="348" r:id="rId25"/>
    <p:sldId id="413" r:id="rId26"/>
    <p:sldId id="412" r:id="rId27"/>
    <p:sldId id="331" r:id="rId28"/>
    <p:sldId id="369" r:id="rId29"/>
    <p:sldId id="370" r:id="rId30"/>
    <p:sldId id="414" r:id="rId31"/>
    <p:sldId id="415" r:id="rId32"/>
    <p:sldId id="416" r:id="rId33"/>
    <p:sldId id="417" r:id="rId34"/>
    <p:sldId id="418" r:id="rId35"/>
    <p:sldId id="398" r:id="rId36"/>
    <p:sldId id="328" r:id="rId37"/>
    <p:sldId id="397" r:id="rId38"/>
    <p:sldId id="396" r:id="rId39"/>
    <p:sldId id="395" r:id="rId40"/>
    <p:sldId id="394"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der perspective into existin training" id="{FFB91C17-989B-AB41-AEB2-418AD900BF61}">
          <p14:sldIdLst>
            <p14:sldId id="399"/>
            <p14:sldId id="400"/>
            <p14:sldId id="326"/>
            <p14:sldId id="403"/>
            <p14:sldId id="404"/>
            <p14:sldId id="401"/>
            <p14:sldId id="285"/>
            <p14:sldId id="379"/>
            <p14:sldId id="351"/>
            <p14:sldId id="353"/>
            <p14:sldId id="354"/>
            <p14:sldId id="356"/>
            <p14:sldId id="357"/>
            <p14:sldId id="355"/>
            <p14:sldId id="407"/>
            <p14:sldId id="408"/>
            <p14:sldId id="409"/>
            <p14:sldId id="410"/>
            <p14:sldId id="405"/>
            <p14:sldId id="406"/>
            <p14:sldId id="411"/>
            <p14:sldId id="335"/>
            <p14:sldId id="348"/>
            <p14:sldId id="413"/>
            <p14:sldId id="412"/>
            <p14:sldId id="331"/>
            <p14:sldId id="369"/>
            <p14:sldId id="370"/>
            <p14:sldId id="414"/>
            <p14:sldId id="415"/>
            <p14:sldId id="416"/>
            <p14:sldId id="417"/>
            <p14:sldId id="418"/>
            <p14:sldId id="398"/>
            <p14:sldId id="328"/>
            <p14:sldId id="397"/>
            <p14:sldId id="396"/>
            <p14:sldId id="395"/>
            <p14:sldId id="3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78686" autoAdjust="0"/>
  </p:normalViewPr>
  <p:slideViewPr>
    <p:cSldViewPr snapToGrid="0" snapToObjects="1">
      <p:cViewPr>
        <p:scale>
          <a:sx n="68" d="100"/>
          <a:sy n="68" d="100"/>
        </p:scale>
        <p:origin x="-1230" y="-468"/>
      </p:cViewPr>
      <p:guideLst>
        <p:guide orient="horz" pos="2160"/>
        <p:guide pos="2880"/>
      </p:guideLst>
    </p:cSldViewPr>
  </p:slideViewPr>
  <p:outlineViewPr>
    <p:cViewPr>
      <p:scale>
        <a:sx n="33" d="100"/>
        <a:sy n="33" d="100"/>
      </p:scale>
      <p:origin x="0" y="32912"/>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77238-E5F7-BA4B-A0BF-7A24BE15B0DE}"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GB"/>
        </a:p>
      </dgm:t>
    </dgm:pt>
    <dgm:pt modelId="{71F767A2-17ED-4744-A268-5CDAC9B8ED8B}">
      <dgm:prSet phldrT="[Text]"/>
      <dgm:spPr/>
      <dgm:t>
        <a:bodyPr/>
        <a:lstStyle/>
        <a:p>
          <a:r>
            <a:rPr lang="en-US" dirty="0" smtClean="0"/>
            <a:t>Rationale and Framework</a:t>
          </a:r>
          <a:endParaRPr lang="en-GB" dirty="0"/>
        </a:p>
      </dgm:t>
    </dgm:pt>
    <dgm:pt modelId="{06D80AB3-0068-7C46-BEE0-261C53E972D6}" type="parTrans" cxnId="{2A99E754-A153-C345-BB80-9B4840B36703}">
      <dgm:prSet/>
      <dgm:spPr/>
      <dgm:t>
        <a:bodyPr/>
        <a:lstStyle/>
        <a:p>
          <a:endParaRPr lang="en-GB"/>
        </a:p>
      </dgm:t>
    </dgm:pt>
    <dgm:pt modelId="{7B41344C-A5AC-D941-8255-F91E42B8D07A}" type="sibTrans" cxnId="{2A99E754-A153-C345-BB80-9B4840B36703}">
      <dgm:prSet/>
      <dgm:spPr/>
      <dgm:t>
        <a:bodyPr/>
        <a:lstStyle/>
        <a:p>
          <a:endParaRPr lang="en-GB"/>
        </a:p>
      </dgm:t>
    </dgm:pt>
    <dgm:pt modelId="{294E6E68-5C66-B24F-A668-FCB3157EBB2C}">
      <dgm:prSet phldrT="[Text]"/>
      <dgm:spPr/>
      <dgm:t>
        <a:bodyPr/>
        <a:lstStyle/>
        <a:p>
          <a:r>
            <a:rPr lang="en-GB" dirty="0" smtClean="0"/>
            <a:t>CEDAW</a:t>
          </a:r>
          <a:endParaRPr lang="en-GB" dirty="0"/>
        </a:p>
      </dgm:t>
    </dgm:pt>
    <dgm:pt modelId="{BC84ABEE-37CE-8548-AE95-169E498F4B65}" type="parTrans" cxnId="{AD1C8E26-5BA1-5C4A-98C0-272DCBCC1E6E}">
      <dgm:prSet/>
      <dgm:spPr/>
      <dgm:t>
        <a:bodyPr/>
        <a:lstStyle/>
        <a:p>
          <a:endParaRPr lang="en-GB"/>
        </a:p>
      </dgm:t>
    </dgm:pt>
    <dgm:pt modelId="{BDD72DFA-C67B-8049-81F0-16FDAF2A28F5}" type="sibTrans" cxnId="{AD1C8E26-5BA1-5C4A-98C0-272DCBCC1E6E}">
      <dgm:prSet/>
      <dgm:spPr/>
      <dgm:t>
        <a:bodyPr/>
        <a:lstStyle/>
        <a:p>
          <a:endParaRPr lang="en-GB"/>
        </a:p>
      </dgm:t>
    </dgm:pt>
    <dgm:pt modelId="{C3C4255D-A7B1-354D-B8B5-B176369B405D}">
      <dgm:prSet phldrT="[Text]"/>
      <dgm:spPr/>
      <dgm:t>
        <a:bodyPr/>
        <a:lstStyle/>
        <a:p>
          <a:r>
            <a:rPr lang="en-GB" smtClean="0"/>
            <a:t>UNSCRs on Women, Peace &amp; Security</a:t>
          </a:r>
          <a:endParaRPr lang="en-GB" dirty="0"/>
        </a:p>
      </dgm:t>
    </dgm:pt>
    <dgm:pt modelId="{EF81B53D-241F-5F4D-8DD8-44376E844259}" type="parTrans" cxnId="{47E0A4C5-CBB1-AC42-8092-51620CE92B54}">
      <dgm:prSet/>
      <dgm:spPr/>
      <dgm:t>
        <a:bodyPr/>
        <a:lstStyle/>
        <a:p>
          <a:endParaRPr lang="en-GB"/>
        </a:p>
      </dgm:t>
    </dgm:pt>
    <dgm:pt modelId="{3C1B802F-BC15-EE48-A338-DFA6171AA89B}" type="sibTrans" cxnId="{47E0A4C5-CBB1-AC42-8092-51620CE92B54}">
      <dgm:prSet/>
      <dgm:spPr/>
      <dgm:t>
        <a:bodyPr/>
        <a:lstStyle/>
        <a:p>
          <a:endParaRPr lang="en-GB"/>
        </a:p>
      </dgm:t>
    </dgm:pt>
    <dgm:pt modelId="{DDF1FAA4-6C8E-6845-A94C-CCB30DDC1DC6}">
      <dgm:prSet phldrT="[Text]"/>
      <dgm:spPr/>
      <dgm:t>
        <a:bodyPr/>
        <a:lstStyle/>
        <a:p>
          <a:r>
            <a:rPr lang="en-GB" smtClean="0"/>
            <a:t>NATO Action Plan, policies &amp; directives</a:t>
          </a:r>
          <a:endParaRPr lang="en-GB" dirty="0"/>
        </a:p>
      </dgm:t>
    </dgm:pt>
    <dgm:pt modelId="{ABD8F8B4-774B-CA46-B789-BD25197F510E}" type="parTrans" cxnId="{8750DC2E-D185-8645-9112-DC3DA14E8A75}">
      <dgm:prSet/>
      <dgm:spPr/>
      <dgm:t>
        <a:bodyPr/>
        <a:lstStyle/>
        <a:p>
          <a:endParaRPr lang="en-GB"/>
        </a:p>
      </dgm:t>
    </dgm:pt>
    <dgm:pt modelId="{0FBA61D0-A5AD-9B45-9149-3F774F36A1D4}" type="sibTrans" cxnId="{8750DC2E-D185-8645-9112-DC3DA14E8A75}">
      <dgm:prSet/>
      <dgm:spPr/>
      <dgm:t>
        <a:bodyPr/>
        <a:lstStyle/>
        <a:p>
          <a:endParaRPr lang="en-GB"/>
        </a:p>
      </dgm:t>
    </dgm:pt>
    <dgm:pt modelId="{C36399CF-7AE9-E045-970D-FF48AD59AE99}">
      <dgm:prSet/>
      <dgm:spPr/>
      <dgm:t>
        <a:bodyPr/>
        <a:lstStyle/>
        <a:p>
          <a:r>
            <a:rPr lang="en-GB" dirty="0" smtClean="0"/>
            <a:t>National Action Plan, policies &amp; directives</a:t>
          </a:r>
          <a:endParaRPr lang="en-GB" dirty="0"/>
        </a:p>
      </dgm:t>
    </dgm:pt>
    <dgm:pt modelId="{C0AEFF46-7B73-2E4E-ADAC-1018851BB4D9}" type="parTrans" cxnId="{6A41EF36-AD51-744E-8F25-9623785120D5}">
      <dgm:prSet/>
      <dgm:spPr/>
      <dgm:t>
        <a:bodyPr/>
        <a:lstStyle/>
        <a:p>
          <a:endParaRPr lang="en-GB"/>
        </a:p>
      </dgm:t>
    </dgm:pt>
    <dgm:pt modelId="{A587C767-3EC5-2744-BA48-7E27A016C915}" type="sibTrans" cxnId="{6A41EF36-AD51-744E-8F25-9623785120D5}">
      <dgm:prSet/>
      <dgm:spPr/>
      <dgm:t>
        <a:bodyPr/>
        <a:lstStyle/>
        <a:p>
          <a:endParaRPr lang="en-GB"/>
        </a:p>
      </dgm:t>
    </dgm:pt>
    <dgm:pt modelId="{8D87358E-057A-394E-A165-EFDA04D3A27A}" type="pres">
      <dgm:prSet presAssocID="{6BB77238-E5F7-BA4B-A0BF-7A24BE15B0DE}" presName="cycle" presStyleCnt="0">
        <dgm:presLayoutVars>
          <dgm:chMax val="1"/>
          <dgm:dir/>
          <dgm:animLvl val="ctr"/>
          <dgm:resizeHandles val="exact"/>
        </dgm:presLayoutVars>
      </dgm:prSet>
      <dgm:spPr/>
      <dgm:t>
        <a:bodyPr/>
        <a:lstStyle/>
        <a:p>
          <a:endParaRPr lang="en-GB"/>
        </a:p>
      </dgm:t>
    </dgm:pt>
    <dgm:pt modelId="{60C0BCCE-EBEF-F44A-A071-E33EE01B6AC6}" type="pres">
      <dgm:prSet presAssocID="{71F767A2-17ED-4744-A268-5CDAC9B8ED8B}" presName="centerShape" presStyleLbl="node0" presStyleIdx="0" presStyleCnt="1"/>
      <dgm:spPr/>
      <dgm:t>
        <a:bodyPr/>
        <a:lstStyle/>
        <a:p>
          <a:endParaRPr lang="en-GB"/>
        </a:p>
      </dgm:t>
    </dgm:pt>
    <dgm:pt modelId="{076C56D1-E571-AA4E-9707-2460899328F5}" type="pres">
      <dgm:prSet presAssocID="{BC84ABEE-37CE-8548-AE95-169E498F4B65}" presName="parTrans" presStyleLbl="bgSibTrans2D1" presStyleIdx="0" presStyleCnt="4"/>
      <dgm:spPr/>
      <dgm:t>
        <a:bodyPr/>
        <a:lstStyle/>
        <a:p>
          <a:endParaRPr lang="en-GB"/>
        </a:p>
      </dgm:t>
    </dgm:pt>
    <dgm:pt modelId="{55E91185-16A4-DF45-8440-D77FC68A4BFC}" type="pres">
      <dgm:prSet presAssocID="{294E6E68-5C66-B24F-A668-FCB3157EBB2C}" presName="node" presStyleLbl="node1" presStyleIdx="0" presStyleCnt="4">
        <dgm:presLayoutVars>
          <dgm:bulletEnabled val="1"/>
        </dgm:presLayoutVars>
      </dgm:prSet>
      <dgm:spPr/>
      <dgm:t>
        <a:bodyPr/>
        <a:lstStyle/>
        <a:p>
          <a:endParaRPr lang="en-GB"/>
        </a:p>
      </dgm:t>
    </dgm:pt>
    <dgm:pt modelId="{30357603-9404-A444-A5C4-0EE3B6A2A5CD}" type="pres">
      <dgm:prSet presAssocID="{EF81B53D-241F-5F4D-8DD8-44376E844259}" presName="parTrans" presStyleLbl="bgSibTrans2D1" presStyleIdx="1" presStyleCnt="4"/>
      <dgm:spPr/>
      <dgm:t>
        <a:bodyPr/>
        <a:lstStyle/>
        <a:p>
          <a:endParaRPr lang="en-GB"/>
        </a:p>
      </dgm:t>
    </dgm:pt>
    <dgm:pt modelId="{FE21DE2A-86DA-5F48-86EC-A97A9FABC8CD}" type="pres">
      <dgm:prSet presAssocID="{C3C4255D-A7B1-354D-B8B5-B176369B405D}" presName="node" presStyleLbl="node1" presStyleIdx="1" presStyleCnt="4">
        <dgm:presLayoutVars>
          <dgm:bulletEnabled val="1"/>
        </dgm:presLayoutVars>
      </dgm:prSet>
      <dgm:spPr/>
      <dgm:t>
        <a:bodyPr/>
        <a:lstStyle/>
        <a:p>
          <a:endParaRPr lang="en-GB"/>
        </a:p>
      </dgm:t>
    </dgm:pt>
    <dgm:pt modelId="{6420150F-8C06-F940-B9E8-139C82F4E16F}" type="pres">
      <dgm:prSet presAssocID="{ABD8F8B4-774B-CA46-B789-BD25197F510E}" presName="parTrans" presStyleLbl="bgSibTrans2D1" presStyleIdx="2" presStyleCnt="4"/>
      <dgm:spPr/>
      <dgm:t>
        <a:bodyPr/>
        <a:lstStyle/>
        <a:p>
          <a:endParaRPr lang="en-GB"/>
        </a:p>
      </dgm:t>
    </dgm:pt>
    <dgm:pt modelId="{35D86529-F593-2546-B5E0-B0CD6495EBE7}" type="pres">
      <dgm:prSet presAssocID="{DDF1FAA4-6C8E-6845-A94C-CCB30DDC1DC6}" presName="node" presStyleLbl="node1" presStyleIdx="2" presStyleCnt="4">
        <dgm:presLayoutVars>
          <dgm:bulletEnabled val="1"/>
        </dgm:presLayoutVars>
      </dgm:prSet>
      <dgm:spPr/>
      <dgm:t>
        <a:bodyPr/>
        <a:lstStyle/>
        <a:p>
          <a:endParaRPr lang="en-GB"/>
        </a:p>
      </dgm:t>
    </dgm:pt>
    <dgm:pt modelId="{AE416BA6-5E57-B54D-A696-32AF81848A38}" type="pres">
      <dgm:prSet presAssocID="{C0AEFF46-7B73-2E4E-ADAC-1018851BB4D9}" presName="parTrans" presStyleLbl="bgSibTrans2D1" presStyleIdx="3" presStyleCnt="4"/>
      <dgm:spPr/>
      <dgm:t>
        <a:bodyPr/>
        <a:lstStyle/>
        <a:p>
          <a:endParaRPr lang="en-GB"/>
        </a:p>
      </dgm:t>
    </dgm:pt>
    <dgm:pt modelId="{97CBFA42-A66F-224A-90A5-2DB73AC12A89}" type="pres">
      <dgm:prSet presAssocID="{C36399CF-7AE9-E045-970D-FF48AD59AE99}" presName="node" presStyleLbl="node1" presStyleIdx="3" presStyleCnt="4">
        <dgm:presLayoutVars>
          <dgm:bulletEnabled val="1"/>
        </dgm:presLayoutVars>
      </dgm:prSet>
      <dgm:spPr/>
      <dgm:t>
        <a:bodyPr/>
        <a:lstStyle/>
        <a:p>
          <a:endParaRPr lang="en-GB"/>
        </a:p>
      </dgm:t>
    </dgm:pt>
  </dgm:ptLst>
  <dgm:cxnLst>
    <dgm:cxn modelId="{84BFD625-0F27-4FCE-ADA2-8D4FBB526AF4}" type="presOf" srcId="{EF81B53D-241F-5F4D-8DD8-44376E844259}" destId="{30357603-9404-A444-A5C4-0EE3B6A2A5CD}" srcOrd="0" destOrd="0" presId="urn:microsoft.com/office/officeart/2005/8/layout/radial4"/>
    <dgm:cxn modelId="{483D0809-494F-4954-9ECA-DE5D7626DD55}" type="presOf" srcId="{BC84ABEE-37CE-8548-AE95-169E498F4B65}" destId="{076C56D1-E571-AA4E-9707-2460899328F5}" srcOrd="0" destOrd="0" presId="urn:microsoft.com/office/officeart/2005/8/layout/radial4"/>
    <dgm:cxn modelId="{31F596EB-2B1D-4950-8686-0B99ACEBA30F}" type="presOf" srcId="{DDF1FAA4-6C8E-6845-A94C-CCB30DDC1DC6}" destId="{35D86529-F593-2546-B5E0-B0CD6495EBE7}" srcOrd="0" destOrd="0" presId="urn:microsoft.com/office/officeart/2005/8/layout/radial4"/>
    <dgm:cxn modelId="{8750DC2E-D185-8645-9112-DC3DA14E8A75}" srcId="{71F767A2-17ED-4744-A268-5CDAC9B8ED8B}" destId="{DDF1FAA4-6C8E-6845-A94C-CCB30DDC1DC6}" srcOrd="2" destOrd="0" parTransId="{ABD8F8B4-774B-CA46-B789-BD25197F510E}" sibTransId="{0FBA61D0-A5AD-9B45-9149-3F774F36A1D4}"/>
    <dgm:cxn modelId="{6A41EF36-AD51-744E-8F25-9623785120D5}" srcId="{71F767A2-17ED-4744-A268-5CDAC9B8ED8B}" destId="{C36399CF-7AE9-E045-970D-FF48AD59AE99}" srcOrd="3" destOrd="0" parTransId="{C0AEFF46-7B73-2E4E-ADAC-1018851BB4D9}" sibTransId="{A587C767-3EC5-2744-BA48-7E27A016C915}"/>
    <dgm:cxn modelId="{35CDD259-5FF2-482D-A0C6-D46F2AE20869}" type="presOf" srcId="{71F767A2-17ED-4744-A268-5CDAC9B8ED8B}" destId="{60C0BCCE-EBEF-F44A-A071-E33EE01B6AC6}" srcOrd="0" destOrd="0" presId="urn:microsoft.com/office/officeart/2005/8/layout/radial4"/>
    <dgm:cxn modelId="{47E0A4C5-CBB1-AC42-8092-51620CE92B54}" srcId="{71F767A2-17ED-4744-A268-5CDAC9B8ED8B}" destId="{C3C4255D-A7B1-354D-B8B5-B176369B405D}" srcOrd="1" destOrd="0" parTransId="{EF81B53D-241F-5F4D-8DD8-44376E844259}" sibTransId="{3C1B802F-BC15-EE48-A338-DFA6171AA89B}"/>
    <dgm:cxn modelId="{F14407C0-BCE3-4FF8-AA31-D93A95F20DD8}" type="presOf" srcId="{294E6E68-5C66-B24F-A668-FCB3157EBB2C}" destId="{55E91185-16A4-DF45-8440-D77FC68A4BFC}" srcOrd="0" destOrd="0" presId="urn:microsoft.com/office/officeart/2005/8/layout/radial4"/>
    <dgm:cxn modelId="{2A99E754-A153-C345-BB80-9B4840B36703}" srcId="{6BB77238-E5F7-BA4B-A0BF-7A24BE15B0DE}" destId="{71F767A2-17ED-4744-A268-5CDAC9B8ED8B}" srcOrd="0" destOrd="0" parTransId="{06D80AB3-0068-7C46-BEE0-261C53E972D6}" sibTransId="{7B41344C-A5AC-D941-8255-F91E42B8D07A}"/>
    <dgm:cxn modelId="{AD1C8E26-5BA1-5C4A-98C0-272DCBCC1E6E}" srcId="{71F767A2-17ED-4744-A268-5CDAC9B8ED8B}" destId="{294E6E68-5C66-B24F-A668-FCB3157EBB2C}" srcOrd="0" destOrd="0" parTransId="{BC84ABEE-37CE-8548-AE95-169E498F4B65}" sibTransId="{BDD72DFA-C67B-8049-81F0-16FDAF2A28F5}"/>
    <dgm:cxn modelId="{5616BDC1-2448-432F-95C4-21C51C205ABB}" type="presOf" srcId="{ABD8F8B4-774B-CA46-B789-BD25197F510E}" destId="{6420150F-8C06-F940-B9E8-139C82F4E16F}" srcOrd="0" destOrd="0" presId="urn:microsoft.com/office/officeart/2005/8/layout/radial4"/>
    <dgm:cxn modelId="{262273DD-464F-4406-8004-C7C731961ED6}" type="presOf" srcId="{C36399CF-7AE9-E045-970D-FF48AD59AE99}" destId="{97CBFA42-A66F-224A-90A5-2DB73AC12A89}" srcOrd="0" destOrd="0" presId="urn:microsoft.com/office/officeart/2005/8/layout/radial4"/>
    <dgm:cxn modelId="{6D215AE4-C988-4715-B806-2D3EDED2CD24}" type="presOf" srcId="{C0AEFF46-7B73-2E4E-ADAC-1018851BB4D9}" destId="{AE416BA6-5E57-B54D-A696-32AF81848A38}" srcOrd="0" destOrd="0" presId="urn:microsoft.com/office/officeart/2005/8/layout/radial4"/>
    <dgm:cxn modelId="{7BD987D3-B69E-4DD2-866F-C0DBE3BAE9C4}" type="presOf" srcId="{6BB77238-E5F7-BA4B-A0BF-7A24BE15B0DE}" destId="{8D87358E-057A-394E-A165-EFDA04D3A27A}" srcOrd="0" destOrd="0" presId="urn:microsoft.com/office/officeart/2005/8/layout/radial4"/>
    <dgm:cxn modelId="{490F2F8F-E234-4C57-9552-D6FCC8D600C9}" type="presOf" srcId="{C3C4255D-A7B1-354D-B8B5-B176369B405D}" destId="{FE21DE2A-86DA-5F48-86EC-A97A9FABC8CD}" srcOrd="0" destOrd="0" presId="urn:microsoft.com/office/officeart/2005/8/layout/radial4"/>
    <dgm:cxn modelId="{5CD4B284-D5D9-4C1E-8C9A-2DB79F4C3DD3}" type="presParOf" srcId="{8D87358E-057A-394E-A165-EFDA04D3A27A}" destId="{60C0BCCE-EBEF-F44A-A071-E33EE01B6AC6}" srcOrd="0" destOrd="0" presId="urn:microsoft.com/office/officeart/2005/8/layout/radial4"/>
    <dgm:cxn modelId="{CC789BFA-645A-4D93-90AC-BE1ACEB37736}" type="presParOf" srcId="{8D87358E-057A-394E-A165-EFDA04D3A27A}" destId="{076C56D1-E571-AA4E-9707-2460899328F5}" srcOrd="1" destOrd="0" presId="urn:microsoft.com/office/officeart/2005/8/layout/radial4"/>
    <dgm:cxn modelId="{5A5A2A0B-B906-46AE-9A57-D31ACC438529}" type="presParOf" srcId="{8D87358E-057A-394E-A165-EFDA04D3A27A}" destId="{55E91185-16A4-DF45-8440-D77FC68A4BFC}" srcOrd="2" destOrd="0" presId="urn:microsoft.com/office/officeart/2005/8/layout/radial4"/>
    <dgm:cxn modelId="{2763F0D1-374A-4302-8194-D5F17CF6FA86}" type="presParOf" srcId="{8D87358E-057A-394E-A165-EFDA04D3A27A}" destId="{30357603-9404-A444-A5C4-0EE3B6A2A5CD}" srcOrd="3" destOrd="0" presId="urn:microsoft.com/office/officeart/2005/8/layout/radial4"/>
    <dgm:cxn modelId="{82460623-F68C-436B-B644-1FFBC37A8C9A}" type="presParOf" srcId="{8D87358E-057A-394E-A165-EFDA04D3A27A}" destId="{FE21DE2A-86DA-5F48-86EC-A97A9FABC8CD}" srcOrd="4" destOrd="0" presId="urn:microsoft.com/office/officeart/2005/8/layout/radial4"/>
    <dgm:cxn modelId="{4450FC30-A068-406F-A983-EFBFFCD5F052}" type="presParOf" srcId="{8D87358E-057A-394E-A165-EFDA04D3A27A}" destId="{6420150F-8C06-F940-B9E8-139C82F4E16F}" srcOrd="5" destOrd="0" presId="urn:microsoft.com/office/officeart/2005/8/layout/radial4"/>
    <dgm:cxn modelId="{C74E0CB2-83C2-4C5C-B8A1-9D930728F5EF}" type="presParOf" srcId="{8D87358E-057A-394E-A165-EFDA04D3A27A}" destId="{35D86529-F593-2546-B5E0-B0CD6495EBE7}" srcOrd="6" destOrd="0" presId="urn:microsoft.com/office/officeart/2005/8/layout/radial4"/>
    <dgm:cxn modelId="{06B9218B-4E77-49B2-BA2C-A1CBB8BB1031}" type="presParOf" srcId="{8D87358E-057A-394E-A165-EFDA04D3A27A}" destId="{AE416BA6-5E57-B54D-A696-32AF81848A38}" srcOrd="7" destOrd="0" presId="urn:microsoft.com/office/officeart/2005/8/layout/radial4"/>
    <dgm:cxn modelId="{8364BAF2-2961-4553-9AFD-FF752E863275}" type="presParOf" srcId="{8D87358E-057A-394E-A165-EFDA04D3A27A}" destId="{97CBFA42-A66F-224A-90A5-2DB73AC12A89}"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2AB98-CBD4-4AC7-9BCD-636C916480C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044A2150-810E-4687-A2FE-D1CA9DBB5D61}">
      <dgm:prSet phldrT="[Text]"/>
      <dgm:spPr/>
      <dgm:t>
        <a:bodyPr/>
        <a:lstStyle/>
        <a:p>
          <a:r>
            <a:rPr lang="en-US" dirty="0" smtClean="0"/>
            <a:t>Recognition of a change in mindset</a:t>
          </a:r>
          <a:endParaRPr lang="en-GB" dirty="0"/>
        </a:p>
      </dgm:t>
    </dgm:pt>
    <dgm:pt modelId="{95CF1541-D286-4705-A2D9-429796027CB7}" type="parTrans" cxnId="{DE1C6DE3-0E8E-42CF-95CB-937543B66C63}">
      <dgm:prSet/>
      <dgm:spPr/>
      <dgm:t>
        <a:bodyPr/>
        <a:lstStyle/>
        <a:p>
          <a:endParaRPr lang="en-GB"/>
        </a:p>
      </dgm:t>
    </dgm:pt>
    <dgm:pt modelId="{1D3C5257-B972-4911-97EC-7FEE15E8E870}" type="sibTrans" cxnId="{DE1C6DE3-0E8E-42CF-95CB-937543B66C63}">
      <dgm:prSet/>
      <dgm:spPr/>
      <dgm:t>
        <a:bodyPr/>
        <a:lstStyle/>
        <a:p>
          <a:endParaRPr lang="en-GB"/>
        </a:p>
      </dgm:t>
    </dgm:pt>
    <dgm:pt modelId="{8BFFC06C-B172-4FA8-BD86-352C68565C1F}">
      <dgm:prSet phldrT="[Text]"/>
      <dgm:spPr/>
      <dgm:t>
        <a:bodyPr/>
        <a:lstStyle/>
        <a:p>
          <a:r>
            <a:rPr lang="en-US" dirty="0" smtClean="0"/>
            <a:t>Should remain interactive (with examples)</a:t>
          </a:r>
          <a:endParaRPr lang="en-GB" dirty="0"/>
        </a:p>
      </dgm:t>
    </dgm:pt>
    <dgm:pt modelId="{5B769E0B-92A1-44B8-91C0-87E12BC4B999}" type="parTrans" cxnId="{58EEAA9D-0EAE-47BF-98F4-7D976AD9A0FB}">
      <dgm:prSet/>
      <dgm:spPr/>
      <dgm:t>
        <a:bodyPr/>
        <a:lstStyle/>
        <a:p>
          <a:endParaRPr lang="en-GB"/>
        </a:p>
      </dgm:t>
    </dgm:pt>
    <dgm:pt modelId="{10029207-DA0D-4D65-B0ED-73C1EDEB68BB}" type="sibTrans" cxnId="{58EEAA9D-0EAE-47BF-98F4-7D976AD9A0FB}">
      <dgm:prSet/>
      <dgm:spPr/>
      <dgm:t>
        <a:bodyPr/>
        <a:lstStyle/>
        <a:p>
          <a:endParaRPr lang="en-GB"/>
        </a:p>
      </dgm:t>
    </dgm:pt>
    <dgm:pt modelId="{52C8AA4C-F8E0-4F0C-9BC7-CA4FC78C276E}">
      <dgm:prSet phldrT="[Text]"/>
      <dgm:spPr/>
      <dgm:t>
        <a:bodyPr/>
        <a:lstStyle/>
        <a:p>
          <a:r>
            <a:rPr lang="en-US" dirty="0" smtClean="0"/>
            <a:t>Practical training events</a:t>
          </a:r>
          <a:endParaRPr lang="en-GB" dirty="0"/>
        </a:p>
      </dgm:t>
    </dgm:pt>
    <dgm:pt modelId="{F00E1D39-CB79-4EC5-B447-09D9F31B705B}" type="parTrans" cxnId="{29BC3572-4BB1-4350-96C3-0065C59E601D}">
      <dgm:prSet/>
      <dgm:spPr/>
      <dgm:t>
        <a:bodyPr/>
        <a:lstStyle/>
        <a:p>
          <a:endParaRPr lang="en-GB"/>
        </a:p>
      </dgm:t>
    </dgm:pt>
    <dgm:pt modelId="{7353DF69-EDD8-4F51-A8DA-5BF95FE67E6A}" type="sibTrans" cxnId="{29BC3572-4BB1-4350-96C3-0065C59E601D}">
      <dgm:prSet/>
      <dgm:spPr/>
      <dgm:t>
        <a:bodyPr/>
        <a:lstStyle/>
        <a:p>
          <a:endParaRPr lang="en-GB"/>
        </a:p>
      </dgm:t>
    </dgm:pt>
    <dgm:pt modelId="{2A84A4A5-9D08-46AE-8632-375AF0A9CD17}" type="pres">
      <dgm:prSet presAssocID="{C8D2AB98-CBD4-4AC7-9BCD-636C916480C6}" presName="Name0" presStyleCnt="0">
        <dgm:presLayoutVars>
          <dgm:chMax val="7"/>
          <dgm:chPref val="7"/>
          <dgm:dir/>
        </dgm:presLayoutVars>
      </dgm:prSet>
      <dgm:spPr/>
      <dgm:t>
        <a:bodyPr/>
        <a:lstStyle/>
        <a:p>
          <a:endParaRPr lang="en-GB"/>
        </a:p>
      </dgm:t>
    </dgm:pt>
    <dgm:pt modelId="{D16A4FFC-3034-45A5-B476-DB97BE787819}" type="pres">
      <dgm:prSet presAssocID="{C8D2AB98-CBD4-4AC7-9BCD-636C916480C6}" presName="Name1" presStyleCnt="0"/>
      <dgm:spPr/>
    </dgm:pt>
    <dgm:pt modelId="{EBD36BEE-2A3C-439E-97B5-0E9227E70F20}" type="pres">
      <dgm:prSet presAssocID="{C8D2AB98-CBD4-4AC7-9BCD-636C916480C6}" presName="cycle" presStyleCnt="0"/>
      <dgm:spPr/>
    </dgm:pt>
    <dgm:pt modelId="{30848F32-32F2-402E-B054-776BFAAD41AD}" type="pres">
      <dgm:prSet presAssocID="{C8D2AB98-CBD4-4AC7-9BCD-636C916480C6}" presName="srcNode" presStyleLbl="node1" presStyleIdx="0" presStyleCnt="3"/>
      <dgm:spPr/>
    </dgm:pt>
    <dgm:pt modelId="{77D4381B-3488-479E-99E6-EA7F4C5B869E}" type="pres">
      <dgm:prSet presAssocID="{C8D2AB98-CBD4-4AC7-9BCD-636C916480C6}" presName="conn" presStyleLbl="parChTrans1D2" presStyleIdx="0" presStyleCnt="1"/>
      <dgm:spPr/>
      <dgm:t>
        <a:bodyPr/>
        <a:lstStyle/>
        <a:p>
          <a:endParaRPr lang="en-GB"/>
        </a:p>
      </dgm:t>
    </dgm:pt>
    <dgm:pt modelId="{FE58FE69-EE0B-4DD1-ADDE-BAA02CBB7A83}" type="pres">
      <dgm:prSet presAssocID="{C8D2AB98-CBD4-4AC7-9BCD-636C916480C6}" presName="extraNode" presStyleLbl="node1" presStyleIdx="0" presStyleCnt="3"/>
      <dgm:spPr/>
    </dgm:pt>
    <dgm:pt modelId="{E3FC2A0E-1721-4C45-A3B2-6466D6A45308}" type="pres">
      <dgm:prSet presAssocID="{C8D2AB98-CBD4-4AC7-9BCD-636C916480C6}" presName="dstNode" presStyleLbl="node1" presStyleIdx="0" presStyleCnt="3"/>
      <dgm:spPr/>
    </dgm:pt>
    <dgm:pt modelId="{46E10449-116C-4BE5-BBF6-A095603A3A3B}" type="pres">
      <dgm:prSet presAssocID="{044A2150-810E-4687-A2FE-D1CA9DBB5D61}" presName="text_1" presStyleLbl="node1" presStyleIdx="0" presStyleCnt="3">
        <dgm:presLayoutVars>
          <dgm:bulletEnabled val="1"/>
        </dgm:presLayoutVars>
      </dgm:prSet>
      <dgm:spPr/>
      <dgm:t>
        <a:bodyPr/>
        <a:lstStyle/>
        <a:p>
          <a:endParaRPr lang="en-GB"/>
        </a:p>
      </dgm:t>
    </dgm:pt>
    <dgm:pt modelId="{C2A5B453-AD3A-4669-A12B-C4F52D8BBA9A}" type="pres">
      <dgm:prSet presAssocID="{044A2150-810E-4687-A2FE-D1CA9DBB5D61}" presName="accent_1" presStyleCnt="0"/>
      <dgm:spPr/>
    </dgm:pt>
    <dgm:pt modelId="{962BAC07-F28A-436F-8F95-EBAA19F3E394}" type="pres">
      <dgm:prSet presAssocID="{044A2150-810E-4687-A2FE-D1CA9DBB5D61}" presName="accentRepeatNode" presStyleLbl="solidFgAcc1" presStyleIdx="0" presStyleCnt="3"/>
      <dgm:spPr/>
    </dgm:pt>
    <dgm:pt modelId="{B6CE6FF6-CA12-4B65-9024-D4AD075764D4}" type="pres">
      <dgm:prSet presAssocID="{8BFFC06C-B172-4FA8-BD86-352C68565C1F}" presName="text_2" presStyleLbl="node1" presStyleIdx="1" presStyleCnt="3">
        <dgm:presLayoutVars>
          <dgm:bulletEnabled val="1"/>
        </dgm:presLayoutVars>
      </dgm:prSet>
      <dgm:spPr/>
      <dgm:t>
        <a:bodyPr/>
        <a:lstStyle/>
        <a:p>
          <a:endParaRPr lang="en-GB"/>
        </a:p>
      </dgm:t>
    </dgm:pt>
    <dgm:pt modelId="{58721851-2B67-4608-924D-9790380EEE41}" type="pres">
      <dgm:prSet presAssocID="{8BFFC06C-B172-4FA8-BD86-352C68565C1F}" presName="accent_2" presStyleCnt="0"/>
      <dgm:spPr/>
    </dgm:pt>
    <dgm:pt modelId="{8157963B-0338-4DDF-BFAF-BFB975EB7CEB}" type="pres">
      <dgm:prSet presAssocID="{8BFFC06C-B172-4FA8-BD86-352C68565C1F}" presName="accentRepeatNode" presStyleLbl="solidFgAcc1" presStyleIdx="1" presStyleCnt="3"/>
      <dgm:spPr/>
    </dgm:pt>
    <dgm:pt modelId="{597C92C7-6A84-44C1-9EE3-EDB10693183B}" type="pres">
      <dgm:prSet presAssocID="{52C8AA4C-F8E0-4F0C-9BC7-CA4FC78C276E}" presName="text_3" presStyleLbl="node1" presStyleIdx="2" presStyleCnt="3">
        <dgm:presLayoutVars>
          <dgm:bulletEnabled val="1"/>
        </dgm:presLayoutVars>
      </dgm:prSet>
      <dgm:spPr/>
      <dgm:t>
        <a:bodyPr/>
        <a:lstStyle/>
        <a:p>
          <a:endParaRPr lang="en-GB"/>
        </a:p>
      </dgm:t>
    </dgm:pt>
    <dgm:pt modelId="{54B6239D-FEC1-45B9-B107-9FEC84D84018}" type="pres">
      <dgm:prSet presAssocID="{52C8AA4C-F8E0-4F0C-9BC7-CA4FC78C276E}" presName="accent_3" presStyleCnt="0"/>
      <dgm:spPr/>
    </dgm:pt>
    <dgm:pt modelId="{9F540CAC-68DE-4994-8ABC-3DDFD2E6A459}" type="pres">
      <dgm:prSet presAssocID="{52C8AA4C-F8E0-4F0C-9BC7-CA4FC78C276E}" presName="accentRepeatNode" presStyleLbl="solidFgAcc1" presStyleIdx="2" presStyleCnt="3"/>
      <dgm:spPr/>
    </dgm:pt>
  </dgm:ptLst>
  <dgm:cxnLst>
    <dgm:cxn modelId="{29BC3572-4BB1-4350-96C3-0065C59E601D}" srcId="{C8D2AB98-CBD4-4AC7-9BCD-636C916480C6}" destId="{52C8AA4C-F8E0-4F0C-9BC7-CA4FC78C276E}" srcOrd="2" destOrd="0" parTransId="{F00E1D39-CB79-4EC5-B447-09D9F31B705B}" sibTransId="{7353DF69-EDD8-4F51-A8DA-5BF95FE67E6A}"/>
    <dgm:cxn modelId="{A16942E5-CAF6-4F64-A060-E1BBA7A2055E}" type="presOf" srcId="{8BFFC06C-B172-4FA8-BD86-352C68565C1F}" destId="{B6CE6FF6-CA12-4B65-9024-D4AD075764D4}" srcOrd="0" destOrd="0" presId="urn:microsoft.com/office/officeart/2008/layout/VerticalCurvedList"/>
    <dgm:cxn modelId="{A91A359F-6A92-4636-AD12-03FAB2D004A1}" type="presOf" srcId="{1D3C5257-B972-4911-97EC-7FEE15E8E870}" destId="{77D4381B-3488-479E-99E6-EA7F4C5B869E}" srcOrd="0" destOrd="0" presId="urn:microsoft.com/office/officeart/2008/layout/VerticalCurvedList"/>
    <dgm:cxn modelId="{FA41FC15-1948-414F-9555-B8738029877D}" type="presOf" srcId="{044A2150-810E-4687-A2FE-D1CA9DBB5D61}" destId="{46E10449-116C-4BE5-BBF6-A095603A3A3B}" srcOrd="0" destOrd="0" presId="urn:microsoft.com/office/officeart/2008/layout/VerticalCurvedList"/>
    <dgm:cxn modelId="{DE1C6DE3-0E8E-42CF-95CB-937543B66C63}" srcId="{C8D2AB98-CBD4-4AC7-9BCD-636C916480C6}" destId="{044A2150-810E-4687-A2FE-D1CA9DBB5D61}" srcOrd="0" destOrd="0" parTransId="{95CF1541-D286-4705-A2D9-429796027CB7}" sibTransId="{1D3C5257-B972-4911-97EC-7FEE15E8E870}"/>
    <dgm:cxn modelId="{58EEAA9D-0EAE-47BF-98F4-7D976AD9A0FB}" srcId="{C8D2AB98-CBD4-4AC7-9BCD-636C916480C6}" destId="{8BFFC06C-B172-4FA8-BD86-352C68565C1F}" srcOrd="1" destOrd="0" parTransId="{5B769E0B-92A1-44B8-91C0-87E12BC4B999}" sibTransId="{10029207-DA0D-4D65-B0ED-73C1EDEB68BB}"/>
    <dgm:cxn modelId="{6AB38277-40C0-4910-990B-FEA5BDE8B371}" type="presOf" srcId="{52C8AA4C-F8E0-4F0C-9BC7-CA4FC78C276E}" destId="{597C92C7-6A84-44C1-9EE3-EDB10693183B}" srcOrd="0" destOrd="0" presId="urn:microsoft.com/office/officeart/2008/layout/VerticalCurvedList"/>
    <dgm:cxn modelId="{755BC5B1-3B46-49C2-AB5B-DB16DDCEB267}" type="presOf" srcId="{C8D2AB98-CBD4-4AC7-9BCD-636C916480C6}" destId="{2A84A4A5-9D08-46AE-8632-375AF0A9CD17}" srcOrd="0" destOrd="0" presId="urn:microsoft.com/office/officeart/2008/layout/VerticalCurvedList"/>
    <dgm:cxn modelId="{9BBC832D-7F44-4CAE-809B-90CE63F22A25}" type="presParOf" srcId="{2A84A4A5-9D08-46AE-8632-375AF0A9CD17}" destId="{D16A4FFC-3034-45A5-B476-DB97BE787819}" srcOrd="0" destOrd="0" presId="urn:microsoft.com/office/officeart/2008/layout/VerticalCurvedList"/>
    <dgm:cxn modelId="{64B8FE3A-BCDC-4038-89D7-816719CC72FC}" type="presParOf" srcId="{D16A4FFC-3034-45A5-B476-DB97BE787819}" destId="{EBD36BEE-2A3C-439E-97B5-0E9227E70F20}" srcOrd="0" destOrd="0" presId="urn:microsoft.com/office/officeart/2008/layout/VerticalCurvedList"/>
    <dgm:cxn modelId="{51764180-76EB-454A-85DD-1F6AC6842E86}" type="presParOf" srcId="{EBD36BEE-2A3C-439E-97B5-0E9227E70F20}" destId="{30848F32-32F2-402E-B054-776BFAAD41AD}" srcOrd="0" destOrd="0" presId="urn:microsoft.com/office/officeart/2008/layout/VerticalCurvedList"/>
    <dgm:cxn modelId="{AA2F6FCB-8393-42F0-A5F5-19B911EC408C}" type="presParOf" srcId="{EBD36BEE-2A3C-439E-97B5-0E9227E70F20}" destId="{77D4381B-3488-479E-99E6-EA7F4C5B869E}" srcOrd="1" destOrd="0" presId="urn:microsoft.com/office/officeart/2008/layout/VerticalCurvedList"/>
    <dgm:cxn modelId="{C39AA18A-DDE9-4EA0-B772-D3D8A89C1883}" type="presParOf" srcId="{EBD36BEE-2A3C-439E-97B5-0E9227E70F20}" destId="{FE58FE69-EE0B-4DD1-ADDE-BAA02CBB7A83}" srcOrd="2" destOrd="0" presId="urn:microsoft.com/office/officeart/2008/layout/VerticalCurvedList"/>
    <dgm:cxn modelId="{FDFF619E-0EF4-4857-A946-E0C5099E138B}" type="presParOf" srcId="{EBD36BEE-2A3C-439E-97B5-0E9227E70F20}" destId="{E3FC2A0E-1721-4C45-A3B2-6466D6A45308}" srcOrd="3" destOrd="0" presId="urn:microsoft.com/office/officeart/2008/layout/VerticalCurvedList"/>
    <dgm:cxn modelId="{F6701390-F4B5-424D-9EA0-41D16D9F115E}" type="presParOf" srcId="{D16A4FFC-3034-45A5-B476-DB97BE787819}" destId="{46E10449-116C-4BE5-BBF6-A095603A3A3B}" srcOrd="1" destOrd="0" presId="urn:microsoft.com/office/officeart/2008/layout/VerticalCurvedList"/>
    <dgm:cxn modelId="{EFFEE10D-2313-4339-9281-2BC09290B069}" type="presParOf" srcId="{D16A4FFC-3034-45A5-B476-DB97BE787819}" destId="{C2A5B453-AD3A-4669-A12B-C4F52D8BBA9A}" srcOrd="2" destOrd="0" presId="urn:microsoft.com/office/officeart/2008/layout/VerticalCurvedList"/>
    <dgm:cxn modelId="{1B271BBE-06B5-4F64-87DC-B279E8A89678}" type="presParOf" srcId="{C2A5B453-AD3A-4669-A12B-C4F52D8BBA9A}" destId="{962BAC07-F28A-436F-8F95-EBAA19F3E394}" srcOrd="0" destOrd="0" presId="urn:microsoft.com/office/officeart/2008/layout/VerticalCurvedList"/>
    <dgm:cxn modelId="{CD4B4A26-04F5-4765-AC56-B29383E837D0}" type="presParOf" srcId="{D16A4FFC-3034-45A5-B476-DB97BE787819}" destId="{B6CE6FF6-CA12-4B65-9024-D4AD075764D4}" srcOrd="3" destOrd="0" presId="urn:microsoft.com/office/officeart/2008/layout/VerticalCurvedList"/>
    <dgm:cxn modelId="{B30FF4F9-E31B-40F0-966F-AD1F376E5A28}" type="presParOf" srcId="{D16A4FFC-3034-45A5-B476-DB97BE787819}" destId="{58721851-2B67-4608-924D-9790380EEE41}" srcOrd="4" destOrd="0" presId="urn:microsoft.com/office/officeart/2008/layout/VerticalCurvedList"/>
    <dgm:cxn modelId="{02FC734B-3D06-44E3-A961-B57384A4CA60}" type="presParOf" srcId="{58721851-2B67-4608-924D-9790380EEE41}" destId="{8157963B-0338-4DDF-BFAF-BFB975EB7CEB}" srcOrd="0" destOrd="0" presId="urn:microsoft.com/office/officeart/2008/layout/VerticalCurvedList"/>
    <dgm:cxn modelId="{C26D02AD-8931-4658-9B0C-9DC305CF8050}" type="presParOf" srcId="{D16A4FFC-3034-45A5-B476-DB97BE787819}" destId="{597C92C7-6A84-44C1-9EE3-EDB10693183B}" srcOrd="5" destOrd="0" presId="urn:microsoft.com/office/officeart/2008/layout/VerticalCurvedList"/>
    <dgm:cxn modelId="{575597B2-52C2-4CF3-B1F4-AC81C1CB2951}" type="presParOf" srcId="{D16A4FFC-3034-45A5-B476-DB97BE787819}" destId="{54B6239D-FEC1-45B9-B107-9FEC84D84018}" srcOrd="6" destOrd="0" presId="urn:microsoft.com/office/officeart/2008/layout/VerticalCurvedList"/>
    <dgm:cxn modelId="{064FD43E-D5C9-4BC4-A68A-50D060D665BE}" type="presParOf" srcId="{54B6239D-FEC1-45B9-B107-9FEC84D84018}" destId="{9F540CAC-68DE-4994-8ABC-3DDFD2E6A45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83161F-3A39-904C-9C8A-EDB8B708F07F}"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GB"/>
        </a:p>
      </dgm:t>
    </dgm:pt>
    <dgm:pt modelId="{E396A7FA-DEF6-D347-9EE6-F847613DE2A4}">
      <dgm:prSet phldrT="[Text]"/>
      <dgm:spPr/>
      <dgm:t>
        <a:bodyPr/>
        <a:lstStyle/>
        <a:p>
          <a:r>
            <a:rPr lang="en-US" dirty="0" smtClean="0"/>
            <a:t>Female participation as well as protection in scenario and incidents/injects?</a:t>
          </a:r>
          <a:endParaRPr lang="en-GB" dirty="0"/>
        </a:p>
      </dgm:t>
    </dgm:pt>
    <dgm:pt modelId="{694CE28B-8BC1-B146-9B5A-A1D78ED80941}" type="parTrans" cxnId="{4AB9DB16-D2A1-2548-8880-0217A039D53B}">
      <dgm:prSet/>
      <dgm:spPr/>
      <dgm:t>
        <a:bodyPr/>
        <a:lstStyle/>
        <a:p>
          <a:endParaRPr lang="en-GB"/>
        </a:p>
      </dgm:t>
    </dgm:pt>
    <dgm:pt modelId="{628415B2-B6A5-DF47-8083-0C8678BEA360}" type="sibTrans" cxnId="{4AB9DB16-D2A1-2548-8880-0217A039D53B}">
      <dgm:prSet/>
      <dgm:spPr/>
      <dgm:t>
        <a:bodyPr/>
        <a:lstStyle/>
        <a:p>
          <a:endParaRPr lang="en-GB"/>
        </a:p>
      </dgm:t>
    </dgm:pt>
    <dgm:pt modelId="{528B2E1A-B57A-9C4C-B2B3-BB12DC8EFA9F}">
      <dgm:prSet phldrT="[Text]"/>
      <dgm:spPr/>
      <dgm:t>
        <a:bodyPr/>
        <a:lstStyle/>
        <a:p>
          <a:r>
            <a:rPr lang="en-US" dirty="0" smtClean="0"/>
            <a:t>Gender perspectives reflecting the situations for men and boys as well as women and girls?</a:t>
          </a:r>
          <a:endParaRPr lang="en-GB" dirty="0"/>
        </a:p>
      </dgm:t>
    </dgm:pt>
    <dgm:pt modelId="{A0986ED6-ABAD-7641-8CBA-7C58284AD1D9}" type="parTrans" cxnId="{A90F82A8-68C7-E447-860D-95201170739E}">
      <dgm:prSet/>
      <dgm:spPr/>
      <dgm:t>
        <a:bodyPr/>
        <a:lstStyle/>
        <a:p>
          <a:endParaRPr lang="en-GB"/>
        </a:p>
      </dgm:t>
    </dgm:pt>
    <dgm:pt modelId="{AF64E68E-222A-9945-A804-E0CEBDE4AFA7}" type="sibTrans" cxnId="{A90F82A8-68C7-E447-860D-95201170739E}">
      <dgm:prSet/>
      <dgm:spPr/>
      <dgm:t>
        <a:bodyPr/>
        <a:lstStyle/>
        <a:p>
          <a:endParaRPr lang="en-GB"/>
        </a:p>
      </dgm:t>
    </dgm:pt>
    <dgm:pt modelId="{C8CD297A-096F-6E42-AE4E-4CE6A4E354CA}">
      <dgm:prSet/>
      <dgm:spPr/>
      <dgm:t>
        <a:bodyPr/>
        <a:lstStyle/>
        <a:p>
          <a:r>
            <a:rPr lang="en-US" dirty="0" smtClean="0"/>
            <a:t>Sex-disaggregated data in the scenario?</a:t>
          </a:r>
        </a:p>
      </dgm:t>
    </dgm:pt>
    <dgm:pt modelId="{73A904F6-7346-1448-A733-144D19133D96}" type="parTrans" cxnId="{E23C20ED-D2C5-B147-917F-904D31AFCD08}">
      <dgm:prSet/>
      <dgm:spPr/>
      <dgm:t>
        <a:bodyPr/>
        <a:lstStyle/>
        <a:p>
          <a:endParaRPr lang="en-GB"/>
        </a:p>
      </dgm:t>
    </dgm:pt>
    <dgm:pt modelId="{4C83AC03-5D2E-7242-AFE4-F7DC2FFA245C}" type="sibTrans" cxnId="{E23C20ED-D2C5-B147-917F-904D31AFCD08}">
      <dgm:prSet/>
      <dgm:spPr/>
      <dgm:t>
        <a:bodyPr/>
        <a:lstStyle/>
        <a:p>
          <a:endParaRPr lang="en-GB"/>
        </a:p>
      </dgm:t>
    </dgm:pt>
    <dgm:pt modelId="{8FF85437-3688-7B40-97BA-FEBF2D7533FF}" type="pres">
      <dgm:prSet presAssocID="{5783161F-3A39-904C-9C8A-EDB8B708F07F}" presName="Name0" presStyleCnt="0">
        <dgm:presLayoutVars>
          <dgm:chMax/>
          <dgm:chPref/>
          <dgm:dir/>
          <dgm:animLvl val="lvl"/>
        </dgm:presLayoutVars>
      </dgm:prSet>
      <dgm:spPr/>
      <dgm:t>
        <a:bodyPr/>
        <a:lstStyle/>
        <a:p>
          <a:endParaRPr lang="en-GB"/>
        </a:p>
      </dgm:t>
    </dgm:pt>
    <dgm:pt modelId="{E64DC9B1-4251-E04C-9E7F-080C60B8FCF1}" type="pres">
      <dgm:prSet presAssocID="{C8CD297A-096F-6E42-AE4E-4CE6A4E354CA}" presName="composite" presStyleCnt="0"/>
      <dgm:spPr/>
    </dgm:pt>
    <dgm:pt modelId="{447099EC-DAAF-F745-9BAE-A2D426E5925C}" type="pres">
      <dgm:prSet presAssocID="{C8CD297A-096F-6E42-AE4E-4CE6A4E354CA}" presName="Parent1" presStyleLbl="node1" presStyleIdx="0" presStyleCnt="6">
        <dgm:presLayoutVars>
          <dgm:chMax val="1"/>
          <dgm:chPref val="1"/>
          <dgm:bulletEnabled val="1"/>
        </dgm:presLayoutVars>
      </dgm:prSet>
      <dgm:spPr/>
      <dgm:t>
        <a:bodyPr/>
        <a:lstStyle/>
        <a:p>
          <a:endParaRPr lang="en-GB"/>
        </a:p>
      </dgm:t>
    </dgm:pt>
    <dgm:pt modelId="{20C898E9-5F9D-FB4D-BAA5-1B49832B3D83}" type="pres">
      <dgm:prSet presAssocID="{C8CD297A-096F-6E42-AE4E-4CE6A4E354CA}" presName="Childtext1" presStyleLbl="revTx" presStyleIdx="0" presStyleCnt="3">
        <dgm:presLayoutVars>
          <dgm:chMax val="0"/>
          <dgm:chPref val="0"/>
          <dgm:bulletEnabled val="1"/>
        </dgm:presLayoutVars>
      </dgm:prSet>
      <dgm:spPr/>
    </dgm:pt>
    <dgm:pt modelId="{347B8682-C289-E445-A1A8-539FEE494D77}" type="pres">
      <dgm:prSet presAssocID="{C8CD297A-096F-6E42-AE4E-4CE6A4E354CA}" presName="BalanceSpacing" presStyleCnt="0"/>
      <dgm:spPr/>
    </dgm:pt>
    <dgm:pt modelId="{3C0902BB-3BB7-2D4C-838B-1569A182E076}" type="pres">
      <dgm:prSet presAssocID="{C8CD297A-096F-6E42-AE4E-4CE6A4E354CA}" presName="BalanceSpacing1" presStyleCnt="0"/>
      <dgm:spPr/>
    </dgm:pt>
    <dgm:pt modelId="{2921DC5D-9D77-7649-AFC7-10584CF0B5C7}" type="pres">
      <dgm:prSet presAssocID="{4C83AC03-5D2E-7242-AFE4-F7DC2FFA245C}" presName="Accent1Text" presStyleLbl="node1" presStyleIdx="1" presStyleCnt="6"/>
      <dgm:spPr/>
      <dgm:t>
        <a:bodyPr/>
        <a:lstStyle/>
        <a:p>
          <a:endParaRPr lang="en-GB"/>
        </a:p>
      </dgm:t>
    </dgm:pt>
    <dgm:pt modelId="{02B5A4C3-1931-904F-9915-1389138594C4}" type="pres">
      <dgm:prSet presAssocID="{4C83AC03-5D2E-7242-AFE4-F7DC2FFA245C}" presName="spaceBetweenRectangles" presStyleCnt="0"/>
      <dgm:spPr/>
    </dgm:pt>
    <dgm:pt modelId="{6D4E1A3F-4BE3-344B-9ED3-3E70CC37E4D2}" type="pres">
      <dgm:prSet presAssocID="{E396A7FA-DEF6-D347-9EE6-F847613DE2A4}" presName="composite" presStyleCnt="0"/>
      <dgm:spPr/>
    </dgm:pt>
    <dgm:pt modelId="{F202368B-23AF-7E47-AE6D-C3D7A7554D31}" type="pres">
      <dgm:prSet presAssocID="{E396A7FA-DEF6-D347-9EE6-F847613DE2A4}" presName="Parent1" presStyleLbl="node1" presStyleIdx="2" presStyleCnt="6">
        <dgm:presLayoutVars>
          <dgm:chMax val="1"/>
          <dgm:chPref val="1"/>
          <dgm:bulletEnabled val="1"/>
        </dgm:presLayoutVars>
      </dgm:prSet>
      <dgm:spPr/>
      <dgm:t>
        <a:bodyPr/>
        <a:lstStyle/>
        <a:p>
          <a:endParaRPr lang="en-GB"/>
        </a:p>
      </dgm:t>
    </dgm:pt>
    <dgm:pt modelId="{C405DF97-5FF0-C84B-B3E5-481536AB75C3}" type="pres">
      <dgm:prSet presAssocID="{E396A7FA-DEF6-D347-9EE6-F847613DE2A4}" presName="Childtext1" presStyleLbl="revTx" presStyleIdx="1" presStyleCnt="3">
        <dgm:presLayoutVars>
          <dgm:chMax val="0"/>
          <dgm:chPref val="0"/>
          <dgm:bulletEnabled val="1"/>
        </dgm:presLayoutVars>
      </dgm:prSet>
      <dgm:spPr/>
      <dgm:t>
        <a:bodyPr/>
        <a:lstStyle/>
        <a:p>
          <a:endParaRPr lang="en-GB"/>
        </a:p>
      </dgm:t>
    </dgm:pt>
    <dgm:pt modelId="{B0C048A0-5F28-8F48-84D8-5542C361BA4B}" type="pres">
      <dgm:prSet presAssocID="{E396A7FA-DEF6-D347-9EE6-F847613DE2A4}" presName="BalanceSpacing" presStyleCnt="0"/>
      <dgm:spPr/>
    </dgm:pt>
    <dgm:pt modelId="{51A34094-59E5-B941-A91D-EEDF472045FD}" type="pres">
      <dgm:prSet presAssocID="{E396A7FA-DEF6-D347-9EE6-F847613DE2A4}" presName="BalanceSpacing1" presStyleCnt="0"/>
      <dgm:spPr/>
    </dgm:pt>
    <dgm:pt modelId="{B43925F3-0B5E-6F49-8DD9-3EB693F91D36}" type="pres">
      <dgm:prSet presAssocID="{628415B2-B6A5-DF47-8083-0C8678BEA360}" presName="Accent1Text" presStyleLbl="node1" presStyleIdx="3" presStyleCnt="6"/>
      <dgm:spPr/>
      <dgm:t>
        <a:bodyPr/>
        <a:lstStyle/>
        <a:p>
          <a:endParaRPr lang="en-GB"/>
        </a:p>
      </dgm:t>
    </dgm:pt>
    <dgm:pt modelId="{F4550965-F808-A54B-9B4E-E500099E6398}" type="pres">
      <dgm:prSet presAssocID="{628415B2-B6A5-DF47-8083-0C8678BEA360}" presName="spaceBetweenRectangles" presStyleCnt="0"/>
      <dgm:spPr/>
    </dgm:pt>
    <dgm:pt modelId="{FFB95EF7-B695-9D4D-9DFB-E6415FDC1704}" type="pres">
      <dgm:prSet presAssocID="{528B2E1A-B57A-9C4C-B2B3-BB12DC8EFA9F}" presName="composite" presStyleCnt="0"/>
      <dgm:spPr/>
    </dgm:pt>
    <dgm:pt modelId="{B93E454E-F9B0-BC46-B3D5-43ED9324E61F}" type="pres">
      <dgm:prSet presAssocID="{528B2E1A-B57A-9C4C-B2B3-BB12DC8EFA9F}" presName="Parent1" presStyleLbl="node1" presStyleIdx="4" presStyleCnt="6">
        <dgm:presLayoutVars>
          <dgm:chMax val="1"/>
          <dgm:chPref val="1"/>
          <dgm:bulletEnabled val="1"/>
        </dgm:presLayoutVars>
      </dgm:prSet>
      <dgm:spPr/>
      <dgm:t>
        <a:bodyPr/>
        <a:lstStyle/>
        <a:p>
          <a:endParaRPr lang="en-GB"/>
        </a:p>
      </dgm:t>
    </dgm:pt>
    <dgm:pt modelId="{BE36E8E8-429D-BB40-A9FA-453CD612CE77}" type="pres">
      <dgm:prSet presAssocID="{528B2E1A-B57A-9C4C-B2B3-BB12DC8EFA9F}" presName="Childtext1" presStyleLbl="revTx" presStyleIdx="2" presStyleCnt="3">
        <dgm:presLayoutVars>
          <dgm:chMax val="0"/>
          <dgm:chPref val="0"/>
          <dgm:bulletEnabled val="1"/>
        </dgm:presLayoutVars>
      </dgm:prSet>
      <dgm:spPr/>
      <dgm:t>
        <a:bodyPr/>
        <a:lstStyle/>
        <a:p>
          <a:endParaRPr lang="en-GB"/>
        </a:p>
      </dgm:t>
    </dgm:pt>
    <dgm:pt modelId="{6A9F3502-76BC-1F4E-B987-ED25E78C005E}" type="pres">
      <dgm:prSet presAssocID="{528B2E1A-B57A-9C4C-B2B3-BB12DC8EFA9F}" presName="BalanceSpacing" presStyleCnt="0"/>
      <dgm:spPr/>
    </dgm:pt>
    <dgm:pt modelId="{31BDBA59-AC19-3F46-8923-31F682227C07}" type="pres">
      <dgm:prSet presAssocID="{528B2E1A-B57A-9C4C-B2B3-BB12DC8EFA9F}" presName="BalanceSpacing1" presStyleCnt="0"/>
      <dgm:spPr/>
    </dgm:pt>
    <dgm:pt modelId="{CA88F4FE-061C-8647-AFE2-42F58D6F7530}" type="pres">
      <dgm:prSet presAssocID="{AF64E68E-222A-9945-A804-E0CEBDE4AFA7}" presName="Accent1Text" presStyleLbl="node1" presStyleIdx="5" presStyleCnt="6"/>
      <dgm:spPr/>
      <dgm:t>
        <a:bodyPr/>
        <a:lstStyle/>
        <a:p>
          <a:endParaRPr lang="en-GB"/>
        </a:p>
      </dgm:t>
    </dgm:pt>
  </dgm:ptLst>
  <dgm:cxnLst>
    <dgm:cxn modelId="{56A9EEC4-6E14-844A-8035-466CA813E9D3}" type="presOf" srcId="{4C83AC03-5D2E-7242-AFE4-F7DC2FFA245C}" destId="{2921DC5D-9D77-7649-AFC7-10584CF0B5C7}" srcOrd="0" destOrd="0" presId="urn:microsoft.com/office/officeart/2008/layout/AlternatingHexagons"/>
    <dgm:cxn modelId="{F3072BF9-82EC-3645-B612-6CE01BD7236B}" type="presOf" srcId="{E396A7FA-DEF6-D347-9EE6-F847613DE2A4}" destId="{F202368B-23AF-7E47-AE6D-C3D7A7554D31}" srcOrd="0" destOrd="0" presId="urn:microsoft.com/office/officeart/2008/layout/AlternatingHexagons"/>
    <dgm:cxn modelId="{34E3A6EE-AEB1-D241-89FC-E4B49C54D3B2}" type="presOf" srcId="{5783161F-3A39-904C-9C8A-EDB8B708F07F}" destId="{8FF85437-3688-7B40-97BA-FEBF2D7533FF}" srcOrd="0" destOrd="0" presId="urn:microsoft.com/office/officeart/2008/layout/AlternatingHexagons"/>
    <dgm:cxn modelId="{8DA3A831-6DCC-444D-B0AC-C98350C9D213}" type="presOf" srcId="{C8CD297A-096F-6E42-AE4E-4CE6A4E354CA}" destId="{447099EC-DAAF-F745-9BAE-A2D426E5925C}" srcOrd="0" destOrd="0" presId="urn:microsoft.com/office/officeart/2008/layout/AlternatingHexagons"/>
    <dgm:cxn modelId="{E23C20ED-D2C5-B147-917F-904D31AFCD08}" srcId="{5783161F-3A39-904C-9C8A-EDB8B708F07F}" destId="{C8CD297A-096F-6E42-AE4E-4CE6A4E354CA}" srcOrd="0" destOrd="0" parTransId="{73A904F6-7346-1448-A733-144D19133D96}" sibTransId="{4C83AC03-5D2E-7242-AFE4-F7DC2FFA245C}"/>
    <dgm:cxn modelId="{DC6ADE56-AFF0-804C-A07A-D94FF8A82CBA}" type="presOf" srcId="{628415B2-B6A5-DF47-8083-0C8678BEA360}" destId="{B43925F3-0B5E-6F49-8DD9-3EB693F91D36}" srcOrd="0" destOrd="0" presId="urn:microsoft.com/office/officeart/2008/layout/AlternatingHexagons"/>
    <dgm:cxn modelId="{2BD37495-00EF-6743-BAD5-F3D8EA426B20}" type="presOf" srcId="{528B2E1A-B57A-9C4C-B2B3-BB12DC8EFA9F}" destId="{B93E454E-F9B0-BC46-B3D5-43ED9324E61F}" srcOrd="0" destOrd="0" presId="urn:microsoft.com/office/officeart/2008/layout/AlternatingHexagons"/>
    <dgm:cxn modelId="{4AB9DB16-D2A1-2548-8880-0217A039D53B}" srcId="{5783161F-3A39-904C-9C8A-EDB8B708F07F}" destId="{E396A7FA-DEF6-D347-9EE6-F847613DE2A4}" srcOrd="1" destOrd="0" parTransId="{694CE28B-8BC1-B146-9B5A-A1D78ED80941}" sibTransId="{628415B2-B6A5-DF47-8083-0C8678BEA360}"/>
    <dgm:cxn modelId="{A90F82A8-68C7-E447-860D-95201170739E}" srcId="{5783161F-3A39-904C-9C8A-EDB8B708F07F}" destId="{528B2E1A-B57A-9C4C-B2B3-BB12DC8EFA9F}" srcOrd="2" destOrd="0" parTransId="{A0986ED6-ABAD-7641-8CBA-7C58284AD1D9}" sibTransId="{AF64E68E-222A-9945-A804-E0CEBDE4AFA7}"/>
    <dgm:cxn modelId="{4D2F906C-EC30-E145-8DDA-6B4445813B00}" type="presOf" srcId="{AF64E68E-222A-9945-A804-E0CEBDE4AFA7}" destId="{CA88F4FE-061C-8647-AFE2-42F58D6F7530}" srcOrd="0" destOrd="0" presId="urn:microsoft.com/office/officeart/2008/layout/AlternatingHexagons"/>
    <dgm:cxn modelId="{161453C9-8D62-5D44-96FD-415A8BD1A4DC}" type="presParOf" srcId="{8FF85437-3688-7B40-97BA-FEBF2D7533FF}" destId="{E64DC9B1-4251-E04C-9E7F-080C60B8FCF1}" srcOrd="0" destOrd="0" presId="urn:microsoft.com/office/officeart/2008/layout/AlternatingHexagons"/>
    <dgm:cxn modelId="{BE903EA7-A275-7B4E-8FEF-B3CE5A1910A9}" type="presParOf" srcId="{E64DC9B1-4251-E04C-9E7F-080C60B8FCF1}" destId="{447099EC-DAAF-F745-9BAE-A2D426E5925C}" srcOrd="0" destOrd="0" presId="urn:microsoft.com/office/officeart/2008/layout/AlternatingHexagons"/>
    <dgm:cxn modelId="{577EDC9B-AF0C-D646-B7B4-74E262642C23}" type="presParOf" srcId="{E64DC9B1-4251-E04C-9E7F-080C60B8FCF1}" destId="{20C898E9-5F9D-FB4D-BAA5-1B49832B3D83}" srcOrd="1" destOrd="0" presId="urn:microsoft.com/office/officeart/2008/layout/AlternatingHexagons"/>
    <dgm:cxn modelId="{28234538-4B51-6246-B866-8438504EA4A3}" type="presParOf" srcId="{E64DC9B1-4251-E04C-9E7F-080C60B8FCF1}" destId="{347B8682-C289-E445-A1A8-539FEE494D77}" srcOrd="2" destOrd="0" presId="urn:microsoft.com/office/officeart/2008/layout/AlternatingHexagons"/>
    <dgm:cxn modelId="{E0FF1676-9DEA-E34E-AB8E-9AC0CBFD95D1}" type="presParOf" srcId="{E64DC9B1-4251-E04C-9E7F-080C60B8FCF1}" destId="{3C0902BB-3BB7-2D4C-838B-1569A182E076}" srcOrd="3" destOrd="0" presId="urn:microsoft.com/office/officeart/2008/layout/AlternatingHexagons"/>
    <dgm:cxn modelId="{8AEE69AB-1C10-0F4F-8534-C7CFE3B15375}" type="presParOf" srcId="{E64DC9B1-4251-E04C-9E7F-080C60B8FCF1}" destId="{2921DC5D-9D77-7649-AFC7-10584CF0B5C7}" srcOrd="4" destOrd="0" presId="urn:microsoft.com/office/officeart/2008/layout/AlternatingHexagons"/>
    <dgm:cxn modelId="{0A04B468-B606-C14E-8AF4-924CC94FFA72}" type="presParOf" srcId="{8FF85437-3688-7B40-97BA-FEBF2D7533FF}" destId="{02B5A4C3-1931-904F-9915-1389138594C4}" srcOrd="1" destOrd="0" presId="urn:microsoft.com/office/officeart/2008/layout/AlternatingHexagons"/>
    <dgm:cxn modelId="{EBD0DA3A-3D29-2C43-A2B7-02E24BCC9713}" type="presParOf" srcId="{8FF85437-3688-7B40-97BA-FEBF2D7533FF}" destId="{6D4E1A3F-4BE3-344B-9ED3-3E70CC37E4D2}" srcOrd="2" destOrd="0" presId="urn:microsoft.com/office/officeart/2008/layout/AlternatingHexagons"/>
    <dgm:cxn modelId="{CE957FCB-CB3E-5542-8436-3396FB87E76F}" type="presParOf" srcId="{6D4E1A3F-4BE3-344B-9ED3-3E70CC37E4D2}" destId="{F202368B-23AF-7E47-AE6D-C3D7A7554D31}" srcOrd="0" destOrd="0" presId="urn:microsoft.com/office/officeart/2008/layout/AlternatingHexagons"/>
    <dgm:cxn modelId="{2ECC8845-C6C7-9D40-B2C8-7DAC9E030B83}" type="presParOf" srcId="{6D4E1A3F-4BE3-344B-9ED3-3E70CC37E4D2}" destId="{C405DF97-5FF0-C84B-B3E5-481536AB75C3}" srcOrd="1" destOrd="0" presId="urn:microsoft.com/office/officeart/2008/layout/AlternatingHexagons"/>
    <dgm:cxn modelId="{AB095F5F-201C-F046-8BC1-4874F7C174EB}" type="presParOf" srcId="{6D4E1A3F-4BE3-344B-9ED3-3E70CC37E4D2}" destId="{B0C048A0-5F28-8F48-84D8-5542C361BA4B}" srcOrd="2" destOrd="0" presId="urn:microsoft.com/office/officeart/2008/layout/AlternatingHexagons"/>
    <dgm:cxn modelId="{F872D5E7-19AE-D241-8E6A-EC6BCE7600CC}" type="presParOf" srcId="{6D4E1A3F-4BE3-344B-9ED3-3E70CC37E4D2}" destId="{51A34094-59E5-B941-A91D-EEDF472045FD}" srcOrd="3" destOrd="0" presId="urn:microsoft.com/office/officeart/2008/layout/AlternatingHexagons"/>
    <dgm:cxn modelId="{390A9668-DB6F-C248-B54C-3B68A46B3E1B}" type="presParOf" srcId="{6D4E1A3F-4BE3-344B-9ED3-3E70CC37E4D2}" destId="{B43925F3-0B5E-6F49-8DD9-3EB693F91D36}" srcOrd="4" destOrd="0" presId="urn:microsoft.com/office/officeart/2008/layout/AlternatingHexagons"/>
    <dgm:cxn modelId="{2AA94F7B-A79D-B948-BFFB-0CA94BC58B03}" type="presParOf" srcId="{8FF85437-3688-7B40-97BA-FEBF2D7533FF}" destId="{F4550965-F808-A54B-9B4E-E500099E6398}" srcOrd="3" destOrd="0" presId="urn:microsoft.com/office/officeart/2008/layout/AlternatingHexagons"/>
    <dgm:cxn modelId="{6EFA7574-BFA2-124A-AC89-F6125B54DDCE}" type="presParOf" srcId="{8FF85437-3688-7B40-97BA-FEBF2D7533FF}" destId="{FFB95EF7-B695-9D4D-9DFB-E6415FDC1704}" srcOrd="4" destOrd="0" presId="urn:microsoft.com/office/officeart/2008/layout/AlternatingHexagons"/>
    <dgm:cxn modelId="{888E5BFE-0017-1744-B555-7D87974AFE03}" type="presParOf" srcId="{FFB95EF7-B695-9D4D-9DFB-E6415FDC1704}" destId="{B93E454E-F9B0-BC46-B3D5-43ED9324E61F}" srcOrd="0" destOrd="0" presId="urn:microsoft.com/office/officeart/2008/layout/AlternatingHexagons"/>
    <dgm:cxn modelId="{BFA494E6-5BE9-8C4A-964A-42527494E0D0}" type="presParOf" srcId="{FFB95EF7-B695-9D4D-9DFB-E6415FDC1704}" destId="{BE36E8E8-429D-BB40-A9FA-453CD612CE77}" srcOrd="1" destOrd="0" presId="urn:microsoft.com/office/officeart/2008/layout/AlternatingHexagons"/>
    <dgm:cxn modelId="{CC63710C-4298-E24C-99A6-0A4144334520}" type="presParOf" srcId="{FFB95EF7-B695-9D4D-9DFB-E6415FDC1704}" destId="{6A9F3502-76BC-1F4E-B987-ED25E78C005E}" srcOrd="2" destOrd="0" presId="urn:microsoft.com/office/officeart/2008/layout/AlternatingHexagons"/>
    <dgm:cxn modelId="{A2729C3E-57CA-8C4E-9859-B94453DCEBF5}" type="presParOf" srcId="{FFB95EF7-B695-9D4D-9DFB-E6415FDC1704}" destId="{31BDBA59-AC19-3F46-8923-31F682227C07}" srcOrd="3" destOrd="0" presId="urn:microsoft.com/office/officeart/2008/layout/AlternatingHexagons"/>
    <dgm:cxn modelId="{CE095328-C854-D343-8C57-AB54754D8ECE}" type="presParOf" srcId="{FFB95EF7-B695-9D4D-9DFB-E6415FDC1704}" destId="{CA88F4FE-061C-8647-AFE2-42F58D6F753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AE093-61B2-421A-BF96-76DA8CABB390}"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GB"/>
        </a:p>
      </dgm:t>
    </dgm:pt>
    <dgm:pt modelId="{AF96614F-4DE4-466A-8707-6FFEB4A08255}">
      <dgm:prSet phldrT="[Text]"/>
      <dgm:spPr/>
      <dgm:t>
        <a:bodyPr/>
        <a:lstStyle/>
        <a:p>
          <a:r>
            <a:rPr lang="en-US" dirty="0" smtClean="0"/>
            <a:t>Code of conduct</a:t>
          </a:r>
          <a:endParaRPr lang="en-GB" dirty="0"/>
        </a:p>
      </dgm:t>
    </dgm:pt>
    <dgm:pt modelId="{C83FC0C6-8926-4244-8752-3D3E6249EA98}" type="parTrans" cxnId="{80CA209E-8050-4A20-BF8E-D4A61FF8A0C6}">
      <dgm:prSet/>
      <dgm:spPr/>
      <dgm:t>
        <a:bodyPr/>
        <a:lstStyle/>
        <a:p>
          <a:endParaRPr lang="en-GB"/>
        </a:p>
      </dgm:t>
    </dgm:pt>
    <dgm:pt modelId="{877E2411-0744-4CE4-A8B1-0BE10882ABB9}" type="sibTrans" cxnId="{80CA209E-8050-4A20-BF8E-D4A61FF8A0C6}">
      <dgm:prSet/>
      <dgm:spPr/>
      <dgm:t>
        <a:bodyPr/>
        <a:lstStyle/>
        <a:p>
          <a:endParaRPr lang="en-GB"/>
        </a:p>
      </dgm:t>
    </dgm:pt>
    <dgm:pt modelId="{7401257A-EA68-4175-9A9F-2DAE2973CA8F}">
      <dgm:prSet phldrT="[Text]"/>
      <dgm:spPr/>
      <dgm:t>
        <a:bodyPr/>
        <a:lstStyle/>
        <a:p>
          <a:r>
            <a:rPr lang="en-US" dirty="0" smtClean="0"/>
            <a:t>Men and women have different security needs</a:t>
          </a:r>
          <a:endParaRPr lang="en-GB" dirty="0"/>
        </a:p>
      </dgm:t>
    </dgm:pt>
    <dgm:pt modelId="{35901613-247D-43B5-B6F1-5CAC305A257F}" type="parTrans" cxnId="{B690FF34-AE0C-478B-BEA6-69893BBBB4C6}">
      <dgm:prSet/>
      <dgm:spPr/>
      <dgm:t>
        <a:bodyPr/>
        <a:lstStyle/>
        <a:p>
          <a:endParaRPr lang="en-GB"/>
        </a:p>
      </dgm:t>
    </dgm:pt>
    <dgm:pt modelId="{9052416E-6CA0-4DFB-88AA-6EA7ECEE83C7}" type="sibTrans" cxnId="{B690FF34-AE0C-478B-BEA6-69893BBBB4C6}">
      <dgm:prSet/>
      <dgm:spPr/>
      <dgm:t>
        <a:bodyPr/>
        <a:lstStyle/>
        <a:p>
          <a:endParaRPr lang="en-GB"/>
        </a:p>
      </dgm:t>
    </dgm:pt>
    <dgm:pt modelId="{ABB42B2C-8FA2-44D5-ABA2-5F1EC4912606}">
      <dgm:prSet phldrT="[Text]"/>
      <dgm:spPr/>
      <dgm:t>
        <a:bodyPr/>
        <a:lstStyle/>
        <a:p>
          <a:r>
            <a:rPr lang="en-US" dirty="0" smtClean="0"/>
            <a:t>SEA, sexual harassment, Conflict related sexual violence</a:t>
          </a:r>
          <a:endParaRPr lang="en-GB" dirty="0"/>
        </a:p>
      </dgm:t>
    </dgm:pt>
    <dgm:pt modelId="{8872F043-0031-4A36-9615-BB958FD5723B}" type="parTrans" cxnId="{058BD45C-EF81-4F23-9CBC-41FBBA4E76C1}">
      <dgm:prSet/>
      <dgm:spPr/>
      <dgm:t>
        <a:bodyPr/>
        <a:lstStyle/>
        <a:p>
          <a:endParaRPr lang="en-GB"/>
        </a:p>
      </dgm:t>
    </dgm:pt>
    <dgm:pt modelId="{7479B2B7-4A82-4AF7-88B2-51ABA7314EBF}" type="sibTrans" cxnId="{058BD45C-EF81-4F23-9CBC-41FBBA4E76C1}">
      <dgm:prSet/>
      <dgm:spPr/>
      <dgm:t>
        <a:bodyPr/>
        <a:lstStyle/>
        <a:p>
          <a:endParaRPr lang="en-GB"/>
        </a:p>
      </dgm:t>
    </dgm:pt>
    <dgm:pt modelId="{0F4DA161-73A9-4C01-AE84-279D2656D935}">
      <dgm:prSet phldrT="[Text]"/>
      <dgm:spPr/>
      <dgm:t>
        <a:bodyPr/>
        <a:lstStyle/>
        <a:p>
          <a:r>
            <a:rPr lang="en-US" dirty="0" smtClean="0"/>
            <a:t>Internal and external use of gender perspective</a:t>
          </a:r>
          <a:endParaRPr lang="en-GB" dirty="0"/>
        </a:p>
      </dgm:t>
    </dgm:pt>
    <dgm:pt modelId="{2DCDD68B-3DE1-4ED1-80EE-5A8B3FA83B99}" type="parTrans" cxnId="{2592063E-BEA3-4274-ABB2-91E6C836000D}">
      <dgm:prSet/>
      <dgm:spPr/>
      <dgm:t>
        <a:bodyPr/>
        <a:lstStyle/>
        <a:p>
          <a:endParaRPr lang="en-GB"/>
        </a:p>
      </dgm:t>
    </dgm:pt>
    <dgm:pt modelId="{346267C4-F052-457F-A372-7C100ECEEA01}" type="sibTrans" cxnId="{2592063E-BEA3-4274-ABB2-91E6C836000D}">
      <dgm:prSet/>
      <dgm:spPr/>
      <dgm:t>
        <a:bodyPr/>
        <a:lstStyle/>
        <a:p>
          <a:endParaRPr lang="en-GB"/>
        </a:p>
      </dgm:t>
    </dgm:pt>
    <dgm:pt modelId="{E32A8575-0EEA-429C-84A1-FF1627A5D988}" type="pres">
      <dgm:prSet presAssocID="{5E4AE093-61B2-421A-BF96-76DA8CABB390}" presName="matrix" presStyleCnt="0">
        <dgm:presLayoutVars>
          <dgm:chMax val="1"/>
          <dgm:dir/>
          <dgm:resizeHandles val="exact"/>
        </dgm:presLayoutVars>
      </dgm:prSet>
      <dgm:spPr/>
      <dgm:t>
        <a:bodyPr/>
        <a:lstStyle/>
        <a:p>
          <a:endParaRPr lang="en-GB"/>
        </a:p>
      </dgm:t>
    </dgm:pt>
    <dgm:pt modelId="{64FB03C4-36C5-42EA-81C8-FD8F805944F2}" type="pres">
      <dgm:prSet presAssocID="{5E4AE093-61B2-421A-BF96-76DA8CABB390}" presName="axisShape" presStyleLbl="bgShp" presStyleIdx="0" presStyleCnt="1"/>
      <dgm:spPr/>
      <dgm:t>
        <a:bodyPr/>
        <a:lstStyle/>
        <a:p>
          <a:endParaRPr lang="en-US"/>
        </a:p>
      </dgm:t>
    </dgm:pt>
    <dgm:pt modelId="{0A66A47B-98B6-4889-A27A-1542E666828B}" type="pres">
      <dgm:prSet presAssocID="{5E4AE093-61B2-421A-BF96-76DA8CABB390}" presName="rect1" presStyleLbl="node1" presStyleIdx="0" presStyleCnt="4">
        <dgm:presLayoutVars>
          <dgm:chMax val="0"/>
          <dgm:chPref val="0"/>
          <dgm:bulletEnabled val="1"/>
        </dgm:presLayoutVars>
      </dgm:prSet>
      <dgm:spPr/>
      <dgm:t>
        <a:bodyPr/>
        <a:lstStyle/>
        <a:p>
          <a:endParaRPr lang="en-GB"/>
        </a:p>
      </dgm:t>
    </dgm:pt>
    <dgm:pt modelId="{1E607B07-DCA8-40E8-9B1C-9D28FF3A4352}" type="pres">
      <dgm:prSet presAssocID="{5E4AE093-61B2-421A-BF96-76DA8CABB390}" presName="rect2" presStyleLbl="node1" presStyleIdx="1" presStyleCnt="4">
        <dgm:presLayoutVars>
          <dgm:chMax val="0"/>
          <dgm:chPref val="0"/>
          <dgm:bulletEnabled val="1"/>
        </dgm:presLayoutVars>
      </dgm:prSet>
      <dgm:spPr/>
      <dgm:t>
        <a:bodyPr/>
        <a:lstStyle/>
        <a:p>
          <a:endParaRPr lang="en-GB"/>
        </a:p>
      </dgm:t>
    </dgm:pt>
    <dgm:pt modelId="{4320FE49-5487-4CEC-A911-F436B475934F}" type="pres">
      <dgm:prSet presAssocID="{5E4AE093-61B2-421A-BF96-76DA8CABB390}" presName="rect3" presStyleLbl="node1" presStyleIdx="2" presStyleCnt="4">
        <dgm:presLayoutVars>
          <dgm:chMax val="0"/>
          <dgm:chPref val="0"/>
          <dgm:bulletEnabled val="1"/>
        </dgm:presLayoutVars>
      </dgm:prSet>
      <dgm:spPr/>
      <dgm:t>
        <a:bodyPr/>
        <a:lstStyle/>
        <a:p>
          <a:endParaRPr lang="en-GB"/>
        </a:p>
      </dgm:t>
    </dgm:pt>
    <dgm:pt modelId="{1674F77E-ED1D-404E-AF07-E2DCADFA98AC}" type="pres">
      <dgm:prSet presAssocID="{5E4AE093-61B2-421A-BF96-76DA8CABB390}" presName="rect4" presStyleLbl="node1" presStyleIdx="3" presStyleCnt="4">
        <dgm:presLayoutVars>
          <dgm:chMax val="0"/>
          <dgm:chPref val="0"/>
          <dgm:bulletEnabled val="1"/>
        </dgm:presLayoutVars>
      </dgm:prSet>
      <dgm:spPr/>
      <dgm:t>
        <a:bodyPr/>
        <a:lstStyle/>
        <a:p>
          <a:endParaRPr lang="en-GB"/>
        </a:p>
      </dgm:t>
    </dgm:pt>
  </dgm:ptLst>
  <dgm:cxnLst>
    <dgm:cxn modelId="{E121C1A8-D14F-46B9-8D2A-BFAB2830BFFC}" type="presOf" srcId="{5E4AE093-61B2-421A-BF96-76DA8CABB390}" destId="{E32A8575-0EEA-429C-84A1-FF1627A5D988}" srcOrd="0" destOrd="0" presId="urn:microsoft.com/office/officeart/2005/8/layout/matrix2"/>
    <dgm:cxn modelId="{80CA209E-8050-4A20-BF8E-D4A61FF8A0C6}" srcId="{5E4AE093-61B2-421A-BF96-76DA8CABB390}" destId="{AF96614F-4DE4-466A-8707-6FFEB4A08255}" srcOrd="0" destOrd="0" parTransId="{C83FC0C6-8926-4244-8752-3D3E6249EA98}" sibTransId="{877E2411-0744-4CE4-A8B1-0BE10882ABB9}"/>
    <dgm:cxn modelId="{5257CBA9-0CE6-4E95-9741-CDF3C72E9228}" type="presOf" srcId="{ABB42B2C-8FA2-44D5-ABA2-5F1EC4912606}" destId="{4320FE49-5487-4CEC-A911-F436B475934F}" srcOrd="0" destOrd="0" presId="urn:microsoft.com/office/officeart/2005/8/layout/matrix2"/>
    <dgm:cxn modelId="{2592063E-BEA3-4274-ABB2-91E6C836000D}" srcId="{5E4AE093-61B2-421A-BF96-76DA8CABB390}" destId="{0F4DA161-73A9-4C01-AE84-279D2656D935}" srcOrd="3" destOrd="0" parTransId="{2DCDD68B-3DE1-4ED1-80EE-5A8B3FA83B99}" sibTransId="{346267C4-F052-457F-A372-7C100ECEEA01}"/>
    <dgm:cxn modelId="{B690FF34-AE0C-478B-BEA6-69893BBBB4C6}" srcId="{5E4AE093-61B2-421A-BF96-76DA8CABB390}" destId="{7401257A-EA68-4175-9A9F-2DAE2973CA8F}" srcOrd="1" destOrd="0" parTransId="{35901613-247D-43B5-B6F1-5CAC305A257F}" sibTransId="{9052416E-6CA0-4DFB-88AA-6EA7ECEE83C7}"/>
    <dgm:cxn modelId="{D96696CA-086F-469A-8BED-D8F46027D04B}" type="presOf" srcId="{7401257A-EA68-4175-9A9F-2DAE2973CA8F}" destId="{1E607B07-DCA8-40E8-9B1C-9D28FF3A4352}" srcOrd="0" destOrd="0" presId="urn:microsoft.com/office/officeart/2005/8/layout/matrix2"/>
    <dgm:cxn modelId="{0CD1831C-7868-4F58-A86E-0A93FBB940BC}" type="presOf" srcId="{AF96614F-4DE4-466A-8707-6FFEB4A08255}" destId="{0A66A47B-98B6-4889-A27A-1542E666828B}" srcOrd="0" destOrd="0" presId="urn:microsoft.com/office/officeart/2005/8/layout/matrix2"/>
    <dgm:cxn modelId="{058BD45C-EF81-4F23-9CBC-41FBBA4E76C1}" srcId="{5E4AE093-61B2-421A-BF96-76DA8CABB390}" destId="{ABB42B2C-8FA2-44D5-ABA2-5F1EC4912606}" srcOrd="2" destOrd="0" parTransId="{8872F043-0031-4A36-9615-BB958FD5723B}" sibTransId="{7479B2B7-4A82-4AF7-88B2-51ABA7314EBF}"/>
    <dgm:cxn modelId="{E1885662-0C07-47FE-89D3-48B4DE9BD584}" type="presOf" srcId="{0F4DA161-73A9-4C01-AE84-279D2656D935}" destId="{1674F77E-ED1D-404E-AF07-E2DCADFA98AC}" srcOrd="0" destOrd="0" presId="urn:microsoft.com/office/officeart/2005/8/layout/matrix2"/>
    <dgm:cxn modelId="{ACD6EE04-AA12-4F41-8AB9-34B2DFEA4001}" type="presParOf" srcId="{E32A8575-0EEA-429C-84A1-FF1627A5D988}" destId="{64FB03C4-36C5-42EA-81C8-FD8F805944F2}" srcOrd="0" destOrd="0" presId="urn:microsoft.com/office/officeart/2005/8/layout/matrix2"/>
    <dgm:cxn modelId="{AC53E72D-35A3-4A51-8A32-ABF584180642}" type="presParOf" srcId="{E32A8575-0EEA-429C-84A1-FF1627A5D988}" destId="{0A66A47B-98B6-4889-A27A-1542E666828B}" srcOrd="1" destOrd="0" presId="urn:microsoft.com/office/officeart/2005/8/layout/matrix2"/>
    <dgm:cxn modelId="{751CC7A9-51CC-47D1-9A3B-BCF467C29574}" type="presParOf" srcId="{E32A8575-0EEA-429C-84A1-FF1627A5D988}" destId="{1E607B07-DCA8-40E8-9B1C-9D28FF3A4352}" srcOrd="2" destOrd="0" presId="urn:microsoft.com/office/officeart/2005/8/layout/matrix2"/>
    <dgm:cxn modelId="{7CAA279D-181D-4CBD-9301-D3964D40E208}" type="presParOf" srcId="{E32A8575-0EEA-429C-84A1-FF1627A5D988}" destId="{4320FE49-5487-4CEC-A911-F436B475934F}" srcOrd="3" destOrd="0" presId="urn:microsoft.com/office/officeart/2005/8/layout/matrix2"/>
    <dgm:cxn modelId="{4A60E298-DDC7-495C-A9F2-308A1B93D8DC}" type="presParOf" srcId="{E32A8575-0EEA-429C-84A1-FF1627A5D988}" destId="{1674F77E-ED1D-404E-AF07-E2DCADFA98AC}"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AE093-61B2-421A-BF96-76DA8CABB39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AF96614F-4DE4-466A-8707-6FFEB4A08255}">
      <dgm:prSet phldrT="[Text]"/>
      <dgm:spPr/>
      <dgm:t>
        <a:bodyPr/>
        <a:lstStyle/>
        <a:p>
          <a:r>
            <a:rPr lang="en-US" dirty="0" smtClean="0"/>
            <a:t>Code of conduct</a:t>
          </a:r>
          <a:endParaRPr lang="en-GB" dirty="0"/>
        </a:p>
      </dgm:t>
    </dgm:pt>
    <dgm:pt modelId="{C83FC0C6-8926-4244-8752-3D3E6249EA98}" type="parTrans" cxnId="{80CA209E-8050-4A20-BF8E-D4A61FF8A0C6}">
      <dgm:prSet/>
      <dgm:spPr/>
      <dgm:t>
        <a:bodyPr/>
        <a:lstStyle/>
        <a:p>
          <a:endParaRPr lang="en-GB"/>
        </a:p>
      </dgm:t>
    </dgm:pt>
    <dgm:pt modelId="{877E2411-0744-4CE4-A8B1-0BE10882ABB9}" type="sibTrans" cxnId="{80CA209E-8050-4A20-BF8E-D4A61FF8A0C6}">
      <dgm:prSet/>
      <dgm:spPr/>
      <dgm:t>
        <a:bodyPr/>
        <a:lstStyle/>
        <a:p>
          <a:endParaRPr lang="en-GB"/>
        </a:p>
      </dgm:t>
    </dgm:pt>
    <dgm:pt modelId="{7401257A-EA68-4175-9A9F-2DAE2973CA8F}">
      <dgm:prSet phldrT="[Text]"/>
      <dgm:spPr/>
      <dgm:t>
        <a:bodyPr/>
        <a:lstStyle/>
        <a:p>
          <a:r>
            <a:rPr lang="en-US" dirty="0" smtClean="0"/>
            <a:t>Men and women have different security needs</a:t>
          </a:r>
          <a:endParaRPr lang="en-GB" dirty="0"/>
        </a:p>
      </dgm:t>
    </dgm:pt>
    <dgm:pt modelId="{35901613-247D-43B5-B6F1-5CAC305A257F}" type="parTrans" cxnId="{B690FF34-AE0C-478B-BEA6-69893BBBB4C6}">
      <dgm:prSet/>
      <dgm:spPr/>
      <dgm:t>
        <a:bodyPr/>
        <a:lstStyle/>
        <a:p>
          <a:endParaRPr lang="en-GB"/>
        </a:p>
      </dgm:t>
    </dgm:pt>
    <dgm:pt modelId="{9052416E-6CA0-4DFB-88AA-6EA7ECEE83C7}" type="sibTrans" cxnId="{B690FF34-AE0C-478B-BEA6-69893BBBB4C6}">
      <dgm:prSet/>
      <dgm:spPr/>
      <dgm:t>
        <a:bodyPr/>
        <a:lstStyle/>
        <a:p>
          <a:endParaRPr lang="en-GB"/>
        </a:p>
      </dgm:t>
    </dgm:pt>
    <dgm:pt modelId="{ABB42B2C-8FA2-44D5-ABA2-5F1EC4912606}">
      <dgm:prSet phldrT="[Text]"/>
      <dgm:spPr/>
      <dgm:t>
        <a:bodyPr/>
        <a:lstStyle/>
        <a:p>
          <a:r>
            <a:rPr lang="en-US" dirty="0" smtClean="0"/>
            <a:t>Sexual exploitation and abuse, sexual harassment</a:t>
          </a:r>
          <a:endParaRPr lang="en-GB" dirty="0"/>
        </a:p>
      </dgm:t>
    </dgm:pt>
    <dgm:pt modelId="{8872F043-0031-4A36-9615-BB958FD5723B}" type="parTrans" cxnId="{058BD45C-EF81-4F23-9CBC-41FBBA4E76C1}">
      <dgm:prSet/>
      <dgm:spPr/>
      <dgm:t>
        <a:bodyPr/>
        <a:lstStyle/>
        <a:p>
          <a:endParaRPr lang="en-GB"/>
        </a:p>
      </dgm:t>
    </dgm:pt>
    <dgm:pt modelId="{7479B2B7-4A82-4AF7-88B2-51ABA7314EBF}" type="sibTrans" cxnId="{058BD45C-EF81-4F23-9CBC-41FBBA4E76C1}">
      <dgm:prSet/>
      <dgm:spPr/>
      <dgm:t>
        <a:bodyPr/>
        <a:lstStyle/>
        <a:p>
          <a:endParaRPr lang="en-GB"/>
        </a:p>
      </dgm:t>
    </dgm:pt>
    <dgm:pt modelId="{0F4DA161-73A9-4C01-AE84-279D2656D935}">
      <dgm:prSet phldrT="[Text]"/>
      <dgm:spPr/>
      <dgm:t>
        <a:bodyPr/>
        <a:lstStyle/>
        <a:p>
          <a:r>
            <a:rPr lang="en-US" dirty="0" smtClean="0"/>
            <a:t>Internal and external use of gender perspective</a:t>
          </a:r>
          <a:endParaRPr lang="en-GB" dirty="0"/>
        </a:p>
      </dgm:t>
    </dgm:pt>
    <dgm:pt modelId="{2DCDD68B-3DE1-4ED1-80EE-5A8B3FA83B99}" type="parTrans" cxnId="{2592063E-BEA3-4274-ABB2-91E6C836000D}">
      <dgm:prSet/>
      <dgm:spPr/>
      <dgm:t>
        <a:bodyPr/>
        <a:lstStyle/>
        <a:p>
          <a:endParaRPr lang="en-GB"/>
        </a:p>
      </dgm:t>
    </dgm:pt>
    <dgm:pt modelId="{346267C4-F052-457F-A372-7C100ECEEA01}" type="sibTrans" cxnId="{2592063E-BEA3-4274-ABB2-91E6C836000D}">
      <dgm:prSet/>
      <dgm:spPr/>
      <dgm:t>
        <a:bodyPr/>
        <a:lstStyle/>
        <a:p>
          <a:endParaRPr lang="en-GB"/>
        </a:p>
      </dgm:t>
    </dgm:pt>
    <dgm:pt modelId="{E32A8575-0EEA-429C-84A1-FF1627A5D988}" type="pres">
      <dgm:prSet presAssocID="{5E4AE093-61B2-421A-BF96-76DA8CABB390}" presName="matrix" presStyleCnt="0">
        <dgm:presLayoutVars>
          <dgm:chMax val="1"/>
          <dgm:dir/>
          <dgm:resizeHandles val="exact"/>
        </dgm:presLayoutVars>
      </dgm:prSet>
      <dgm:spPr/>
      <dgm:t>
        <a:bodyPr/>
        <a:lstStyle/>
        <a:p>
          <a:endParaRPr lang="en-GB"/>
        </a:p>
      </dgm:t>
    </dgm:pt>
    <dgm:pt modelId="{64FB03C4-36C5-42EA-81C8-FD8F805944F2}" type="pres">
      <dgm:prSet presAssocID="{5E4AE093-61B2-421A-BF96-76DA8CABB390}" presName="axisShape" presStyleLbl="bgShp" presStyleIdx="0" presStyleCnt="1"/>
      <dgm:spPr/>
    </dgm:pt>
    <dgm:pt modelId="{0A66A47B-98B6-4889-A27A-1542E666828B}" type="pres">
      <dgm:prSet presAssocID="{5E4AE093-61B2-421A-BF96-76DA8CABB390}" presName="rect1" presStyleLbl="node1" presStyleIdx="0" presStyleCnt="4">
        <dgm:presLayoutVars>
          <dgm:chMax val="0"/>
          <dgm:chPref val="0"/>
          <dgm:bulletEnabled val="1"/>
        </dgm:presLayoutVars>
      </dgm:prSet>
      <dgm:spPr/>
      <dgm:t>
        <a:bodyPr/>
        <a:lstStyle/>
        <a:p>
          <a:endParaRPr lang="en-GB"/>
        </a:p>
      </dgm:t>
    </dgm:pt>
    <dgm:pt modelId="{1E607B07-DCA8-40E8-9B1C-9D28FF3A4352}" type="pres">
      <dgm:prSet presAssocID="{5E4AE093-61B2-421A-BF96-76DA8CABB390}" presName="rect2" presStyleLbl="node1" presStyleIdx="1" presStyleCnt="4">
        <dgm:presLayoutVars>
          <dgm:chMax val="0"/>
          <dgm:chPref val="0"/>
          <dgm:bulletEnabled val="1"/>
        </dgm:presLayoutVars>
      </dgm:prSet>
      <dgm:spPr/>
      <dgm:t>
        <a:bodyPr/>
        <a:lstStyle/>
        <a:p>
          <a:endParaRPr lang="en-GB"/>
        </a:p>
      </dgm:t>
    </dgm:pt>
    <dgm:pt modelId="{4320FE49-5487-4CEC-A911-F436B475934F}" type="pres">
      <dgm:prSet presAssocID="{5E4AE093-61B2-421A-BF96-76DA8CABB390}" presName="rect3" presStyleLbl="node1" presStyleIdx="2" presStyleCnt="4">
        <dgm:presLayoutVars>
          <dgm:chMax val="0"/>
          <dgm:chPref val="0"/>
          <dgm:bulletEnabled val="1"/>
        </dgm:presLayoutVars>
      </dgm:prSet>
      <dgm:spPr/>
      <dgm:t>
        <a:bodyPr/>
        <a:lstStyle/>
        <a:p>
          <a:endParaRPr lang="en-GB"/>
        </a:p>
      </dgm:t>
    </dgm:pt>
    <dgm:pt modelId="{1674F77E-ED1D-404E-AF07-E2DCADFA98AC}" type="pres">
      <dgm:prSet presAssocID="{5E4AE093-61B2-421A-BF96-76DA8CABB390}" presName="rect4" presStyleLbl="node1" presStyleIdx="3" presStyleCnt="4">
        <dgm:presLayoutVars>
          <dgm:chMax val="0"/>
          <dgm:chPref val="0"/>
          <dgm:bulletEnabled val="1"/>
        </dgm:presLayoutVars>
      </dgm:prSet>
      <dgm:spPr/>
      <dgm:t>
        <a:bodyPr/>
        <a:lstStyle/>
        <a:p>
          <a:endParaRPr lang="en-GB"/>
        </a:p>
      </dgm:t>
    </dgm:pt>
  </dgm:ptLst>
  <dgm:cxnLst>
    <dgm:cxn modelId="{9DC9D062-872C-4552-AE61-9B9CDB6005CC}" type="presOf" srcId="{AF96614F-4DE4-466A-8707-6FFEB4A08255}" destId="{0A66A47B-98B6-4889-A27A-1542E666828B}" srcOrd="0" destOrd="0" presId="urn:microsoft.com/office/officeart/2005/8/layout/matrix2"/>
    <dgm:cxn modelId="{80CA209E-8050-4A20-BF8E-D4A61FF8A0C6}" srcId="{5E4AE093-61B2-421A-BF96-76DA8CABB390}" destId="{AF96614F-4DE4-466A-8707-6FFEB4A08255}" srcOrd="0" destOrd="0" parTransId="{C83FC0C6-8926-4244-8752-3D3E6249EA98}" sibTransId="{877E2411-0744-4CE4-A8B1-0BE10882ABB9}"/>
    <dgm:cxn modelId="{EC05034C-B893-49FE-A37C-6CC45F98DB27}" type="presOf" srcId="{0F4DA161-73A9-4C01-AE84-279D2656D935}" destId="{1674F77E-ED1D-404E-AF07-E2DCADFA98AC}" srcOrd="0" destOrd="0" presId="urn:microsoft.com/office/officeart/2005/8/layout/matrix2"/>
    <dgm:cxn modelId="{058BD45C-EF81-4F23-9CBC-41FBBA4E76C1}" srcId="{5E4AE093-61B2-421A-BF96-76DA8CABB390}" destId="{ABB42B2C-8FA2-44D5-ABA2-5F1EC4912606}" srcOrd="2" destOrd="0" parTransId="{8872F043-0031-4A36-9615-BB958FD5723B}" sibTransId="{7479B2B7-4A82-4AF7-88B2-51ABA7314EBF}"/>
    <dgm:cxn modelId="{00780C4A-941F-4EFE-9D0F-455CC2FB5AD0}" type="presOf" srcId="{ABB42B2C-8FA2-44D5-ABA2-5F1EC4912606}" destId="{4320FE49-5487-4CEC-A911-F436B475934F}" srcOrd="0" destOrd="0" presId="urn:microsoft.com/office/officeart/2005/8/layout/matrix2"/>
    <dgm:cxn modelId="{2592063E-BEA3-4274-ABB2-91E6C836000D}" srcId="{5E4AE093-61B2-421A-BF96-76DA8CABB390}" destId="{0F4DA161-73A9-4C01-AE84-279D2656D935}" srcOrd="3" destOrd="0" parTransId="{2DCDD68B-3DE1-4ED1-80EE-5A8B3FA83B99}" sibTransId="{346267C4-F052-457F-A372-7C100ECEEA01}"/>
    <dgm:cxn modelId="{C2961A09-1B80-40A2-BB4C-70863CFADC5F}" type="presOf" srcId="{5E4AE093-61B2-421A-BF96-76DA8CABB390}" destId="{E32A8575-0EEA-429C-84A1-FF1627A5D988}" srcOrd="0" destOrd="0" presId="urn:microsoft.com/office/officeart/2005/8/layout/matrix2"/>
    <dgm:cxn modelId="{B690FF34-AE0C-478B-BEA6-69893BBBB4C6}" srcId="{5E4AE093-61B2-421A-BF96-76DA8CABB390}" destId="{7401257A-EA68-4175-9A9F-2DAE2973CA8F}" srcOrd="1" destOrd="0" parTransId="{35901613-247D-43B5-B6F1-5CAC305A257F}" sibTransId="{9052416E-6CA0-4DFB-88AA-6EA7ECEE83C7}"/>
    <dgm:cxn modelId="{09F3C485-5497-46AA-9ED0-F72EFB5F7F73}" type="presOf" srcId="{7401257A-EA68-4175-9A9F-2DAE2973CA8F}" destId="{1E607B07-DCA8-40E8-9B1C-9D28FF3A4352}" srcOrd="0" destOrd="0" presId="urn:microsoft.com/office/officeart/2005/8/layout/matrix2"/>
    <dgm:cxn modelId="{F0F6F81A-2F33-4F77-ADA3-6AF5303C828D}" type="presParOf" srcId="{E32A8575-0EEA-429C-84A1-FF1627A5D988}" destId="{64FB03C4-36C5-42EA-81C8-FD8F805944F2}" srcOrd="0" destOrd="0" presId="urn:microsoft.com/office/officeart/2005/8/layout/matrix2"/>
    <dgm:cxn modelId="{BD2E1DA2-DB84-4BA6-B183-B4CF4E06FFB0}" type="presParOf" srcId="{E32A8575-0EEA-429C-84A1-FF1627A5D988}" destId="{0A66A47B-98B6-4889-A27A-1542E666828B}" srcOrd="1" destOrd="0" presId="urn:microsoft.com/office/officeart/2005/8/layout/matrix2"/>
    <dgm:cxn modelId="{66CDBE88-948C-423E-B4CC-6ABEEC6C6DE5}" type="presParOf" srcId="{E32A8575-0EEA-429C-84A1-FF1627A5D988}" destId="{1E607B07-DCA8-40E8-9B1C-9D28FF3A4352}" srcOrd="2" destOrd="0" presId="urn:microsoft.com/office/officeart/2005/8/layout/matrix2"/>
    <dgm:cxn modelId="{6074760D-0D3E-4029-9395-263F0E6EDE2A}" type="presParOf" srcId="{E32A8575-0EEA-429C-84A1-FF1627A5D988}" destId="{4320FE49-5487-4CEC-A911-F436B475934F}" srcOrd="3" destOrd="0" presId="urn:microsoft.com/office/officeart/2005/8/layout/matrix2"/>
    <dgm:cxn modelId="{D03869B7-250C-4007-A9C0-276C49515F73}" type="presParOf" srcId="{E32A8575-0EEA-429C-84A1-FF1627A5D988}" destId="{1674F77E-ED1D-404E-AF07-E2DCADFA98AC}"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0BCCE-EBEF-F44A-A071-E33EE01B6AC6}">
      <dsp:nvSpPr>
        <dsp:cNvPr id="0" name=""/>
        <dsp:cNvSpPr/>
      </dsp:nvSpPr>
      <dsp:spPr>
        <a:xfrm>
          <a:off x="2586072" y="2806373"/>
          <a:ext cx="1912985" cy="1912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Rationale and Framework</a:t>
          </a:r>
          <a:endParaRPr lang="en-GB" sz="2200" kern="1200" dirty="0"/>
        </a:p>
      </dsp:txBody>
      <dsp:txXfrm>
        <a:off x="2866222" y="3086523"/>
        <a:ext cx="1352685" cy="1352685"/>
      </dsp:txXfrm>
    </dsp:sp>
    <dsp:sp modelId="{076C56D1-E571-AA4E-9707-2460899328F5}">
      <dsp:nvSpPr>
        <dsp:cNvPr id="0" name=""/>
        <dsp:cNvSpPr/>
      </dsp:nvSpPr>
      <dsp:spPr>
        <a:xfrm rot="11700000">
          <a:off x="881375" y="3001179"/>
          <a:ext cx="1671786" cy="54520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E91185-16A4-DF45-8440-D77FC68A4BFC}">
      <dsp:nvSpPr>
        <dsp:cNvPr id="0" name=""/>
        <dsp:cNvSpPr/>
      </dsp:nvSpPr>
      <dsp:spPr>
        <a:xfrm>
          <a:off x="1190" y="2330500"/>
          <a:ext cx="1817335" cy="14538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CEDAW</a:t>
          </a:r>
          <a:endParaRPr lang="en-GB" sz="2200" kern="1200" dirty="0"/>
        </a:p>
      </dsp:txBody>
      <dsp:txXfrm>
        <a:off x="43772" y="2373082"/>
        <a:ext cx="1732171" cy="1368704"/>
      </dsp:txXfrm>
    </dsp:sp>
    <dsp:sp modelId="{30357603-9404-A444-A5C4-0EE3B6A2A5CD}">
      <dsp:nvSpPr>
        <dsp:cNvPr id="0" name=""/>
        <dsp:cNvSpPr/>
      </dsp:nvSpPr>
      <dsp:spPr>
        <a:xfrm rot="14700000">
          <a:off x="1908056" y="1777628"/>
          <a:ext cx="1671786" cy="545200"/>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21DE2A-86DA-5F48-86EC-A97A9FABC8CD}">
      <dsp:nvSpPr>
        <dsp:cNvPr id="0" name=""/>
        <dsp:cNvSpPr/>
      </dsp:nvSpPr>
      <dsp:spPr>
        <a:xfrm>
          <a:off x="1482017" y="565718"/>
          <a:ext cx="1817335" cy="145386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smtClean="0"/>
            <a:t>UNSCRs on Women, Peace &amp; Security</a:t>
          </a:r>
          <a:endParaRPr lang="en-GB" sz="2200" kern="1200" dirty="0"/>
        </a:p>
      </dsp:txBody>
      <dsp:txXfrm>
        <a:off x="1524599" y="608300"/>
        <a:ext cx="1732171" cy="1368704"/>
      </dsp:txXfrm>
    </dsp:sp>
    <dsp:sp modelId="{6420150F-8C06-F940-B9E8-139C82F4E16F}">
      <dsp:nvSpPr>
        <dsp:cNvPr id="0" name=""/>
        <dsp:cNvSpPr/>
      </dsp:nvSpPr>
      <dsp:spPr>
        <a:xfrm rot="17700000">
          <a:off x="3505287" y="1777628"/>
          <a:ext cx="1671786" cy="545200"/>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D86529-F593-2546-B5E0-B0CD6495EBE7}">
      <dsp:nvSpPr>
        <dsp:cNvPr id="0" name=""/>
        <dsp:cNvSpPr/>
      </dsp:nvSpPr>
      <dsp:spPr>
        <a:xfrm>
          <a:off x="3785776" y="565718"/>
          <a:ext cx="1817335" cy="145386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smtClean="0"/>
            <a:t>NATO Action Plan, policies &amp; directives</a:t>
          </a:r>
          <a:endParaRPr lang="en-GB" sz="2200" kern="1200" dirty="0"/>
        </a:p>
      </dsp:txBody>
      <dsp:txXfrm>
        <a:off x="3828358" y="608300"/>
        <a:ext cx="1732171" cy="1368704"/>
      </dsp:txXfrm>
    </dsp:sp>
    <dsp:sp modelId="{AE416BA6-5E57-B54D-A696-32AF81848A38}">
      <dsp:nvSpPr>
        <dsp:cNvPr id="0" name=""/>
        <dsp:cNvSpPr/>
      </dsp:nvSpPr>
      <dsp:spPr>
        <a:xfrm rot="20700000">
          <a:off x="4531967" y="3001179"/>
          <a:ext cx="1671786" cy="545200"/>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CBFA42-A66F-224A-90A5-2DB73AC12A89}">
      <dsp:nvSpPr>
        <dsp:cNvPr id="0" name=""/>
        <dsp:cNvSpPr/>
      </dsp:nvSpPr>
      <dsp:spPr>
        <a:xfrm>
          <a:off x="5266604" y="2330500"/>
          <a:ext cx="1817335" cy="14538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National Action Plan, policies &amp; directives</a:t>
          </a:r>
          <a:endParaRPr lang="en-GB" sz="2200" kern="1200" dirty="0"/>
        </a:p>
      </dsp:txBody>
      <dsp:txXfrm>
        <a:off x="5309186" y="2373082"/>
        <a:ext cx="1732171" cy="1368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4381B-3488-479E-99E6-EA7F4C5B869E}">
      <dsp:nvSpPr>
        <dsp:cNvPr id="0" name=""/>
        <dsp:cNvSpPr/>
      </dsp:nvSpPr>
      <dsp:spPr>
        <a:xfrm>
          <a:off x="-4955280" y="-759281"/>
          <a:ext cx="5901592" cy="5901592"/>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E10449-116C-4BE5-BBF6-A095603A3A3B}">
      <dsp:nvSpPr>
        <dsp:cNvPr id="0" name=""/>
        <dsp:cNvSpPr/>
      </dsp:nvSpPr>
      <dsp:spPr>
        <a:xfrm>
          <a:off x="608625" y="438303"/>
          <a:ext cx="7493786" cy="8766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806"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Recognition of a change in mindset</a:t>
          </a:r>
          <a:endParaRPr lang="en-GB" sz="2900" kern="1200" dirty="0"/>
        </a:p>
      </dsp:txBody>
      <dsp:txXfrm>
        <a:off x="608625" y="438303"/>
        <a:ext cx="7493786" cy="876606"/>
      </dsp:txXfrm>
    </dsp:sp>
    <dsp:sp modelId="{962BAC07-F28A-436F-8F95-EBAA19F3E394}">
      <dsp:nvSpPr>
        <dsp:cNvPr id="0" name=""/>
        <dsp:cNvSpPr/>
      </dsp:nvSpPr>
      <dsp:spPr>
        <a:xfrm>
          <a:off x="60746" y="328727"/>
          <a:ext cx="1095757" cy="10957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E6FF6-CA12-4B65-9024-D4AD075764D4}">
      <dsp:nvSpPr>
        <dsp:cNvPr id="0" name=""/>
        <dsp:cNvSpPr/>
      </dsp:nvSpPr>
      <dsp:spPr>
        <a:xfrm>
          <a:off x="927271" y="1753212"/>
          <a:ext cx="7175140" cy="8766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806"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Should remain interactive (with examples)</a:t>
          </a:r>
          <a:endParaRPr lang="en-GB" sz="2900" kern="1200" dirty="0"/>
        </a:p>
      </dsp:txBody>
      <dsp:txXfrm>
        <a:off x="927271" y="1753212"/>
        <a:ext cx="7175140" cy="876606"/>
      </dsp:txXfrm>
    </dsp:sp>
    <dsp:sp modelId="{8157963B-0338-4DDF-BFAF-BFB975EB7CEB}">
      <dsp:nvSpPr>
        <dsp:cNvPr id="0" name=""/>
        <dsp:cNvSpPr/>
      </dsp:nvSpPr>
      <dsp:spPr>
        <a:xfrm>
          <a:off x="379392" y="1643636"/>
          <a:ext cx="1095757" cy="10957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C92C7-6A84-44C1-9EE3-EDB10693183B}">
      <dsp:nvSpPr>
        <dsp:cNvPr id="0" name=""/>
        <dsp:cNvSpPr/>
      </dsp:nvSpPr>
      <dsp:spPr>
        <a:xfrm>
          <a:off x="608625" y="3068121"/>
          <a:ext cx="7493786" cy="8766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5806"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Practical training events</a:t>
          </a:r>
          <a:endParaRPr lang="en-GB" sz="2900" kern="1200" dirty="0"/>
        </a:p>
      </dsp:txBody>
      <dsp:txXfrm>
        <a:off x="608625" y="3068121"/>
        <a:ext cx="7493786" cy="876606"/>
      </dsp:txXfrm>
    </dsp:sp>
    <dsp:sp modelId="{9F540CAC-68DE-4994-8ABC-3DDFD2E6A459}">
      <dsp:nvSpPr>
        <dsp:cNvPr id="0" name=""/>
        <dsp:cNvSpPr/>
      </dsp:nvSpPr>
      <dsp:spPr>
        <a:xfrm>
          <a:off x="60746" y="2958545"/>
          <a:ext cx="1095757" cy="10957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099EC-DAAF-F745-9BAE-A2D426E5925C}">
      <dsp:nvSpPr>
        <dsp:cNvPr id="0" name=""/>
        <dsp:cNvSpPr/>
      </dsp:nvSpPr>
      <dsp:spPr>
        <a:xfrm rot="5400000">
          <a:off x="3981198" y="130303"/>
          <a:ext cx="1992436" cy="173341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Sex-disaggregated data in the scenario?</a:t>
          </a:r>
        </a:p>
      </dsp:txBody>
      <dsp:txXfrm rot="-5400000">
        <a:off x="4380830" y="311283"/>
        <a:ext cx="1193171" cy="1371460"/>
      </dsp:txXfrm>
    </dsp:sp>
    <dsp:sp modelId="{20C898E9-5F9D-FB4D-BAA5-1B49832B3D83}">
      <dsp:nvSpPr>
        <dsp:cNvPr id="0" name=""/>
        <dsp:cNvSpPr/>
      </dsp:nvSpPr>
      <dsp:spPr>
        <a:xfrm>
          <a:off x="5896727" y="399282"/>
          <a:ext cx="2223559" cy="1195462"/>
        </a:xfrm>
        <a:prstGeom prst="rect">
          <a:avLst/>
        </a:prstGeom>
        <a:noFill/>
        <a:ln>
          <a:noFill/>
        </a:ln>
        <a:effectLst/>
      </dsp:spPr>
      <dsp:style>
        <a:lnRef idx="0">
          <a:scrgbClr r="0" g="0" b="0"/>
        </a:lnRef>
        <a:fillRef idx="0">
          <a:scrgbClr r="0" g="0" b="0"/>
        </a:fillRef>
        <a:effectRef idx="0">
          <a:scrgbClr r="0" g="0" b="0"/>
        </a:effectRef>
        <a:fontRef idx="minor"/>
      </dsp:style>
    </dsp:sp>
    <dsp:sp modelId="{2921DC5D-9D77-7649-AFC7-10584CF0B5C7}">
      <dsp:nvSpPr>
        <dsp:cNvPr id="0" name=""/>
        <dsp:cNvSpPr/>
      </dsp:nvSpPr>
      <dsp:spPr>
        <a:xfrm rot="5400000">
          <a:off x="2109104" y="130303"/>
          <a:ext cx="1992436" cy="173341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508736" y="311283"/>
        <a:ext cx="1193171" cy="1371460"/>
      </dsp:txXfrm>
    </dsp:sp>
    <dsp:sp modelId="{F202368B-23AF-7E47-AE6D-C3D7A7554D31}">
      <dsp:nvSpPr>
        <dsp:cNvPr id="0" name=""/>
        <dsp:cNvSpPr/>
      </dsp:nvSpPr>
      <dsp:spPr>
        <a:xfrm rot="5400000">
          <a:off x="3041565" y="1821484"/>
          <a:ext cx="1992436" cy="173341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Female participation as well as protection in scenario and incidents/injects?</a:t>
          </a:r>
          <a:endParaRPr lang="en-GB" sz="1200" kern="1200" dirty="0"/>
        </a:p>
      </dsp:txBody>
      <dsp:txXfrm rot="-5400000">
        <a:off x="3441197" y="2002464"/>
        <a:ext cx="1193171" cy="1371460"/>
      </dsp:txXfrm>
    </dsp:sp>
    <dsp:sp modelId="{C405DF97-5FF0-C84B-B3E5-481536AB75C3}">
      <dsp:nvSpPr>
        <dsp:cNvPr id="0" name=""/>
        <dsp:cNvSpPr/>
      </dsp:nvSpPr>
      <dsp:spPr>
        <a:xfrm>
          <a:off x="947514" y="2090462"/>
          <a:ext cx="2151831" cy="1195462"/>
        </a:xfrm>
        <a:prstGeom prst="rect">
          <a:avLst/>
        </a:prstGeom>
        <a:noFill/>
        <a:ln>
          <a:noFill/>
        </a:ln>
        <a:effectLst/>
      </dsp:spPr>
      <dsp:style>
        <a:lnRef idx="0">
          <a:scrgbClr r="0" g="0" b="0"/>
        </a:lnRef>
        <a:fillRef idx="0">
          <a:scrgbClr r="0" g="0" b="0"/>
        </a:fillRef>
        <a:effectRef idx="0">
          <a:scrgbClr r="0" g="0" b="0"/>
        </a:effectRef>
        <a:fontRef idx="minor"/>
      </dsp:style>
    </dsp:sp>
    <dsp:sp modelId="{B43925F3-0B5E-6F49-8DD9-3EB693F91D36}">
      <dsp:nvSpPr>
        <dsp:cNvPr id="0" name=""/>
        <dsp:cNvSpPr/>
      </dsp:nvSpPr>
      <dsp:spPr>
        <a:xfrm rot="5400000">
          <a:off x="4913658" y="1821484"/>
          <a:ext cx="1992436" cy="173341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5313290" y="2002464"/>
        <a:ext cx="1193171" cy="1371460"/>
      </dsp:txXfrm>
    </dsp:sp>
    <dsp:sp modelId="{B93E454E-F9B0-BC46-B3D5-43ED9324E61F}">
      <dsp:nvSpPr>
        <dsp:cNvPr id="0" name=""/>
        <dsp:cNvSpPr/>
      </dsp:nvSpPr>
      <dsp:spPr>
        <a:xfrm rot="5400000">
          <a:off x="3981198" y="3512664"/>
          <a:ext cx="1992436" cy="173341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Gender perspectives reflecting the situations for men and boys as well as women and girls?</a:t>
          </a:r>
          <a:endParaRPr lang="en-GB" sz="1200" kern="1200" dirty="0"/>
        </a:p>
      </dsp:txBody>
      <dsp:txXfrm rot="-5400000">
        <a:off x="4380830" y="3693644"/>
        <a:ext cx="1193171" cy="1371460"/>
      </dsp:txXfrm>
    </dsp:sp>
    <dsp:sp modelId="{BE36E8E8-429D-BB40-A9FA-453CD612CE77}">
      <dsp:nvSpPr>
        <dsp:cNvPr id="0" name=""/>
        <dsp:cNvSpPr/>
      </dsp:nvSpPr>
      <dsp:spPr>
        <a:xfrm>
          <a:off x="5896727" y="3781643"/>
          <a:ext cx="2223559" cy="1195462"/>
        </a:xfrm>
        <a:prstGeom prst="rect">
          <a:avLst/>
        </a:prstGeom>
        <a:noFill/>
        <a:ln>
          <a:noFill/>
        </a:ln>
        <a:effectLst/>
      </dsp:spPr>
      <dsp:style>
        <a:lnRef idx="0">
          <a:scrgbClr r="0" g="0" b="0"/>
        </a:lnRef>
        <a:fillRef idx="0">
          <a:scrgbClr r="0" g="0" b="0"/>
        </a:fillRef>
        <a:effectRef idx="0">
          <a:scrgbClr r="0" g="0" b="0"/>
        </a:effectRef>
        <a:fontRef idx="minor"/>
      </dsp:style>
    </dsp:sp>
    <dsp:sp modelId="{CA88F4FE-061C-8647-AFE2-42F58D6F7530}">
      <dsp:nvSpPr>
        <dsp:cNvPr id="0" name=""/>
        <dsp:cNvSpPr/>
      </dsp:nvSpPr>
      <dsp:spPr>
        <a:xfrm rot="5400000">
          <a:off x="2109104" y="3512664"/>
          <a:ext cx="1992436" cy="1733419"/>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508736" y="3693644"/>
        <a:ext cx="1193171" cy="1371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B03C4-36C5-42EA-81C8-FD8F805944F2}">
      <dsp:nvSpPr>
        <dsp:cNvPr id="0" name=""/>
        <dsp:cNvSpPr/>
      </dsp:nvSpPr>
      <dsp:spPr>
        <a:xfrm>
          <a:off x="1016000" y="0"/>
          <a:ext cx="4064000" cy="4064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6A47B-98B6-4889-A27A-1542E666828B}">
      <dsp:nvSpPr>
        <dsp:cNvPr id="0" name=""/>
        <dsp:cNvSpPr/>
      </dsp:nvSpPr>
      <dsp:spPr>
        <a:xfrm>
          <a:off x="1280160" y="264160"/>
          <a:ext cx="1625600"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Code of conduct</a:t>
          </a:r>
          <a:endParaRPr lang="en-GB" sz="1800" kern="1200" dirty="0"/>
        </a:p>
      </dsp:txBody>
      <dsp:txXfrm>
        <a:off x="1359515" y="343515"/>
        <a:ext cx="1466890" cy="1466890"/>
      </dsp:txXfrm>
    </dsp:sp>
    <dsp:sp modelId="{1E607B07-DCA8-40E8-9B1C-9D28FF3A4352}">
      <dsp:nvSpPr>
        <dsp:cNvPr id="0" name=""/>
        <dsp:cNvSpPr/>
      </dsp:nvSpPr>
      <dsp:spPr>
        <a:xfrm>
          <a:off x="3190240" y="264160"/>
          <a:ext cx="1625600"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Men and women have different security needs</a:t>
          </a:r>
          <a:endParaRPr lang="en-GB" sz="1800" kern="1200" dirty="0"/>
        </a:p>
      </dsp:txBody>
      <dsp:txXfrm>
        <a:off x="3269595" y="343515"/>
        <a:ext cx="1466890" cy="1466890"/>
      </dsp:txXfrm>
    </dsp:sp>
    <dsp:sp modelId="{4320FE49-5487-4CEC-A911-F436B475934F}">
      <dsp:nvSpPr>
        <dsp:cNvPr id="0" name=""/>
        <dsp:cNvSpPr/>
      </dsp:nvSpPr>
      <dsp:spPr>
        <a:xfrm>
          <a:off x="1280160" y="2174240"/>
          <a:ext cx="1625600"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SEA, sexual harassment, Conflict related sexual violence</a:t>
          </a:r>
          <a:endParaRPr lang="en-GB" sz="1800" kern="1200" dirty="0"/>
        </a:p>
      </dsp:txBody>
      <dsp:txXfrm>
        <a:off x="1359515" y="2253595"/>
        <a:ext cx="1466890" cy="1466890"/>
      </dsp:txXfrm>
    </dsp:sp>
    <dsp:sp modelId="{1674F77E-ED1D-404E-AF07-E2DCADFA98AC}">
      <dsp:nvSpPr>
        <dsp:cNvPr id="0" name=""/>
        <dsp:cNvSpPr/>
      </dsp:nvSpPr>
      <dsp:spPr>
        <a:xfrm>
          <a:off x="3190240" y="2174240"/>
          <a:ext cx="1625600"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Internal and external use of gender perspective</a:t>
          </a:r>
          <a:endParaRPr lang="en-GB" sz="1800" kern="1200" dirty="0"/>
        </a:p>
      </dsp:txBody>
      <dsp:txXfrm>
        <a:off x="3269595" y="2253595"/>
        <a:ext cx="1466890" cy="146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B03C4-36C5-42EA-81C8-FD8F805944F2}">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6A47B-98B6-4889-A27A-1542E666828B}">
      <dsp:nvSpPr>
        <dsp:cNvPr id="0" name=""/>
        <dsp:cNvSpPr/>
      </dsp:nvSpPr>
      <dsp:spPr>
        <a:xfrm>
          <a:off x="128016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Code of conduct</a:t>
          </a:r>
          <a:endParaRPr lang="en-GB" sz="1800" kern="1200" dirty="0"/>
        </a:p>
      </dsp:txBody>
      <dsp:txXfrm>
        <a:off x="1359515" y="343515"/>
        <a:ext cx="1466890" cy="1466890"/>
      </dsp:txXfrm>
    </dsp:sp>
    <dsp:sp modelId="{1E607B07-DCA8-40E8-9B1C-9D28FF3A4352}">
      <dsp:nvSpPr>
        <dsp:cNvPr id="0" name=""/>
        <dsp:cNvSpPr/>
      </dsp:nvSpPr>
      <dsp:spPr>
        <a:xfrm>
          <a:off x="319024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Men and women have different security needs</a:t>
          </a:r>
          <a:endParaRPr lang="en-GB" sz="1800" kern="1200" dirty="0"/>
        </a:p>
      </dsp:txBody>
      <dsp:txXfrm>
        <a:off x="3269595" y="343515"/>
        <a:ext cx="1466890" cy="1466890"/>
      </dsp:txXfrm>
    </dsp:sp>
    <dsp:sp modelId="{4320FE49-5487-4CEC-A911-F436B475934F}">
      <dsp:nvSpPr>
        <dsp:cNvPr id="0" name=""/>
        <dsp:cNvSpPr/>
      </dsp:nvSpPr>
      <dsp:spPr>
        <a:xfrm>
          <a:off x="128016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Sexual exploitation and abuse, sexual harassment</a:t>
          </a:r>
          <a:endParaRPr lang="en-GB" sz="1800" kern="1200" dirty="0"/>
        </a:p>
      </dsp:txBody>
      <dsp:txXfrm>
        <a:off x="1359515" y="2253595"/>
        <a:ext cx="1466890" cy="1466890"/>
      </dsp:txXfrm>
    </dsp:sp>
    <dsp:sp modelId="{1674F77E-ED1D-404E-AF07-E2DCADFA98AC}">
      <dsp:nvSpPr>
        <dsp:cNvPr id="0" name=""/>
        <dsp:cNvSpPr/>
      </dsp:nvSpPr>
      <dsp:spPr>
        <a:xfrm>
          <a:off x="319024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Internal and external use of gender perspective</a:t>
          </a:r>
          <a:endParaRPr lang="en-GB" sz="18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19F6CDB-1D96-DE4B-8E9F-81C43E4371F0}" type="datetimeFigureOut">
              <a:rPr lang="en-US" smtClean="0"/>
              <a:t>11/18/2015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5C801BB8-D012-3E4D-89AE-20FE047DFB53}" type="slidenum">
              <a:rPr lang="en-GB" smtClean="0"/>
              <a:t>‹#›</a:t>
            </a:fld>
            <a:endParaRPr lang="en-GB"/>
          </a:p>
        </p:txBody>
      </p:sp>
    </p:spTree>
    <p:extLst>
      <p:ext uri="{BB962C8B-B14F-4D97-AF65-F5344CB8AC3E}">
        <p14:creationId xmlns:p14="http://schemas.microsoft.com/office/powerpoint/2010/main" val="264295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tshållare för bildobjekt 1"/>
          <p:cNvSpPr>
            <a:spLocks noGrp="1" noRot="1" noChangeAspect="1"/>
          </p:cNvSpPr>
          <p:nvPr>
            <p:ph type="sldImg"/>
          </p:nvPr>
        </p:nvSpPr>
        <p:spPr bwMode="auto">
          <a:noFill/>
          <a:ln>
            <a:solidFill>
              <a:srgbClr val="000000"/>
            </a:solidFill>
            <a:miter lim="800000"/>
            <a:headEnd/>
            <a:tailEnd/>
          </a:ln>
        </p:spPr>
      </p:sp>
      <p:sp>
        <p:nvSpPr>
          <p:cNvPr id="76802"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altLang="fi-FI" dirty="0" smtClean="0"/>
          </a:p>
        </p:txBody>
      </p:sp>
      <p:sp>
        <p:nvSpPr>
          <p:cNvPr id="76803"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B05C6A-0A5E-48D8-9328-3DBF278E25C2}"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0850" marR="0" indent="-45085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very common challenge is that scenarios lack information about the role of men, women, girls and boys in society and how they are effected by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involved in conflict. </a:t>
            </a:r>
          </a:p>
          <a:p>
            <a:pPr marL="450850" marR="0" indent="-45085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Without such information there will be little evidence to base gender analysis and gender perspectives into other functions on. If such information does not exist in the scenario, it </a:t>
            </a:r>
          </a:p>
          <a:p>
            <a:pPr marL="450850" marR="0" indent="-45085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should be prepared well in advance of the start of the exercise as it takes time to develop, ensure consistency with the scenario and insert.</a:t>
            </a:r>
          </a:p>
          <a:p>
            <a:pPr marL="450850" indent="-450850"/>
            <a:endParaRPr lang="en-US" sz="1200" dirty="0" smtClean="0"/>
          </a:p>
          <a:p>
            <a:pPr marL="450850" indent="-450850"/>
            <a:r>
              <a:rPr lang="en-US" sz="1200" dirty="0" smtClean="0"/>
              <a:t>There</a:t>
            </a:r>
            <a:r>
              <a:rPr lang="en-US" sz="1200" baseline="0" dirty="0" smtClean="0"/>
              <a:t> are a few tips to ensure that gender perspective is integrated when writing exercise scenarios: </a:t>
            </a:r>
            <a:endParaRPr lang="en-US" sz="1200" dirty="0" smtClean="0"/>
          </a:p>
          <a:p>
            <a:pPr marL="450850" indent="-450850"/>
            <a:r>
              <a:rPr lang="en-US" sz="1200" i="1" dirty="0" smtClean="0"/>
              <a:t>1</a:t>
            </a:r>
            <a:r>
              <a:rPr lang="en-US" sz="1200" i="1" baseline="30000" dirty="0" smtClean="0"/>
              <a:t>st</a:t>
            </a:r>
            <a:r>
              <a:rPr lang="en-US" sz="1200" i="1" dirty="0" smtClean="0"/>
              <a:t> click: </a:t>
            </a:r>
            <a:r>
              <a:rPr lang="en-US" sz="1200" dirty="0" smtClean="0"/>
              <a:t>Include sex-disaggregated information related to the local population and key actors </a:t>
            </a:r>
          </a:p>
          <a:p>
            <a:pPr marL="450850" indent="-450850"/>
            <a:r>
              <a:rPr lang="en-US" sz="1200" i="1" dirty="0" smtClean="0"/>
              <a:t>2</a:t>
            </a:r>
            <a:r>
              <a:rPr lang="en-US" sz="1200" i="1" baseline="30000" dirty="0" smtClean="0"/>
              <a:t>nd</a:t>
            </a:r>
            <a:r>
              <a:rPr lang="en-US" sz="1200" i="1" dirty="0" smtClean="0"/>
              <a:t> click: </a:t>
            </a:r>
            <a:r>
              <a:rPr lang="en-US" sz="1200" dirty="0" smtClean="0"/>
              <a:t>Information must</a:t>
            </a:r>
            <a:r>
              <a:rPr lang="en-US" sz="1200" baseline="0" dirty="0" smtClean="0"/>
              <a:t> be based on </a:t>
            </a:r>
            <a:r>
              <a:rPr lang="en-US" sz="1200" dirty="0" smtClean="0"/>
              <a:t>analysis tools</a:t>
            </a:r>
          </a:p>
          <a:p>
            <a:pPr marL="450850" indent="-450850"/>
            <a:r>
              <a:rPr lang="en-US" sz="1200" i="1" dirty="0" smtClean="0"/>
              <a:t>3</a:t>
            </a:r>
            <a:r>
              <a:rPr lang="en-US" sz="1200" i="1" baseline="30000" dirty="0" smtClean="0"/>
              <a:t>rd</a:t>
            </a:r>
            <a:r>
              <a:rPr lang="en-US" sz="1200" i="1" dirty="0" smtClean="0"/>
              <a:t> click: </a:t>
            </a:r>
            <a:r>
              <a:rPr lang="en-US" sz="1200" dirty="0" smtClean="0"/>
              <a:t>Make sure that relevant information for planned incidents and injects is made available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example, statistical data on maternal mortality, literacy and percentage of women in parliament are easy and useful starting points. Low literacy levels for women in comparison to men and an inject in which women have not received certain information could result in the GENAD/GFA/GFPs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advising that information be disseminated by radio, images or other means. High numbers of women in parliament but no women on the key leader engagement plan (KLEP) should signal a need to update the KLEP.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crucial to include gender perspective in any background analysis that forms part of the scenario, such as constructed reports of civil society or think-tanks.</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assessing which gender-related information should be available or prepared for the training audience, it is important to consider the analysis method used. If, for example, using the PMESII model during the mission planning process, gender-related information on all analysis categories should be available and/or prepared.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well as considering the analysis model that</a:t>
            </a:r>
            <a:r>
              <a:rPr lang="en-GB" sz="1200" kern="1200" baseline="0" dirty="0" smtClean="0">
                <a:solidFill>
                  <a:schemeClr val="tx1"/>
                </a:solidFill>
                <a:effectLst/>
                <a:latin typeface="+mn-lt"/>
                <a:ea typeface="+mn-ea"/>
                <a:cs typeface="+mn-cs"/>
              </a:rPr>
              <a:t> will be used, scenario information must reflect the incidents or injects planned for the exercise. If, for example, a demonstration conducted by a female policy is planned as an incident, there should be sex-disaggregated information on the participants of the demonstration ready. </a:t>
            </a:r>
          </a:p>
          <a:p>
            <a:endParaRPr lang="en-GB"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1" kern="1200" dirty="0" err="1" smtClean="0">
                <a:solidFill>
                  <a:schemeClr val="tx1"/>
                </a:solidFill>
                <a:effectLst/>
                <a:latin typeface="+mn-lt"/>
                <a:ea typeface="+mn-ea"/>
                <a:cs typeface="+mn-cs"/>
              </a:rPr>
              <a:t>Reference</a:t>
            </a:r>
            <a:r>
              <a:rPr lang="sv-SE" sz="1200" i="1" kern="1200" dirty="0" smtClean="0">
                <a:solidFill>
                  <a:schemeClr val="tx1"/>
                </a:solidFill>
                <a:effectLst/>
                <a:latin typeface="+mn-lt"/>
                <a:ea typeface="+mn-ea"/>
                <a:cs typeface="+mn-cs"/>
              </a:rPr>
              <a:t>:</a:t>
            </a:r>
            <a:r>
              <a:rPr lang="sv-SE" sz="120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Guidance Note</a:t>
            </a:r>
            <a:r>
              <a:rPr lang="en-US" sz="1200" b="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Integrating Gender in Military Exercises: </a:t>
            </a:r>
            <a:r>
              <a:rPr lang="en-GB" sz="1200" i="1" kern="1200" dirty="0" smtClean="0">
                <a:solidFill>
                  <a:schemeClr val="tx1"/>
                </a:solidFill>
                <a:effectLst/>
                <a:latin typeface="+mn-lt"/>
                <a:ea typeface="+mn-ea"/>
                <a:cs typeface="+mn-cs"/>
              </a:rPr>
              <a:t>A compilation of experiences and examples, Nordic Centre for Gender in Military Operations</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27 February 2015</a:t>
            </a:r>
            <a:endParaRPr lang="en-US" sz="1200" i="1"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43E1C3B0-91A8-43AE-9177-8767E5CFE326}" type="slidenum">
              <a:rPr lang="en-GB" smtClean="0"/>
              <a:pPr>
                <a:defRPr/>
              </a:pPr>
              <a:t>12</a:t>
            </a:fld>
            <a:endParaRPr lang="en-GB"/>
          </a:p>
        </p:txBody>
      </p:sp>
    </p:spTree>
    <p:extLst>
      <p:ext uri="{BB962C8B-B14F-4D97-AF65-F5344CB8AC3E}">
        <p14:creationId xmlns:p14="http://schemas.microsoft.com/office/powerpoint/2010/main" val="257413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mn-ea"/>
                <a:cs typeface="+mn-cs"/>
              </a:rPr>
              <a:t>The </a:t>
            </a:r>
            <a:r>
              <a:rPr lang="en-GB" sz="1200" kern="1200" baseline="0" dirty="0" smtClean="0">
                <a:solidFill>
                  <a:schemeClr val="tx1"/>
                </a:solidFill>
                <a:effectLst/>
                <a:latin typeface="+mn-lt"/>
                <a:ea typeface="+mn-ea"/>
                <a:cs typeface="+mn-cs"/>
              </a:rPr>
              <a:t>training objectives and the main events will ultimately decide what kind of information will be relevant to the training audience, but often information on the following topics should be included in a gender analysis: patterns of movement, income-generating activities as well as care-taking activities and social activities, access to resources, socio-economical status, political influence, security situation, legal rights and access to judicial system, education levels, social norms and hierarchies, gender relations in relation to religion and ethnicity etc.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mn-ea"/>
                <a:cs typeface="+mn-cs"/>
              </a:rPr>
              <a:t>For more guidance on how to integrate gender perspectives in military exercises please review </a:t>
            </a:r>
            <a:r>
              <a:rPr lang="en-GB" sz="1200" b="0" kern="1200" dirty="0" smtClean="0">
                <a:solidFill>
                  <a:schemeClr val="tx1"/>
                </a:solidFill>
                <a:effectLst/>
                <a:latin typeface="+mn-lt"/>
                <a:ea typeface="+mn-ea"/>
                <a:cs typeface="+mn-cs"/>
              </a:rPr>
              <a:t>Guidance Note</a:t>
            </a:r>
            <a:r>
              <a:rPr lang="en-US"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Integrating Gender in Military Exercises</a:t>
            </a:r>
            <a:r>
              <a:rPr lang="en-GB" sz="1200" b="0" kern="1200" baseline="0" dirty="0" smtClean="0">
                <a:solidFill>
                  <a:schemeClr val="tx1"/>
                </a:solidFill>
                <a:effectLst/>
                <a:latin typeface="+mn-lt"/>
                <a:ea typeface="+mn-ea"/>
                <a:cs typeface="+mn-cs"/>
              </a:rPr>
              <a:t> compiled by the Nordic Centre for Gender in Military Operations. In the guidance note you can find advices and recommendation as well as suggested incidents and injects.</a:t>
            </a:r>
            <a:endParaRPr lang="en-US" b="0" dirty="0" smtClean="0"/>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1" kern="1200" dirty="0" err="1" smtClean="0">
                <a:solidFill>
                  <a:schemeClr val="tx1"/>
                </a:solidFill>
                <a:effectLst/>
                <a:latin typeface="+mn-lt"/>
                <a:ea typeface="+mn-ea"/>
                <a:cs typeface="+mn-cs"/>
              </a:rPr>
              <a:t>Reference</a:t>
            </a:r>
            <a:r>
              <a:rPr lang="sv-SE" sz="1200" i="1" kern="1200" dirty="0" smtClean="0">
                <a:solidFill>
                  <a:schemeClr val="tx1"/>
                </a:solidFill>
                <a:effectLst/>
                <a:latin typeface="+mn-lt"/>
                <a:ea typeface="+mn-ea"/>
                <a:cs typeface="+mn-cs"/>
              </a:rPr>
              <a:t>:</a:t>
            </a:r>
            <a:r>
              <a:rPr lang="sv-SE" sz="120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Guidance Note</a:t>
            </a:r>
            <a:r>
              <a:rPr lang="en-US" sz="1200" b="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Integrating Gender in Military Exercises: </a:t>
            </a:r>
            <a:r>
              <a:rPr lang="en-GB" sz="1200" i="1" kern="1200" dirty="0" smtClean="0">
                <a:solidFill>
                  <a:schemeClr val="tx1"/>
                </a:solidFill>
                <a:effectLst/>
                <a:latin typeface="+mn-lt"/>
                <a:ea typeface="+mn-ea"/>
                <a:cs typeface="+mn-cs"/>
              </a:rPr>
              <a:t>A compilation of experiences and examples, Nordic Centre for Gender in Military Operations</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27 February 2015</a:t>
            </a:r>
            <a:endParaRPr lang="en-US" sz="1200" i="1" kern="1200" dirty="0" smtClean="0">
              <a:solidFill>
                <a:schemeClr val="tx1"/>
              </a:solidFill>
              <a:effectLst/>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pPr>
              <a:defRPr/>
            </a:pPr>
            <a:fld id="{43E1C3B0-91A8-43AE-9177-8767E5CFE326}" type="slidenum">
              <a:rPr lang="en-GB" smtClean="0"/>
              <a:pPr>
                <a:defRPr/>
              </a:pPr>
              <a:t>13</a:t>
            </a:fld>
            <a:endParaRPr lang="en-GB"/>
          </a:p>
        </p:txBody>
      </p:sp>
    </p:spTree>
    <p:extLst>
      <p:ext uri="{BB962C8B-B14F-4D97-AF65-F5344CB8AC3E}">
        <p14:creationId xmlns:p14="http://schemas.microsoft.com/office/powerpoint/2010/main" val="355942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preferable that gender is explicitly mentioned as a part of training objectives to ensure incidents developed have a gender perspective but regardless, gender perspectives can be included in most scenarios. In terms of creating events/incidents/injects with a clear gender perspective, different methods have been observed. One method is to create a free-standing "gender-incident", for example a visit by the Executive Director of UN WOMEN or the SRSG on Sexual Violence in Conflict, the Government calling for a gender-working group or a specific situation relating to women. It is common to see one incident of sexual violence and/or trafficking in persons affecting women and that this is considered the “gender-incident” as most other incidents are assumed to relate to male actors. While such incidents are relevant, relying only on one incident relating to women risk oversimplifying and be unrealistic. It may be equally relevant to consider incidents where women show political agency such as violent protest, detention of women human rights defenders or dealing with women combatants in enemy troops. It is also interesting to use non-traditional incidents as eye-openers, exposing gender stereotypes, such as terrorist attacks carried out by women or sexual violence against men. It is important to remember that gender-perspectives include both men and women and seeing how operations affect them differently.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method is to incorporate gender perspectives in a number of mainstream events. This requires a bit more work from the subject matter expert in supporting other units and in following up on the results, but have the benefit of mainstreaming gender and showing its relevance in different areas. For example, gender perspectives could be included in mine action incidents created by logisticians whereby mine awareness have been conducted by informing men but suddenly women report injuries after coming across mines where there is no reported mine field. An inject on children associated with armed conflict could include both boys and girls as combatants arming an illegal checkpoint and the patrol unit which needs to contain the treat and detain the children only have male members. This would both bring concerns of protection of children as well as special considerations for females in detention. A medical incident may include a need for emergency medical care provided for survivors of sexual violence. Injects requiring liaison with civilian women at risk could highlight the need for female soldiers in the patrol unit etc.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the exercise comes to life, the mainstreamed approach results in the gender SME having to coordinate well with other SMEs and ensure the colleagues in gaming are well supported to know what results to expect and adapt gaming. It is also good to plan for how the TA may respond and prepare alternatives for next step. If the TA does not pick up on the lack of engagement with women, for example, perhaps the next incident should aggravate the situation. A system of rewards may also be useful, for example positive media reports after correct action has been taken to apprehend child soldiers with special consideration of protection for the girl. If the TA recognises the need to revise mine awareness campaign to address women, they might be rewarded with access to relevant information, such as the location of a previously unknown mine-field.”</a:t>
            </a:r>
          </a:p>
          <a:p>
            <a:endParaRPr lang="en-GB" sz="1200" kern="1200" dirty="0" smtClean="0">
              <a:solidFill>
                <a:schemeClr val="tx1"/>
              </a:solidFill>
              <a:effectLst/>
              <a:latin typeface="+mn-lt"/>
              <a:ea typeface="+mn-ea"/>
              <a:cs typeface="+mn-cs"/>
            </a:endParaRPr>
          </a:p>
          <a:p>
            <a:r>
              <a:rPr lang="sv-SE" sz="1200" i="1" kern="1200" dirty="0" err="1" smtClean="0">
                <a:solidFill>
                  <a:schemeClr val="tx1"/>
                </a:solidFill>
                <a:effectLst/>
                <a:latin typeface="+mn-lt"/>
                <a:ea typeface="+mn-ea"/>
                <a:cs typeface="+mn-cs"/>
              </a:rPr>
              <a:t>Reference</a:t>
            </a:r>
            <a:r>
              <a:rPr lang="sv-SE" sz="1200" i="1" kern="1200" dirty="0" smtClean="0">
                <a:solidFill>
                  <a:schemeClr val="tx1"/>
                </a:solidFill>
                <a:effectLst/>
                <a:latin typeface="+mn-lt"/>
                <a:ea typeface="+mn-ea"/>
                <a:cs typeface="+mn-cs"/>
              </a:rPr>
              <a:t>:</a:t>
            </a:r>
            <a:r>
              <a:rPr lang="sv-SE" sz="120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Guidance Note</a:t>
            </a:r>
            <a:r>
              <a:rPr lang="en-US" sz="1200" b="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Integrating Gender in Military Exercises: </a:t>
            </a:r>
            <a:r>
              <a:rPr lang="en-GB" sz="1200" i="1" kern="1200" dirty="0" smtClean="0">
                <a:solidFill>
                  <a:schemeClr val="tx1"/>
                </a:solidFill>
                <a:effectLst/>
                <a:latin typeface="+mn-lt"/>
                <a:ea typeface="+mn-ea"/>
                <a:cs typeface="+mn-cs"/>
              </a:rPr>
              <a:t>A compilation of experiences and examples, Nordic Centre for Gender in Military Operations</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27 February 2015</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pPr>
                <a:defRPr/>
              </a:pPr>
              <a:t>14</a:t>
            </a:fld>
            <a:endParaRPr lang="en-GB"/>
          </a:p>
        </p:txBody>
      </p:sp>
    </p:spTree>
    <p:extLst>
      <p:ext uri="{BB962C8B-B14F-4D97-AF65-F5344CB8AC3E}">
        <p14:creationId xmlns:p14="http://schemas.microsoft.com/office/powerpoint/2010/main" val="74056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baseline="0" noProof="0" dirty="0" smtClean="0">
                <a:latin typeface="Arial" panose="020B0604020202020204" pitchFamily="34" charset="0"/>
                <a:cs typeface="Arial" panose="020B0604020202020204" pitchFamily="34" charset="0"/>
              </a:rPr>
              <a:t>Ask class what should our personnel know and be able to do regarding gender perspective? The main purpose of this question is to make the training audience aware of the need to integrate gender perspective into individual education and training. You can continue to a discussion how that could be done. </a:t>
            </a: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i="0" kern="1200" dirty="0" err="1" smtClean="0">
                <a:solidFill>
                  <a:schemeClr val="tx1"/>
                </a:solidFill>
                <a:effectLst/>
                <a:latin typeface="+mn-lt"/>
                <a:ea typeface="+mn-ea"/>
                <a:cs typeface="+mn-cs"/>
              </a:rPr>
              <a:t>What</a:t>
            </a:r>
            <a:r>
              <a:rPr lang="fi-FI" sz="1200" b="1" i="0" kern="1200" dirty="0" smtClean="0">
                <a:solidFill>
                  <a:schemeClr val="tx1"/>
                </a:solidFill>
                <a:effectLst/>
                <a:latin typeface="+mn-lt"/>
                <a:ea typeface="+mn-ea"/>
                <a:cs typeface="+mn-cs"/>
              </a:rPr>
              <a:t>:</a:t>
            </a:r>
          </a:p>
          <a:p>
            <a:r>
              <a:rPr lang="fi-FI" sz="1200" i="0" kern="1200" dirty="0" err="1" smtClean="0">
                <a:solidFill>
                  <a:schemeClr val="tx1"/>
                </a:solidFill>
                <a:effectLst/>
                <a:latin typeface="+mn-lt"/>
                <a:ea typeface="+mn-ea"/>
                <a:cs typeface="+mn-cs"/>
              </a:rPr>
              <a:t>All</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these</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are</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important</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focus</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areas</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when</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we</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talk</a:t>
            </a:r>
            <a:r>
              <a:rPr lang="fi-FI" sz="1200" i="0" kern="1200" baseline="0" dirty="0" smtClean="0">
                <a:solidFill>
                  <a:schemeClr val="tx1"/>
                </a:solidFill>
                <a:effectLst/>
                <a:latin typeface="+mn-lt"/>
                <a:ea typeface="+mn-ea"/>
                <a:cs typeface="+mn-cs"/>
              </a:rPr>
              <a:t> </a:t>
            </a:r>
            <a:r>
              <a:rPr lang="fi-FI" sz="1200" i="0" kern="1200" baseline="0" dirty="0" err="1" smtClean="0">
                <a:solidFill>
                  <a:schemeClr val="tx1"/>
                </a:solidFill>
                <a:effectLst/>
                <a:latin typeface="+mn-lt"/>
                <a:ea typeface="+mn-ea"/>
                <a:cs typeface="+mn-cs"/>
              </a:rPr>
              <a:t>about</a:t>
            </a:r>
            <a:r>
              <a:rPr lang="fi-FI" sz="1200" i="0" kern="1200" baseline="0" dirty="0" smtClean="0">
                <a:solidFill>
                  <a:schemeClr val="tx1"/>
                </a:solidFill>
                <a:effectLst/>
                <a:latin typeface="+mn-lt"/>
                <a:ea typeface="+mn-ea"/>
                <a:cs typeface="+mn-cs"/>
              </a:rPr>
              <a:t> </a:t>
            </a:r>
            <a:r>
              <a:rPr lang="fi-FI" sz="1200" i="0" kern="1200" baseline="0" dirty="0" err="1" smtClean="0">
                <a:solidFill>
                  <a:schemeClr val="tx1"/>
                </a:solidFill>
                <a:effectLst/>
                <a:latin typeface="+mn-lt"/>
                <a:ea typeface="+mn-ea"/>
                <a:cs typeface="+mn-cs"/>
              </a:rPr>
              <a:t>individual</a:t>
            </a:r>
            <a:r>
              <a:rPr lang="fi-FI" sz="1200" i="0" kern="1200" baseline="0" dirty="0" smtClean="0">
                <a:solidFill>
                  <a:schemeClr val="tx1"/>
                </a:solidFill>
                <a:effectLst/>
                <a:latin typeface="+mn-lt"/>
                <a:ea typeface="+mn-ea"/>
                <a:cs typeface="+mn-cs"/>
              </a:rPr>
              <a:t> </a:t>
            </a:r>
            <a:r>
              <a:rPr lang="fi-FI" sz="1200" i="0" kern="1200" baseline="0" dirty="0" err="1" smtClean="0">
                <a:solidFill>
                  <a:schemeClr val="tx1"/>
                </a:solidFill>
                <a:effectLst/>
                <a:latin typeface="+mn-lt"/>
                <a:ea typeface="+mn-ea"/>
                <a:cs typeface="+mn-cs"/>
              </a:rPr>
              <a:t>education</a:t>
            </a:r>
            <a:r>
              <a:rPr lang="fi-FI" sz="1200" i="0" kern="1200" baseline="0" dirty="0" smtClean="0">
                <a:solidFill>
                  <a:schemeClr val="tx1"/>
                </a:solidFill>
                <a:effectLst/>
                <a:latin typeface="+mn-lt"/>
                <a:ea typeface="+mn-ea"/>
                <a:cs typeface="+mn-cs"/>
              </a:rPr>
              <a:t> and </a:t>
            </a:r>
            <a:r>
              <a:rPr lang="fi-FI" sz="1200" i="0" kern="1200" baseline="0" dirty="0" err="1" smtClean="0">
                <a:solidFill>
                  <a:schemeClr val="tx1"/>
                </a:solidFill>
                <a:effectLst/>
                <a:latin typeface="+mn-lt"/>
                <a:ea typeface="+mn-ea"/>
                <a:cs typeface="+mn-cs"/>
              </a:rPr>
              <a:t>training</a:t>
            </a:r>
            <a:r>
              <a:rPr lang="fi-FI" sz="1200" i="0" kern="1200" baseline="0" dirty="0" smtClean="0">
                <a:solidFill>
                  <a:schemeClr val="tx1"/>
                </a:solidFill>
                <a:effectLst/>
                <a:latin typeface="+mn-lt"/>
                <a:ea typeface="+mn-ea"/>
                <a:cs typeface="+mn-cs"/>
              </a:rPr>
              <a:t>. </a:t>
            </a:r>
          </a:p>
          <a:p>
            <a:r>
              <a:rPr lang="en-US" sz="1200" dirty="0" smtClean="0"/>
              <a:t>Everyone in all levels in military organization has to integrate gender perspective into their own daily work and functional responsibility.</a:t>
            </a:r>
          </a:p>
          <a:p>
            <a:r>
              <a:rPr lang="en-US" sz="1200" dirty="0" smtClean="0"/>
              <a:t>Gender perspective is not an separate thing, it has to be part of everything we do.</a:t>
            </a:r>
          </a:p>
          <a:p>
            <a:endParaRPr lang="fi-FI" sz="1200" dirty="0" smtClean="0"/>
          </a:p>
          <a:p>
            <a:r>
              <a:rPr lang="en-GB" sz="1200" kern="1200" dirty="0" smtClean="0">
                <a:solidFill>
                  <a:schemeClr val="tx1"/>
                </a:solidFill>
                <a:effectLst/>
                <a:latin typeface="+mn-lt"/>
                <a:ea typeface="+mn-ea"/>
                <a:cs typeface="+mn-cs"/>
              </a:rPr>
              <a:t>When working with gender it is important to understand both the internal and external aspects of a gender perspective. Therefore, military commanders and personnel should understand the documents which are related to both the internal and external aspects. Of course, improvement should first start at one home country. </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ideal situation every organization is that their personnel will meet gender perspective (and UNSCR 1325) early in their training, condensed to what is important for their individual tasks. This can for example be the understanding of why it is important to engage with the whole population in a society, why reporting is sex disaggregated data provides a larger situational picture and how patrolling different areas provides different kinds of security.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operational level the officer will ideally already have the previous mentioned knowledge about how applying a gender perspective on tactical level affects the population and provides the operational level with more and sharper information. Therefore there is a need to deepen the knowledge both to what they are able to do in order to give orders to the tactical level, but also understand the larger picture of UNSCR 1325 and their role as military actors. This involves both looking externally to the population in the mission area, but also internally in their own organization regarding recruitment, harassment and discrimination. On the strategic level gender perspectives links in to the whole picture; understanding what it requires of the military actor on the ground as an actor to achieve security, as well as a part of a military and political strategy, and finally internally in the own organization. Each and every level requires their interpretation on gender and UNSCR 1325 in order to keep it relevant to the different students.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fi-FI" sz="1200" b="1" i="0" kern="1200" dirty="0" smtClean="0">
                <a:solidFill>
                  <a:schemeClr val="tx1"/>
                </a:solidFill>
                <a:effectLst/>
                <a:latin typeface="+mn-lt"/>
                <a:ea typeface="+mn-ea"/>
                <a:cs typeface="+mn-cs"/>
              </a:rPr>
              <a:t>How:</a:t>
            </a:r>
          </a:p>
          <a:p>
            <a:r>
              <a:rPr lang="en-GB" sz="1200" dirty="0" smtClean="0"/>
              <a:t>As NATO has stated it: </a:t>
            </a:r>
            <a:r>
              <a:rPr lang="en-GB" sz="1200" b="0" dirty="0" smtClean="0"/>
              <a:t>The greatest effect is gained if gender perspective is included in the earliest forms of training and education and mainstreamed throughout courses at different levels to achieve lifelong learning.</a:t>
            </a:r>
          </a:p>
          <a:p>
            <a:endParaRPr lang="en-GB" sz="1200" b="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Gender perspectives needs to be integrated in the steering documents upon which the education and training is based on. </a:t>
            </a:r>
          </a:p>
          <a:p>
            <a:endParaRPr lang="en-GB"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Reference:</a:t>
            </a:r>
            <a:r>
              <a:rPr lang="en-US" baseline="0" noProof="0" dirty="0" smtClean="0"/>
              <a:t> Bi SC Dir</a:t>
            </a:r>
            <a:r>
              <a:rPr lang="en-US" noProof="0" dirty="0" smtClean="0"/>
              <a:t> 40-1,</a:t>
            </a:r>
            <a:r>
              <a:rPr lang="en-US" baseline="0" noProof="0" dirty="0" smtClean="0"/>
              <a:t> 75-2 and 75-7</a:t>
            </a:r>
          </a:p>
          <a:p>
            <a:endParaRPr lang="en-US" baseline="0" noProof="0" dirty="0" smtClean="0"/>
          </a:p>
          <a:p>
            <a:r>
              <a:rPr lang="en-US" baseline="0" noProof="0" dirty="0" smtClean="0"/>
              <a:t>All individual E&amp;T </a:t>
            </a:r>
            <a:r>
              <a:rPr lang="en-US" baseline="0" noProof="0" dirty="0" err="1" smtClean="0"/>
              <a:t>programmes</a:t>
            </a:r>
            <a:r>
              <a:rPr lang="en-US" baseline="0" noProof="0" dirty="0" smtClean="0"/>
              <a:t> is educating and training individuals to enhance </a:t>
            </a:r>
            <a:r>
              <a:rPr lang="en-US" noProof="0" dirty="0" smtClean="0"/>
              <a:t>their knowledge and skills, and develop competencies.</a:t>
            </a:r>
            <a:endParaRPr lang="en-US" noProof="0" dirty="0"/>
          </a:p>
        </p:txBody>
      </p:sp>
      <p:sp>
        <p:nvSpPr>
          <p:cNvPr id="4" name="Slide Number Placeholder 3"/>
          <p:cNvSpPr>
            <a:spLocks noGrp="1"/>
          </p:cNvSpPr>
          <p:nvPr>
            <p:ph type="sldNum" sz="quarter" idx="10"/>
          </p:nvPr>
        </p:nvSpPr>
        <p:spPr/>
        <p:txBody>
          <a:bodyPr/>
          <a:lstStyle/>
          <a:p>
            <a:fld id="{5C801BB8-D012-3E4D-89AE-20FE047DFB53}" type="slidenum">
              <a:rPr lang="en-GB" smtClean="0"/>
              <a:t>18</a:t>
            </a:fld>
            <a:endParaRPr lang="en-GB"/>
          </a:p>
        </p:txBody>
      </p:sp>
    </p:spTree>
    <p:extLst>
      <p:ext uri="{BB962C8B-B14F-4D97-AF65-F5344CB8AC3E}">
        <p14:creationId xmlns:p14="http://schemas.microsoft.com/office/powerpoint/2010/main" val="3149776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Give practical examples of how gender perspective can</a:t>
            </a:r>
            <a:r>
              <a:rPr lang="en-US" sz="1200" i="1" kern="1200" baseline="0" dirty="0" smtClean="0">
                <a:solidFill>
                  <a:schemeClr val="tx1"/>
                </a:solidFill>
                <a:effectLst/>
                <a:latin typeface="+mn-lt"/>
                <a:ea typeface="+mn-ea"/>
                <a:cs typeface="+mn-cs"/>
              </a:rPr>
              <a:t> be trained  as a part of academic education.</a:t>
            </a:r>
          </a:p>
          <a:p>
            <a:pPr marL="0" marR="0" indent="0" algn="l" defTabSz="914400" rtl="0" eaLnBrk="1" fontAlgn="base" latinLnBrk="0" hangingPunct="1">
              <a:lnSpc>
                <a:spcPct val="100000"/>
              </a:lnSpc>
              <a:spcBef>
                <a:spcPct val="30000"/>
              </a:spcBef>
              <a:spcAft>
                <a:spcPct val="0"/>
              </a:spcAft>
              <a:buClrTx/>
              <a:buSzTx/>
              <a:buFontTx/>
              <a:buNone/>
              <a:tabLst/>
              <a:defRPr/>
            </a:pPr>
            <a:r>
              <a:rPr lang="fi-FI" sz="1200" i="1" kern="1200" baseline="0" dirty="0" smtClean="0">
                <a:solidFill>
                  <a:schemeClr val="tx1"/>
                </a:solidFill>
                <a:effectLst/>
                <a:latin typeface="+mn-lt"/>
                <a:ea typeface="+mn-ea"/>
                <a:cs typeface="+mn-cs"/>
              </a:rPr>
              <a:t>One </a:t>
            </a:r>
            <a:r>
              <a:rPr lang="fi-FI" sz="1200" i="1" kern="1200" baseline="0" dirty="0" err="1" smtClean="0">
                <a:solidFill>
                  <a:schemeClr val="tx1"/>
                </a:solidFill>
                <a:effectLst/>
                <a:latin typeface="+mn-lt"/>
                <a:ea typeface="+mn-ea"/>
                <a:cs typeface="+mn-cs"/>
              </a:rPr>
              <a:t>Example</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you</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can</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use</a:t>
            </a:r>
            <a:r>
              <a:rPr lang="fi-FI" sz="1200" i="1" kern="1200" baseline="0" dirty="0" smtClean="0">
                <a:solidFill>
                  <a:schemeClr val="tx1"/>
                </a:solidFill>
                <a:effectLst/>
                <a:latin typeface="+mn-lt"/>
                <a:ea typeface="+mn-ea"/>
                <a:cs typeface="+mn-cs"/>
              </a:rPr>
              <a:t> is the </a:t>
            </a:r>
            <a:r>
              <a:rPr lang="fi-FI" sz="1200" i="1" kern="1200" baseline="0" dirty="0" err="1" smtClean="0">
                <a:solidFill>
                  <a:schemeClr val="tx1"/>
                </a:solidFill>
                <a:effectLst/>
                <a:latin typeface="+mn-lt"/>
                <a:ea typeface="+mn-ea"/>
                <a:cs typeface="+mn-cs"/>
              </a:rPr>
              <a:t>Swedish</a:t>
            </a:r>
            <a:r>
              <a:rPr lang="fi-FI"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‘Officers education at the National Defence University, where gender perspective has been fully integrated into education. We would strongly recommend you to replace this example with your national one.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i="1" kern="1200" baseline="0" noProof="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Officer’s program (Swedish National Defense University)</a:t>
            </a:r>
          </a:p>
          <a:p>
            <a:r>
              <a:rPr lang="en-US" sz="1200" b="0" i="0" kern="1200" dirty="0" smtClean="0">
                <a:solidFill>
                  <a:schemeClr val="tx1"/>
                </a:solidFill>
                <a:effectLst/>
                <a:latin typeface="+mn-lt"/>
                <a:ea typeface="+mn-ea"/>
                <a:cs typeface="+mn-cs"/>
              </a:rPr>
              <a:t>The cadets of the Swedish National Defense University (SNDU) meet gender and UNSCR 1325 in their first course, from a perspective of operational effectiveness illustrated by examples from international missions. They learn why it is important to engage with the whole society and their role in achieving security for men, women, boys and girls. This is later tested as a part of a practical field exercised performed later during the same semester. In the exercise they will need to engage with both men and women to get the situational picture and make the correct decisions. This is videotaped and evaluated afterwards in a seminar based forum, where they can draw own conclusions and understand the practical implementations of excluding 50% of the population.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Give practical examples of how gender perspective can</a:t>
            </a:r>
            <a:r>
              <a:rPr lang="en-US" sz="1200" i="1" kern="1200" baseline="0" dirty="0" smtClean="0">
                <a:solidFill>
                  <a:schemeClr val="tx1"/>
                </a:solidFill>
                <a:effectLst/>
                <a:latin typeface="+mn-lt"/>
                <a:ea typeface="+mn-ea"/>
                <a:cs typeface="+mn-cs"/>
              </a:rPr>
              <a:t> be trained for leadership.</a:t>
            </a:r>
          </a:p>
          <a:p>
            <a:pPr marL="0" marR="0" indent="0" algn="l" defTabSz="914400" rtl="0" eaLnBrk="1" fontAlgn="base" latinLnBrk="0" hangingPunct="1">
              <a:lnSpc>
                <a:spcPct val="100000"/>
              </a:lnSpc>
              <a:spcBef>
                <a:spcPct val="30000"/>
              </a:spcBef>
              <a:spcAft>
                <a:spcPct val="0"/>
              </a:spcAft>
              <a:buClrTx/>
              <a:buSzTx/>
              <a:buFontTx/>
              <a:buNone/>
              <a:tabLst/>
              <a:defRPr/>
            </a:pPr>
            <a:r>
              <a:rPr lang="fi-FI" sz="1200" i="1" kern="1200" baseline="0" dirty="0" smtClean="0">
                <a:solidFill>
                  <a:schemeClr val="tx1"/>
                </a:solidFill>
                <a:effectLst/>
                <a:latin typeface="+mn-lt"/>
                <a:ea typeface="+mn-ea"/>
                <a:cs typeface="+mn-cs"/>
              </a:rPr>
              <a:t>One </a:t>
            </a:r>
            <a:r>
              <a:rPr lang="fi-FI" sz="1200" i="1" kern="1200" baseline="0" dirty="0" err="1" smtClean="0">
                <a:solidFill>
                  <a:schemeClr val="tx1"/>
                </a:solidFill>
                <a:effectLst/>
                <a:latin typeface="+mn-lt"/>
                <a:ea typeface="+mn-ea"/>
                <a:cs typeface="+mn-cs"/>
              </a:rPr>
              <a:t>Example</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you</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can</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use</a:t>
            </a:r>
            <a:r>
              <a:rPr lang="fi-FI" sz="1200" i="1" kern="1200" baseline="0" dirty="0" smtClean="0">
                <a:solidFill>
                  <a:schemeClr val="tx1"/>
                </a:solidFill>
                <a:effectLst/>
                <a:latin typeface="+mn-lt"/>
                <a:ea typeface="+mn-ea"/>
                <a:cs typeface="+mn-cs"/>
              </a:rPr>
              <a:t> is the </a:t>
            </a:r>
            <a:r>
              <a:rPr lang="fi-FI" sz="1200" i="1" kern="1200" baseline="0" dirty="0" err="1" smtClean="0">
                <a:solidFill>
                  <a:schemeClr val="tx1"/>
                </a:solidFill>
                <a:effectLst/>
                <a:latin typeface="+mn-lt"/>
                <a:ea typeface="+mn-ea"/>
                <a:cs typeface="+mn-cs"/>
              </a:rPr>
              <a:t>Gender</a:t>
            </a:r>
            <a:r>
              <a:rPr lang="fi-FI" sz="1200" i="1" kern="1200" baseline="0" dirty="0" smtClean="0">
                <a:solidFill>
                  <a:schemeClr val="tx1"/>
                </a:solidFill>
                <a:effectLst/>
                <a:latin typeface="+mn-lt"/>
                <a:ea typeface="+mn-ea"/>
                <a:cs typeface="+mn-cs"/>
              </a:rPr>
              <a:t> Key </a:t>
            </a:r>
            <a:r>
              <a:rPr lang="fi-FI" sz="1200" i="1" kern="1200" baseline="0" dirty="0" err="1" smtClean="0">
                <a:solidFill>
                  <a:schemeClr val="tx1"/>
                </a:solidFill>
                <a:effectLst/>
                <a:latin typeface="+mn-lt"/>
                <a:ea typeface="+mn-ea"/>
                <a:cs typeface="+mn-cs"/>
              </a:rPr>
              <a:t>Leader</a:t>
            </a:r>
            <a:r>
              <a:rPr lang="fi-FI" sz="1200" i="1" kern="1200" baseline="0" dirty="0" smtClean="0">
                <a:solidFill>
                  <a:schemeClr val="tx1"/>
                </a:solidFill>
                <a:effectLst/>
                <a:latin typeface="+mn-lt"/>
                <a:ea typeface="+mn-ea"/>
                <a:cs typeface="+mn-cs"/>
              </a:rPr>
              <a:t> </a:t>
            </a:r>
            <a:r>
              <a:rPr lang="fi-FI" sz="1200" i="1" kern="1200" baseline="0" dirty="0" err="1" smtClean="0">
                <a:solidFill>
                  <a:schemeClr val="tx1"/>
                </a:solidFill>
                <a:effectLst/>
                <a:latin typeface="+mn-lt"/>
                <a:ea typeface="+mn-ea"/>
                <a:cs typeface="+mn-cs"/>
              </a:rPr>
              <a:t>Seminar</a:t>
            </a:r>
            <a:r>
              <a:rPr lang="fi-FI" sz="1200" i="1" kern="1200" baseline="0" dirty="0" smtClean="0">
                <a:solidFill>
                  <a:schemeClr val="tx1"/>
                </a:solidFill>
                <a:effectLst/>
                <a:latin typeface="+mn-lt"/>
                <a:ea typeface="+mn-ea"/>
                <a:cs typeface="+mn-cs"/>
              </a:rPr>
              <a:t>.</a:t>
            </a:r>
            <a:endParaRPr lang="en-US" sz="1200" i="1"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1"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The Key Leader Seminar of the Nordic Centre for Gender in Military Operations:</a:t>
            </a:r>
          </a:p>
          <a:p>
            <a:r>
              <a:rPr lang="en-US" sz="1200" b="0" i="0" kern="1200" dirty="0" smtClean="0">
                <a:solidFill>
                  <a:schemeClr val="tx1"/>
                </a:solidFill>
                <a:effectLst/>
                <a:latin typeface="+mn-lt"/>
                <a:ea typeface="+mn-ea"/>
                <a:cs typeface="+mn-cs"/>
              </a:rPr>
              <a:t>Every year, the Nordic Centre for Gender in Military Operations (NCGM) conducts a two-day Key Leader seminar. In this seminar Flag Officers, Key leaders, Ambassadors and senior Civilian Representatives get insights on how to implement gender perspective in military operations and how gender perspective will contribute to increase the achievement of the overall political military, strategic and operational objectives. As such, the seminar addresses the comprehensive approach as the method to establish a successful foundation for </a:t>
            </a:r>
            <a:r>
              <a:rPr lang="en-US" sz="1200" b="0" i="0" kern="1200" dirty="0" err="1" smtClean="0">
                <a:solidFill>
                  <a:schemeClr val="tx1"/>
                </a:solidFill>
                <a:effectLst/>
                <a:latin typeface="+mn-lt"/>
                <a:ea typeface="+mn-ea"/>
                <a:cs typeface="+mn-cs"/>
              </a:rPr>
              <a:t>organisational</a:t>
            </a:r>
            <a:r>
              <a:rPr lang="en-US" sz="1200" b="0" i="0" kern="1200" dirty="0" smtClean="0">
                <a:solidFill>
                  <a:schemeClr val="tx1"/>
                </a:solidFill>
                <a:effectLst/>
                <a:latin typeface="+mn-lt"/>
                <a:ea typeface="+mn-ea"/>
                <a:cs typeface="+mn-cs"/>
              </a:rPr>
              <a:t> development in order to fully integrate gender perspective into military operations. In order to achieve a long term solution on implementing gender perspective in military operations the seminar will present several highly respected guests and lecturers, who will share their experience, best practices and lessons learned. The participants will also through panel discussions as well as round table discussions share own experiences in order to receive a wider picture of successful ways to integrate gender in all planning, execution and evaluation of military operations</a:t>
            </a:r>
          </a:p>
          <a:p>
            <a:r>
              <a:rPr lang="en-US" sz="1200" b="0" i="0" kern="1200" dirty="0" smtClean="0">
                <a:solidFill>
                  <a:schemeClr val="tx1"/>
                </a:solidFill>
                <a:effectLst/>
                <a:latin typeface="+mn-lt"/>
                <a:ea typeface="+mn-ea"/>
                <a:cs typeface="+mn-cs"/>
              </a:rPr>
              <a:t>http://www.forsvarsmakten.se/en/swedint/courses-at-swedint-and-how-to-apply/key-leader-seminar-on-gender/</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i="1" kern="1200" noProof="0" dirty="0" smtClean="0">
                <a:solidFill>
                  <a:schemeClr val="tx1"/>
                </a:solidFill>
                <a:effectLst/>
                <a:latin typeface="+mn-lt"/>
                <a:ea typeface="+mn-ea"/>
                <a:cs typeface="+mn-cs"/>
              </a:rPr>
              <a:t>Give practical examples of how gender perspective can</a:t>
            </a:r>
            <a:r>
              <a:rPr lang="en-GB" sz="1200" i="1" kern="1200" baseline="0" noProof="0" dirty="0" smtClean="0">
                <a:solidFill>
                  <a:schemeClr val="tx1"/>
                </a:solidFill>
                <a:effectLst/>
                <a:latin typeface="+mn-lt"/>
                <a:ea typeface="+mn-ea"/>
                <a:cs typeface="+mn-cs"/>
              </a:rPr>
              <a:t> be trained for leadership.</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i="1" kern="1200" baseline="0" noProof="0" dirty="0" smtClean="0">
                <a:solidFill>
                  <a:schemeClr val="tx1"/>
                </a:solidFill>
                <a:effectLst/>
                <a:latin typeface="+mn-lt"/>
                <a:ea typeface="+mn-ea"/>
                <a:cs typeface="+mn-cs"/>
              </a:rPr>
              <a:t>One Example you can use is the Swedish </a:t>
            </a:r>
            <a:r>
              <a:rPr lang="en-GB" sz="1200" i="1" kern="1200" noProof="0" dirty="0" smtClean="0">
                <a:solidFill>
                  <a:schemeClr val="tx1"/>
                </a:solidFill>
                <a:effectLst/>
                <a:latin typeface="+mn-lt"/>
                <a:ea typeface="+mn-ea"/>
                <a:cs typeface="+mn-cs"/>
              </a:rPr>
              <a:t>‘Gender Coach’ Programme</a:t>
            </a:r>
          </a:p>
          <a:p>
            <a:endParaRPr lang="en-GB" sz="1200" kern="1200" noProof="0" dirty="0" smtClean="0">
              <a:solidFill>
                <a:schemeClr val="tx1"/>
              </a:solidFill>
              <a:effectLst/>
              <a:latin typeface="+mn-lt"/>
              <a:ea typeface="+mn-ea"/>
              <a:cs typeface="+mn-cs"/>
            </a:endParaRPr>
          </a:p>
          <a:p>
            <a:r>
              <a:rPr lang="en-GB" sz="1200" kern="1200" noProof="0" dirty="0" smtClean="0">
                <a:solidFill>
                  <a:schemeClr val="tx1"/>
                </a:solidFill>
                <a:effectLst/>
                <a:latin typeface="+mn-lt"/>
                <a:ea typeface="+mn-ea"/>
                <a:cs typeface="+mn-cs"/>
              </a:rPr>
              <a:t>Gender Coach –programme:</a:t>
            </a:r>
          </a:p>
          <a:p>
            <a:r>
              <a:rPr lang="en-GB" sz="1200" kern="1200" noProof="0" dirty="0" smtClean="0">
                <a:solidFill>
                  <a:schemeClr val="tx1"/>
                </a:solidFill>
                <a:effectLst/>
                <a:latin typeface="+mn-lt"/>
                <a:ea typeface="+mn-ea"/>
                <a:cs typeface="+mn-cs"/>
              </a:rPr>
              <a:t>In a military organisation, decisions are made and communicated from the top down. Thus, it is crucial that senior leadership strive to integrate gender perspective in all aspects of military command. </a:t>
            </a:r>
          </a:p>
          <a:p>
            <a:r>
              <a:rPr lang="en-GB" sz="1200" kern="1200" noProof="0" dirty="0" smtClean="0">
                <a:solidFill>
                  <a:schemeClr val="tx1"/>
                </a:solidFill>
                <a:effectLst/>
                <a:latin typeface="+mn-lt"/>
                <a:ea typeface="+mn-ea"/>
                <a:cs typeface="+mn-cs"/>
              </a:rPr>
              <a:t> </a:t>
            </a:r>
          </a:p>
          <a:p>
            <a:r>
              <a:rPr lang="en-GB" sz="1200" kern="1200" noProof="0" dirty="0" smtClean="0">
                <a:solidFill>
                  <a:schemeClr val="tx1"/>
                </a:solidFill>
                <a:effectLst/>
                <a:latin typeface="+mn-lt"/>
                <a:ea typeface="+mn-ea"/>
                <a:cs typeface="+mn-cs"/>
              </a:rPr>
              <a:t>In 2007, Sweden initiated the ‘Gender Coach’ programme, pairing six high-ranking members of the armed forces with six hand-picked gender coaches. Participants included the Chief of Staff of the Swedish Armed Forces and the Director of the Armed Forces Training and Procurement Unit. The coaches – selected for their knowledge and pedagogical skills in the field of gender equality – met with the military leaders once or twice a month to discuss the issues that the participants encountered in their work. Feedback on the program was positive, with participants noting changes in their communication and behaviour. The Swedish Armed Forces are repeating the Gender Coach programme from 2013-2018 with a stronger focus on institutionalising the knowledge gained.</a:t>
            </a: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Tx/>
              <a:buNone/>
            </a:pPr>
            <a:r>
              <a:rPr lang="en-US" sz="1100" i="1" baseline="0" noProof="0" dirty="0" smtClean="0"/>
              <a:t>Remember: The target audience (the trainers) are responsible to integrate GP in to own training </a:t>
            </a:r>
            <a:r>
              <a:rPr lang="en-US" sz="1100" i="1" baseline="0" noProof="0" dirty="0" err="1" smtClean="0"/>
              <a:t>programmes</a:t>
            </a:r>
            <a:r>
              <a:rPr lang="en-US" sz="1100" i="1" baseline="0" noProof="0" dirty="0" smtClean="0"/>
              <a:t>, no one else, even though leadership should facilitate and guide subordinate staff with the integration and implementation.</a:t>
            </a:r>
          </a:p>
          <a:p>
            <a:pPr defTabSz="914400">
              <a:buFontTx/>
              <a:buNone/>
              <a:defRPr/>
            </a:pPr>
            <a:endParaRPr lang="en-US" sz="1100" noProof="0" dirty="0" smtClean="0"/>
          </a:p>
          <a:p>
            <a:endParaRPr lang="en-US" sz="1100" noProof="0" dirty="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319340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baseline="0" noProof="0" dirty="0" smtClean="0">
                <a:latin typeface="Arial" panose="020B0604020202020204" pitchFamily="34" charset="0"/>
                <a:cs typeface="Arial" panose="020B0604020202020204" pitchFamily="34" charset="0"/>
              </a:rPr>
              <a:t>Ask the training audience the question. The main purpose of this question is to make the training audience aware of the need to integrate gender perspective into all the levels of military education, training and exercises. </a:t>
            </a: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noProof="0" dirty="0" smtClean="0"/>
              <a:t>An example of collective training is the staff training conducted at JWC and JWTC where </a:t>
            </a:r>
            <a:r>
              <a:rPr lang="en-US" sz="1100" b="0" i="0" baseline="0" dirty="0" smtClean="0">
                <a:solidFill>
                  <a:schemeClr val="tx1"/>
                </a:solidFill>
                <a:latin typeface="+mn-lt"/>
              </a:rPr>
              <a:t>practical application of doctrine, plans and procedures is trained to acquire and maintain collective tactical, operational and strategic capabilities. </a:t>
            </a:r>
          </a:p>
          <a:p>
            <a:pPr marL="0" indent="0">
              <a:spcBef>
                <a:spcPct val="0"/>
              </a:spcBef>
              <a:buFontTx/>
              <a:buNone/>
            </a:pPr>
            <a:endParaRPr lang="en-US" sz="1100" baseline="0" noProof="0" dirty="0" smtClean="0"/>
          </a:p>
          <a:p>
            <a:pPr marL="171450" indent="-171450">
              <a:spcBef>
                <a:spcPct val="0"/>
              </a:spcBef>
              <a:buFontTx/>
              <a:buChar char="-"/>
            </a:pPr>
            <a:endParaRPr lang="en-US" sz="1100" baseline="0" noProof="0" dirty="0" smtClean="0"/>
          </a:p>
          <a:p>
            <a:pPr defTabSz="914400">
              <a:buFontTx/>
              <a:buChar char="-"/>
              <a:defRPr/>
            </a:pPr>
            <a:endParaRPr lang="en-US" sz="1100" noProof="0" dirty="0" smtClean="0"/>
          </a:p>
          <a:p>
            <a:endParaRPr lang="en-US" sz="1100" noProof="0" dirty="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319340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Tx/>
              <a:buNone/>
            </a:pPr>
            <a:r>
              <a:rPr lang="en-US" sz="1100" baseline="0" noProof="0" dirty="0" smtClean="0"/>
              <a:t>Give the triple course example! Having a GENAD taking part during the INSTEX week and having gender related information worked in to scenario and injects enables the training audience to train on integrating gender perspective through out the whole week. </a:t>
            </a:r>
          </a:p>
          <a:p>
            <a:pPr marL="0" indent="0">
              <a:spcBef>
                <a:spcPct val="0"/>
              </a:spcBef>
              <a:buFontTx/>
              <a:buNone/>
            </a:pPr>
            <a:endParaRPr lang="en-US" sz="1100" baseline="0" noProof="0" dirty="0" smtClean="0"/>
          </a:p>
          <a:p>
            <a:pPr marL="171450" indent="-171450">
              <a:spcBef>
                <a:spcPct val="0"/>
              </a:spcBef>
              <a:buFontTx/>
              <a:buChar char="-"/>
            </a:pPr>
            <a:endParaRPr lang="en-US" sz="1100" baseline="0" noProof="0" dirty="0" smtClean="0"/>
          </a:p>
          <a:p>
            <a:pPr defTabSz="914400">
              <a:buFontTx/>
              <a:buChar char="-"/>
              <a:defRPr/>
            </a:pPr>
            <a:endParaRPr lang="en-US" sz="1100" noProof="0" dirty="0" smtClean="0"/>
          </a:p>
          <a:p>
            <a:endParaRPr lang="en-US" sz="1100" noProof="0" dirty="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solidFill>
                  <a:prstClr val="black"/>
                </a:solidFill>
              </a:rPr>
              <a:pPr>
                <a:defRPr/>
              </a:pPr>
              <a:t>24</a:t>
            </a:fld>
            <a:endParaRPr lang="en-GB">
              <a:solidFill>
                <a:prstClr val="black"/>
              </a:solidFill>
            </a:endParaRPr>
          </a:p>
        </p:txBody>
      </p:sp>
    </p:spTree>
    <p:extLst>
      <p:ext uri="{BB962C8B-B14F-4D97-AF65-F5344CB8AC3E}">
        <p14:creationId xmlns:p14="http://schemas.microsoft.com/office/powerpoint/2010/main" val="319340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Tx/>
              <a:buNone/>
            </a:pPr>
            <a:r>
              <a:rPr lang="en-US" sz="1100" baseline="0" noProof="0" dirty="0" smtClean="0"/>
              <a:t>More information how to integrate gender perspective in to pre-deployment training can be found in the National Training Package on ACT website: www.act.nato.int/gender-training</a:t>
            </a:r>
          </a:p>
          <a:p>
            <a:pPr marL="0" indent="0">
              <a:spcBef>
                <a:spcPct val="0"/>
              </a:spcBef>
              <a:buFontTx/>
              <a:buNone/>
            </a:pPr>
            <a:endParaRPr lang="en-US" sz="1100" baseline="0" noProof="0" smtClean="0"/>
          </a:p>
          <a:p>
            <a:pPr marL="0" indent="0">
              <a:spcBef>
                <a:spcPct val="0"/>
              </a:spcBef>
              <a:buFontTx/>
              <a:buNone/>
            </a:pPr>
            <a:endParaRPr lang="en-US" sz="1100" baseline="0" noProof="0" dirty="0" smtClean="0"/>
          </a:p>
          <a:p>
            <a:pPr marL="0" indent="0">
              <a:spcBef>
                <a:spcPct val="0"/>
              </a:spcBef>
              <a:buFontTx/>
              <a:buNone/>
            </a:pPr>
            <a:endParaRPr lang="en-US" sz="1100" baseline="0" noProof="0" dirty="0" smtClean="0"/>
          </a:p>
          <a:p>
            <a:pPr marL="171450" indent="-171450">
              <a:spcBef>
                <a:spcPct val="0"/>
              </a:spcBef>
              <a:buFontTx/>
              <a:buChar char="-"/>
            </a:pPr>
            <a:endParaRPr lang="en-US" sz="1100" baseline="0" noProof="0" dirty="0" smtClean="0"/>
          </a:p>
          <a:p>
            <a:pPr defTabSz="914400">
              <a:buFontTx/>
              <a:buChar char="-"/>
              <a:defRPr/>
            </a:pPr>
            <a:endParaRPr lang="en-US" sz="1100" noProof="0" dirty="0" smtClean="0"/>
          </a:p>
          <a:p>
            <a:endParaRPr lang="en-US" sz="1100" noProof="0" dirty="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solidFill>
                  <a:prstClr val="black"/>
                </a:solidFill>
              </a:rPr>
              <a:pPr>
                <a:defRPr/>
              </a:pPr>
              <a:t>25</a:t>
            </a:fld>
            <a:endParaRPr lang="en-GB">
              <a:solidFill>
                <a:prstClr val="black"/>
              </a:solidFill>
            </a:endParaRPr>
          </a:p>
        </p:txBody>
      </p:sp>
    </p:spTree>
    <p:extLst>
      <p:ext uri="{BB962C8B-B14F-4D97-AF65-F5344CB8AC3E}">
        <p14:creationId xmlns:p14="http://schemas.microsoft.com/office/powerpoint/2010/main" val="319340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i="1" noProof="0" smtClean="0">
                <a:latin typeface="Arial" panose="020B0604020202020204" pitchFamily="34" charset="0"/>
                <a:cs typeface="Arial" panose="020B0604020202020204" pitchFamily="34" charset="0"/>
              </a:rPr>
              <a:t>These are some of the key messages that can be used to summarize the</a:t>
            </a:r>
            <a:r>
              <a:rPr lang="en-US" sz="1100" i="1" baseline="0" noProof="0" smtClean="0">
                <a:latin typeface="Arial" panose="020B0604020202020204" pitchFamily="34" charset="0"/>
                <a:cs typeface="Arial" panose="020B0604020202020204" pitchFamily="34" charset="0"/>
              </a:rPr>
              <a:t> training.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baseline="0" noProof="0" smtClean="0"/>
          </a:p>
          <a:p>
            <a:pPr marL="171450" indent="-171450">
              <a:buFont typeface="Arial" panose="020B0604020202020204" pitchFamily="34" charset="0"/>
              <a:buChar char="•"/>
            </a:pPr>
            <a:r>
              <a:rPr lang="en-US" sz="1100" dirty="0" smtClean="0"/>
              <a:t>Gender perspective is a force multiplier and supports the outcome of the operation and enhances mission effect</a:t>
            </a:r>
          </a:p>
          <a:p>
            <a:pPr marL="171450" indent="-171450">
              <a:buFont typeface="Arial" panose="020B0604020202020204" pitchFamily="34" charset="0"/>
              <a:buChar char="•"/>
            </a:pPr>
            <a:r>
              <a:rPr lang="en-US" sz="1100" dirty="0" smtClean="0"/>
              <a:t>Resolutions, directives and action plans task us to integrate GP into our education, training and exercises.</a:t>
            </a:r>
          </a:p>
          <a:p>
            <a:pPr marL="171450" indent="-171450">
              <a:buFont typeface="Arial" panose="020B0604020202020204" pitchFamily="34" charset="0"/>
              <a:buChar char="•"/>
            </a:pPr>
            <a:r>
              <a:rPr lang="en-GB" sz="1100" dirty="0" smtClean="0"/>
              <a:t>The greatest effect is gained if gender perspective is included in the earliest forms of training and education and mainstreamed throughout courses at different levels to achieve lifelong learning.</a:t>
            </a:r>
          </a:p>
          <a:p>
            <a:pPr marL="0" indent="0">
              <a:spcBef>
                <a:spcPct val="0"/>
              </a:spcBef>
              <a:buFontTx/>
              <a:buNone/>
            </a:pPr>
            <a:endParaRPr lang="en-US" sz="1100" baseline="0" noProof="0" dirty="0" smtClean="0"/>
          </a:p>
          <a:p>
            <a:pPr marL="0" indent="0">
              <a:spcBef>
                <a:spcPct val="0"/>
              </a:spcBef>
              <a:buFontTx/>
              <a:buNone/>
            </a:pPr>
            <a:endParaRPr lang="en-US" sz="1100" baseline="0" noProof="0" dirty="0" smtClean="0"/>
          </a:p>
          <a:p>
            <a:pPr marL="171450" indent="-171450">
              <a:spcBef>
                <a:spcPct val="0"/>
              </a:spcBef>
              <a:buFontTx/>
              <a:buChar char="-"/>
            </a:pPr>
            <a:endParaRPr lang="en-US" sz="1100" baseline="0" noProof="0" dirty="0" smtClean="0"/>
          </a:p>
          <a:p>
            <a:pPr defTabSz="914400">
              <a:buFontTx/>
              <a:buChar char="-"/>
              <a:defRPr/>
            </a:pPr>
            <a:endParaRPr lang="en-US" sz="1100" noProof="0" dirty="0" smtClean="0"/>
          </a:p>
          <a:p>
            <a:endParaRPr lang="en-US" sz="1100" noProof="0" dirty="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3193407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noProof="0" dirty="0" smtClean="0">
                <a:latin typeface="Arial" panose="020B0604020202020204" pitchFamily="34" charset="0"/>
                <a:cs typeface="Arial" panose="020B0604020202020204" pitchFamily="34" charset="0"/>
              </a:rPr>
              <a:t>These are some of the key messages that can be used to summarize the</a:t>
            </a:r>
            <a:r>
              <a:rPr lang="en-US" sz="1200" i="1" baseline="0" noProof="0" dirty="0" smtClean="0">
                <a:latin typeface="Arial" panose="020B0604020202020204" pitchFamily="34" charset="0"/>
                <a:cs typeface="Arial" panose="020B0604020202020204" pitchFamily="34" charset="0"/>
              </a:rPr>
              <a:t> training. </a:t>
            </a:r>
            <a:endParaRPr lang="en-US" sz="1200" baseline="0" noProof="0" dirty="0" smtClean="0"/>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noProof="0" smtClean="0">
                <a:latin typeface="Arial" panose="020B0604020202020204" pitchFamily="34" charset="0"/>
                <a:cs typeface="Arial" panose="020B0604020202020204" pitchFamily="34" charset="0"/>
              </a:rPr>
              <a:t>These are some of the key messages that can be used to summarize the</a:t>
            </a:r>
            <a:r>
              <a:rPr lang="en-US" sz="1200" i="1" baseline="0" noProof="0" smtClean="0">
                <a:latin typeface="Arial" panose="020B0604020202020204" pitchFamily="34" charset="0"/>
                <a:cs typeface="Arial" panose="020B0604020202020204" pitchFamily="34" charset="0"/>
              </a:rPr>
              <a:t> training. </a:t>
            </a:r>
            <a:endParaRPr lang="en-US" sz="1200" baseline="0" noProof="0" dirty="0" smtClean="0"/>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fi-FI" sz="1000" dirty="0" err="1" smtClean="0"/>
              <a:t>Write</a:t>
            </a:r>
            <a:r>
              <a:rPr lang="sv-SE" altLang="fi-FI" sz="1000" baseline="0" dirty="0" smtClean="0"/>
              <a:t> </a:t>
            </a:r>
            <a:r>
              <a:rPr lang="sv-SE" altLang="fi-FI" sz="1000" baseline="0" dirty="0" err="1" smtClean="0"/>
              <a:t>your</a:t>
            </a:r>
            <a:r>
              <a:rPr lang="sv-SE" altLang="fi-FI" sz="1000" baseline="0" dirty="0" smtClean="0"/>
              <a:t> </a:t>
            </a:r>
            <a:r>
              <a:rPr lang="sv-SE" altLang="fi-FI" sz="1000" baseline="0" dirty="0" err="1" smtClean="0"/>
              <a:t>speaking</a:t>
            </a:r>
            <a:r>
              <a:rPr lang="sv-SE" altLang="fi-FI" sz="1000" baseline="0" dirty="0" smtClean="0"/>
              <a:t> </a:t>
            </a:r>
            <a:r>
              <a:rPr lang="sv-SE" altLang="fi-FI" sz="1000" baseline="0" dirty="0" err="1" smtClean="0"/>
              <a:t>notes</a:t>
            </a:r>
            <a:r>
              <a:rPr lang="sv-SE" altLang="fi-FI" sz="1000" baseline="0" dirty="0" smtClean="0"/>
              <a:t> </a:t>
            </a:r>
            <a:r>
              <a:rPr lang="sv-SE" altLang="fi-FI" sz="1000" baseline="0" dirty="0" err="1" smtClean="0"/>
              <a:t>here</a:t>
            </a:r>
            <a:r>
              <a:rPr lang="sv-SE" altLang="fi-FI" sz="1000" baseline="0" dirty="0" smtClean="0"/>
              <a:t>.</a:t>
            </a:r>
          </a:p>
          <a:p>
            <a:r>
              <a:rPr lang="sv-SE" altLang="fi-FI" sz="1000" baseline="0" dirty="0" err="1" smtClean="0"/>
              <a:t>Write</a:t>
            </a:r>
            <a:r>
              <a:rPr lang="sv-SE" altLang="fi-FI" sz="1000" baseline="0" dirty="0" smtClean="0"/>
              <a:t> </a:t>
            </a:r>
            <a:r>
              <a:rPr lang="sv-SE" altLang="fi-FI" sz="1000" baseline="0" dirty="0" err="1" smtClean="0"/>
              <a:t>them</a:t>
            </a:r>
            <a:r>
              <a:rPr lang="sv-SE" altLang="fi-FI" sz="1000" baseline="0" dirty="0" smtClean="0"/>
              <a:t> so that </a:t>
            </a:r>
            <a:r>
              <a:rPr lang="sv-SE" altLang="fi-FI" sz="1000" baseline="0" dirty="0" err="1" smtClean="0"/>
              <a:t>other</a:t>
            </a:r>
            <a:r>
              <a:rPr lang="sv-SE" altLang="fi-FI" sz="1000" baseline="0" dirty="0" smtClean="0"/>
              <a:t> person </a:t>
            </a:r>
            <a:r>
              <a:rPr lang="sv-SE" altLang="fi-FI" sz="1000" baseline="0" dirty="0" err="1" smtClean="0"/>
              <a:t>could</a:t>
            </a:r>
            <a:r>
              <a:rPr lang="sv-SE" altLang="fi-FI" sz="1000" baseline="0" dirty="0" smtClean="0"/>
              <a:t> </a:t>
            </a:r>
            <a:r>
              <a:rPr lang="sv-SE" altLang="fi-FI" sz="1000" baseline="0" dirty="0" err="1" smtClean="0"/>
              <a:t>also</a:t>
            </a:r>
            <a:r>
              <a:rPr lang="sv-SE" altLang="fi-FI" sz="1000" baseline="0" dirty="0" smtClean="0"/>
              <a:t> </a:t>
            </a:r>
            <a:r>
              <a:rPr lang="sv-SE" altLang="fi-FI" sz="1000" baseline="0" dirty="0" err="1" smtClean="0"/>
              <a:t>use</a:t>
            </a:r>
            <a:r>
              <a:rPr lang="sv-SE" altLang="fi-FI" sz="1000" baseline="0" dirty="0" smtClean="0"/>
              <a:t> the same </a:t>
            </a:r>
            <a:r>
              <a:rPr lang="sv-SE" altLang="fi-FI" sz="1000" baseline="0" dirty="0" err="1" smtClean="0"/>
              <a:t>notes</a:t>
            </a:r>
            <a:r>
              <a:rPr lang="sv-SE" altLang="fi-FI" sz="1000" baseline="0" dirty="0" smtClean="0"/>
              <a:t>.</a:t>
            </a:r>
          </a:p>
          <a:p>
            <a:endParaRPr lang="sv-SE" altLang="fi-FI" sz="1000" baseline="0" dirty="0" smtClean="0"/>
          </a:p>
          <a:p>
            <a:r>
              <a:rPr lang="sv-SE" altLang="fi-FI" sz="1000" baseline="0" dirty="0" err="1" smtClean="0"/>
              <a:t>Put</a:t>
            </a:r>
            <a:r>
              <a:rPr lang="sv-SE" altLang="fi-FI" sz="1000" baseline="0" dirty="0" smtClean="0"/>
              <a:t> the </a:t>
            </a:r>
            <a:r>
              <a:rPr lang="sv-SE" altLang="fi-FI" sz="1000" baseline="0" dirty="0" err="1" smtClean="0"/>
              <a:t>teaching</a:t>
            </a:r>
            <a:r>
              <a:rPr lang="sv-SE" altLang="fi-FI" sz="1000" baseline="0" dirty="0" smtClean="0"/>
              <a:t> </a:t>
            </a:r>
            <a:r>
              <a:rPr lang="sv-SE" altLang="fi-FI" sz="1000" baseline="0" dirty="0" err="1" smtClean="0"/>
              <a:t>statements</a:t>
            </a:r>
            <a:r>
              <a:rPr lang="sv-SE" altLang="fi-FI" sz="1000" baseline="0" dirty="0" smtClean="0"/>
              <a:t> </a:t>
            </a:r>
            <a:r>
              <a:rPr lang="sv-SE" altLang="fi-FI" sz="1000" baseline="0" dirty="0" err="1" smtClean="0"/>
              <a:t>here</a:t>
            </a:r>
            <a:r>
              <a:rPr lang="sv-SE" altLang="fi-FI" sz="1000" baseline="0" dirty="0" smtClean="0"/>
              <a:t> </a:t>
            </a:r>
            <a:r>
              <a:rPr lang="sv-SE" altLang="fi-FI" sz="1000" baseline="0" dirty="0" err="1" smtClean="0"/>
              <a:t>to</a:t>
            </a:r>
            <a:r>
              <a:rPr lang="sv-SE" altLang="fi-FI" sz="1000" baseline="0" dirty="0" smtClean="0"/>
              <a:t> make sure </a:t>
            </a:r>
            <a:r>
              <a:rPr lang="sv-SE" altLang="fi-FI" sz="1000" baseline="0" dirty="0" err="1" smtClean="0"/>
              <a:t>that</a:t>
            </a:r>
            <a:r>
              <a:rPr lang="sv-SE" altLang="fi-FI" sz="1000" baseline="0" dirty="0" smtClean="0"/>
              <a:t> </a:t>
            </a:r>
            <a:r>
              <a:rPr lang="sv-SE" altLang="fi-FI" sz="1000" baseline="0" dirty="0" err="1" smtClean="0"/>
              <a:t>you</a:t>
            </a:r>
            <a:r>
              <a:rPr lang="sv-SE" altLang="fi-FI" sz="1000" baseline="0" dirty="0" smtClean="0"/>
              <a:t> cover all the </a:t>
            </a:r>
            <a:r>
              <a:rPr lang="sv-SE" altLang="fi-FI" sz="1000" baseline="0" dirty="0" err="1" smtClean="0"/>
              <a:t>nessessary</a:t>
            </a:r>
            <a:r>
              <a:rPr lang="sv-SE" altLang="fi-FI" sz="1000" baseline="0" dirty="0" smtClean="0"/>
              <a:t> elements.</a:t>
            </a:r>
          </a:p>
        </p:txBody>
      </p:sp>
      <p:sp>
        <p:nvSpPr>
          <p:cNvPr id="4" name="Platshållare för bildnummer 3"/>
          <p:cNvSpPr>
            <a:spLocks noGrp="1"/>
          </p:cNvSpPr>
          <p:nvPr>
            <p:ph type="sldNum" sz="quarter" idx="10"/>
          </p:nvPr>
        </p:nvSpPr>
        <p:spPr/>
        <p:txBody>
          <a:bodyPr/>
          <a:lstStyle/>
          <a:p>
            <a:fld id="{4380062F-B473-4397-9122-EB6C051E17A3}" type="slidenum">
              <a:rPr lang="en-US" smtClean="0"/>
              <a:t>29</a:t>
            </a:fld>
            <a:endParaRPr lang="en-US"/>
          </a:p>
        </p:txBody>
      </p:sp>
    </p:spTree>
    <p:extLst>
      <p:ext uri="{BB962C8B-B14F-4D97-AF65-F5344CB8AC3E}">
        <p14:creationId xmlns:p14="http://schemas.microsoft.com/office/powerpoint/2010/main" val="224971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000" dirty="0"/>
          </a:p>
        </p:txBody>
      </p:sp>
      <p:sp>
        <p:nvSpPr>
          <p:cNvPr id="4" name="Platshållare för bildnummer 3"/>
          <p:cNvSpPr>
            <a:spLocks noGrp="1"/>
          </p:cNvSpPr>
          <p:nvPr>
            <p:ph type="sldNum" sz="quarter" idx="10"/>
          </p:nvPr>
        </p:nvSpPr>
        <p:spPr/>
        <p:txBody>
          <a:bodyPr/>
          <a:lstStyle/>
          <a:p>
            <a:fld id="{4380062F-B473-4397-9122-EB6C051E17A3}" type="slidenum">
              <a:rPr lang="en-US" smtClean="0"/>
              <a:t>30</a:t>
            </a:fld>
            <a:endParaRPr lang="en-US"/>
          </a:p>
        </p:txBody>
      </p:sp>
    </p:spTree>
    <p:extLst>
      <p:ext uri="{BB962C8B-B14F-4D97-AF65-F5344CB8AC3E}">
        <p14:creationId xmlns:p14="http://schemas.microsoft.com/office/powerpoint/2010/main" val="234730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endParaRPr lang="sv-SE" sz="1000" dirty="0" smtClean="0"/>
          </a:p>
        </p:txBody>
      </p:sp>
      <p:sp>
        <p:nvSpPr>
          <p:cNvPr id="4" name="Platshållare för bildnummer 3"/>
          <p:cNvSpPr>
            <a:spLocks noGrp="1"/>
          </p:cNvSpPr>
          <p:nvPr>
            <p:ph type="sldNum" sz="quarter" idx="10"/>
          </p:nvPr>
        </p:nvSpPr>
        <p:spPr/>
        <p:txBody>
          <a:bodyPr/>
          <a:lstStyle/>
          <a:p>
            <a:fld id="{4380062F-B473-4397-9122-EB6C051E17A3}" type="slidenum">
              <a:rPr lang="en-US" smtClean="0"/>
              <a:t>32</a:t>
            </a:fld>
            <a:endParaRPr lang="en-US"/>
          </a:p>
        </p:txBody>
      </p:sp>
    </p:spTree>
    <p:extLst>
      <p:ext uri="{BB962C8B-B14F-4D97-AF65-F5344CB8AC3E}">
        <p14:creationId xmlns:p14="http://schemas.microsoft.com/office/powerpoint/2010/main" val="3699916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80062F-B473-4397-9122-EB6C051E17A3}" type="slidenum">
              <a:rPr lang="en-US" smtClean="0"/>
              <a:t>33</a:t>
            </a:fld>
            <a:endParaRPr lang="en-US" dirty="0"/>
          </a:p>
        </p:txBody>
      </p:sp>
    </p:spTree>
    <p:extLst>
      <p:ext uri="{BB962C8B-B14F-4D97-AF65-F5344CB8AC3E}">
        <p14:creationId xmlns:p14="http://schemas.microsoft.com/office/powerpoint/2010/main" val="291860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This</a:t>
            </a:r>
            <a:r>
              <a:rPr lang="en-US" sz="1200" i="1" kern="1200" baseline="0" dirty="0" smtClean="0">
                <a:solidFill>
                  <a:schemeClr val="tx1"/>
                </a:solidFill>
                <a:effectLst/>
                <a:latin typeface="+mn-lt"/>
                <a:ea typeface="+mn-ea"/>
                <a:cs typeface="+mn-cs"/>
              </a:rPr>
              <a:t> slide provides a general overview of why we have to integrate gender perspective. Explain to the training audience that the rationale and framework on why we integrate gender perspective is founded in a host of documents, conventions, policies and directives (including the Convention on the Elimination of all Forms of Discrimination Against Women (CEDAW), United Nations Security Council Resolutions (UNSCRs) on Women, Peace and Security, the NATO Action Plan, </a:t>
            </a:r>
            <a:r>
              <a:rPr lang="en-US" sz="1200" i="1" kern="1200" dirty="0" smtClean="0">
                <a:solidFill>
                  <a:schemeClr val="tx1"/>
                </a:solidFill>
                <a:effectLst/>
                <a:latin typeface="+mn-lt"/>
                <a:ea typeface="+mn-ea"/>
                <a:cs typeface="+mn-cs"/>
              </a:rPr>
              <a:t>Bi-SC Directive 40-1 (Rev 1)</a:t>
            </a:r>
            <a:r>
              <a:rPr lang="en-US" sz="1200" i="1" kern="1200" baseline="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National Action Plans,</a:t>
            </a:r>
            <a:r>
              <a:rPr lang="en-US" sz="1200" i="1" kern="1200" baseline="0" dirty="0" smtClean="0">
                <a:solidFill>
                  <a:schemeClr val="tx1"/>
                </a:solidFill>
                <a:effectLst/>
                <a:latin typeface="+mn-lt"/>
                <a:ea typeface="+mn-ea"/>
                <a:cs typeface="+mn-cs"/>
              </a:rPr>
              <a:t> policies </a:t>
            </a:r>
            <a:r>
              <a:rPr lang="en-US" sz="1200" i="1" kern="1200" dirty="0" smtClean="0">
                <a:solidFill>
                  <a:schemeClr val="tx1"/>
                </a:solidFill>
                <a:effectLst/>
                <a:latin typeface="+mn-lt"/>
                <a:ea typeface="+mn-ea"/>
                <a:cs typeface="+mn-cs"/>
              </a:rPr>
              <a:t>and directives oblige us to integrate gender</a:t>
            </a:r>
            <a:r>
              <a:rPr lang="en-US" sz="1200" i="1" kern="1200" baseline="0" dirty="0" smtClean="0">
                <a:solidFill>
                  <a:schemeClr val="tx1"/>
                </a:solidFill>
                <a:effectLst/>
                <a:latin typeface="+mn-lt"/>
                <a:ea typeface="+mn-ea"/>
                <a:cs typeface="+mn-cs"/>
              </a:rPr>
              <a:t> perspective</a:t>
            </a:r>
            <a:r>
              <a:rPr lang="en-US" sz="1200" i="1" kern="1200" dirty="0" smtClean="0">
                <a:solidFill>
                  <a:schemeClr val="tx1"/>
                </a:solidFill>
                <a:effectLst/>
                <a:latin typeface="+mn-lt"/>
                <a:ea typeface="+mn-ea"/>
                <a:cs typeface="+mn-cs"/>
              </a:rPr>
              <a:t> into our education, training and exercises).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dirty="0" smtClean="0">
              <a:solidFill>
                <a:schemeClr val="tx1"/>
              </a:solidFill>
              <a:effectLst/>
              <a:latin typeface="+mn-lt"/>
              <a:ea typeface="+mn-ea"/>
              <a:cs typeface="+mn-cs"/>
            </a:endParaRPr>
          </a:p>
          <a:p>
            <a:pPr marL="0" indent="0">
              <a:spcAft>
                <a:spcPts val="600"/>
              </a:spcAft>
              <a:buFont typeface="Arial" panose="020B0604020202020204" pitchFamily="34" charset="0"/>
              <a:buNone/>
            </a:pPr>
            <a:r>
              <a:rPr lang="en-US" sz="1200" dirty="0" smtClean="0"/>
              <a:t>Within NATO several Policies, Directives and Guidelines states the order for Nations to train and integrate all levels and units in gender.</a:t>
            </a:r>
          </a:p>
          <a:p>
            <a:pPr lvl="1">
              <a:buFont typeface="Arial" pitchFamily="34" charset="0"/>
              <a:buChar char="•"/>
              <a:defRPr/>
            </a:pPr>
            <a:r>
              <a:rPr lang="en-US" sz="1200" dirty="0" smtClean="0"/>
              <a:t>NATO/EAPC</a:t>
            </a:r>
            <a:r>
              <a:rPr lang="en-US" sz="1200" baseline="0" dirty="0" smtClean="0"/>
              <a:t> Action Plan for the Implementation of the NATO/EAPC Policy on Women, Peace and Security, June 2014</a:t>
            </a:r>
            <a:endParaRPr lang="en-US" sz="1200" dirty="0" smtClean="0"/>
          </a:p>
          <a:p>
            <a:pPr lvl="1">
              <a:buFont typeface="Arial" pitchFamily="34" charset="0"/>
              <a:buChar char="•"/>
              <a:defRPr/>
            </a:pPr>
            <a:r>
              <a:rPr lang="en-GB" sz="1200" kern="1200" dirty="0" smtClean="0">
                <a:solidFill>
                  <a:schemeClr val="tx1"/>
                </a:solidFill>
                <a:effectLst/>
                <a:latin typeface="+mn-lt"/>
                <a:ea typeface="+mn-ea"/>
                <a:cs typeface="+mn-cs"/>
              </a:rPr>
              <a:t>MCM-0024-2014 NATO Education and Training Plan for Gender in Military Operations, July 2014</a:t>
            </a:r>
            <a:endParaRPr lang="en-US" sz="1200" b="0" i="0" dirty="0" smtClean="0"/>
          </a:p>
          <a:p>
            <a:pPr lvl="1">
              <a:buFont typeface="Arial" pitchFamily="34" charset="0"/>
              <a:buChar char="•"/>
              <a:defRPr/>
            </a:pPr>
            <a:r>
              <a:rPr lang="en-US" sz="1200" dirty="0" smtClean="0"/>
              <a:t>NATO Bi-SC Directive 40-1: Integrating UNSCR 1325 and Gender Perspective into the NATO Command Structure, 2012</a:t>
            </a:r>
          </a:p>
          <a:p>
            <a:pPr lvl="0">
              <a:buFont typeface="Arial" pitchFamily="34" charset="0"/>
              <a:buNone/>
              <a:defRPr/>
            </a:pPr>
            <a:endParaRPr lang="en-US" sz="1200" dirty="0" smtClean="0"/>
          </a:p>
          <a:p>
            <a:pPr lvl="0">
              <a:buFont typeface="Arial" pitchFamily="34" charset="0"/>
              <a:buNone/>
              <a:defRPr/>
            </a:pPr>
            <a:r>
              <a:rPr lang="en-US" sz="1200" dirty="0" smtClean="0"/>
              <a:t>UN Security Council Resolutions on Women, Peace and Security</a:t>
            </a:r>
          </a:p>
          <a:p>
            <a:pPr marL="285750" indent="-285750">
              <a:spcAft>
                <a:spcPts val="600"/>
              </a:spcAft>
              <a:buFont typeface="Arial" panose="020B0604020202020204" pitchFamily="34" charset="0"/>
              <a:buChar char="•"/>
            </a:pPr>
            <a:r>
              <a:rPr lang="en-US" sz="1200" dirty="0" smtClean="0"/>
              <a:t>Nations have signed and approved these documents why they are obliged to fulfill their commitment.</a:t>
            </a:r>
          </a:p>
          <a:p>
            <a:pPr marL="285750" indent="-285750">
              <a:spcAft>
                <a:spcPts val="600"/>
              </a:spcAft>
              <a:buFont typeface="Arial" panose="020B0604020202020204" pitchFamily="34" charset="0"/>
              <a:buChar char="•"/>
            </a:pPr>
            <a:r>
              <a:rPr lang="en-US" sz="1200" dirty="0" smtClean="0"/>
              <a:t>Most Nations has conducted a National Action Plan for implementing UNSCR 1325 into their own security forces which states several objectives why gender perspective should be integrated in all education and training on all levels.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sz="1200" i="1" kern="1200" dirty="0" smtClean="0">
              <a:solidFill>
                <a:schemeClr val="tx1"/>
              </a:solidFill>
              <a:effectLst/>
              <a:latin typeface="+mn-lt"/>
              <a:ea typeface="+mn-ea"/>
              <a:cs typeface="+mn-cs"/>
            </a:endParaRPr>
          </a:p>
          <a:p>
            <a:pPr eaLnBrk="1" hangingPunct="1"/>
            <a:r>
              <a:rPr lang="en-US" altLang="en-US" sz="1200" i="1" dirty="0" smtClean="0">
                <a:ea typeface="ＭＳ Ｐゴシック" pitchFamily="34" charset="-128"/>
              </a:rPr>
              <a:t>Training guidelines: CEDAW is signed by many countries in the Middle East region but is now criticized by the Muslim Brotherhood in some areas. The </a:t>
            </a:r>
            <a:r>
              <a:rPr lang="en-US" altLang="en-US" sz="1200" i="1" dirty="0" smtClean="0"/>
              <a:t>Muslim Brotherhood which came to power after the fall of </a:t>
            </a:r>
            <a:r>
              <a:rPr lang="en-US" altLang="en-US" sz="1200" i="1" dirty="0" err="1" smtClean="0"/>
              <a:t>Hossni</a:t>
            </a:r>
            <a:r>
              <a:rPr lang="en-US" altLang="en-US" sz="1200" i="1" dirty="0" smtClean="0"/>
              <a:t> </a:t>
            </a:r>
            <a:r>
              <a:rPr lang="en-US" altLang="en-US" sz="1200" i="1" dirty="0" err="1" smtClean="0"/>
              <a:t>Mubark</a:t>
            </a:r>
            <a:r>
              <a:rPr lang="en-US" altLang="en-US" sz="1200" i="1" dirty="0" smtClean="0"/>
              <a:t> issued a statement against CEDAW and called the document non-Islamic (http://www2.amnesty.org.uk/blogs/womens-action-network-blog/alarming-statement-muslimbrotherhood-eygpt-cedaw-calling-it-against).</a:t>
            </a:r>
          </a:p>
          <a:p>
            <a:pPr eaLnBrk="1" hangingPunct="1"/>
            <a:endParaRPr lang="en-US" altLang="en-US" sz="1200" i="1" dirty="0" smtClean="0"/>
          </a:p>
          <a:p>
            <a:pPr eaLnBrk="1" hangingPunct="1"/>
            <a:r>
              <a:rPr lang="en-US" altLang="en-US" sz="1200" i="1" dirty="0" smtClean="0">
                <a:solidFill>
                  <a:srgbClr val="000000"/>
                </a:solidFill>
                <a:ea typeface="ＭＳ Ｐゴシック" pitchFamily="34" charset="-128"/>
              </a:rPr>
              <a:t>For this reason, be aware of how the convention is received in your area of operation.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i="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dirty="0" smtClean="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pPr>
              <a:defRPr/>
            </a:pPr>
            <a:fld id="{43E1C3B0-91A8-43AE-9177-8767E5CFE326}" type="slidenum">
              <a:rPr lang="en-GB" smtClean="0"/>
              <a:pPr>
                <a:defRPr/>
              </a:pPr>
              <a:t>5</a:t>
            </a:fld>
            <a:endParaRPr lang="en-GB"/>
          </a:p>
        </p:txBody>
      </p:sp>
    </p:spTree>
    <p:extLst>
      <p:ext uri="{BB962C8B-B14F-4D97-AF65-F5344CB8AC3E}">
        <p14:creationId xmlns:p14="http://schemas.microsoft.com/office/powerpoint/2010/main" val="37538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i="1" dirty="0" smtClean="0">
                <a:solidFill>
                  <a:srgbClr val="000000"/>
                </a:solidFill>
                <a:latin typeface="Arial" panose="020B0604020202020204" pitchFamily="34" charset="0"/>
                <a:cs typeface="Arial" panose="020B0604020202020204" pitchFamily="34" charset="0"/>
              </a:rPr>
              <a:t>After you have recapped the answers </a:t>
            </a:r>
          </a:p>
          <a:p>
            <a:r>
              <a:rPr lang="sv-SE" i="1" dirty="0" smtClean="0">
                <a:solidFill>
                  <a:srgbClr val="000000"/>
                </a:solidFill>
                <a:latin typeface="Arial" panose="020B0604020202020204" pitchFamily="34" charset="0"/>
                <a:cs typeface="Arial" panose="020B0604020202020204" pitchFamily="34" charset="0"/>
              </a:rPr>
              <a:t>You can show</a:t>
            </a:r>
            <a:r>
              <a:rPr lang="sv-SE" i="1" baseline="0" dirty="0" smtClean="0">
                <a:solidFill>
                  <a:srgbClr val="000000"/>
                </a:solidFill>
                <a:latin typeface="Arial" panose="020B0604020202020204" pitchFamily="34" charset="0"/>
                <a:cs typeface="Arial" panose="020B0604020202020204" pitchFamily="34" charset="0"/>
              </a:rPr>
              <a:t> this slide agean, just to refress operational requirements and where gender contibutes to.</a:t>
            </a:r>
            <a:endParaRPr lang="en-GB" i="1" dirty="0">
              <a:solidFill>
                <a:srgbClr val="000000"/>
              </a:solidFill>
              <a:latin typeface="Arial" panose="020B0604020202020204" pitchFamily="34" charset="0"/>
              <a:cs typeface="Arial" panose="020B0604020202020204" pitchFamily="34" charset="0"/>
            </a:endParaRPr>
          </a:p>
          <a:p>
            <a:endParaRPr lang="en-GB" dirty="0" smtClean="0">
              <a:solidFill>
                <a:srgbClr val="000000"/>
              </a:solidFill>
              <a:latin typeface="Arial" panose="020B0604020202020204" pitchFamily="34" charset="0"/>
              <a:cs typeface="Arial" panose="020B0604020202020204" pitchFamily="34" charset="0"/>
            </a:endParaRPr>
          </a:p>
          <a:p>
            <a:pPr>
              <a:spcBef>
                <a:spcPct val="50000"/>
              </a:spcBef>
            </a:pPr>
            <a:r>
              <a:rPr lang="en-GB" dirty="0" smtClean="0">
                <a:latin typeface="Arial" panose="020B0604020202020204" pitchFamily="34" charset="0"/>
                <a:cs typeface="Arial" panose="020B0604020202020204" pitchFamily="34" charset="0"/>
              </a:rPr>
              <a:t>As </a:t>
            </a:r>
            <a:r>
              <a:rPr lang="en-GB" b="1" dirty="0">
                <a:latin typeface="Arial" panose="020B0604020202020204" pitchFamily="34" charset="0"/>
                <a:cs typeface="Arial" panose="020B0604020202020204" pitchFamily="34" charset="0"/>
              </a:rPr>
              <a:t>a force multiplier</a:t>
            </a:r>
            <a:r>
              <a:rPr lang="en-GB" dirty="0">
                <a:latin typeface="Arial" panose="020B0604020202020204" pitchFamily="34" charset="0"/>
                <a:cs typeface="Arial" panose="020B0604020202020204" pitchFamily="34" charset="0"/>
              </a:rPr>
              <a:t> gender perspective will support the outcome of the operation and enhance the mission effect. </a:t>
            </a: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i="1" dirty="0" smtClean="0">
                <a:latin typeface="Arial" pitchFamily="34" charset="0"/>
                <a:cs typeface="Arial" pitchFamily="34" charset="0"/>
              </a:rPr>
              <a:t>Start by</a:t>
            </a:r>
            <a:r>
              <a:rPr lang="en-GB" sz="1200" i="1" baseline="0" dirty="0" smtClean="0">
                <a:latin typeface="Arial" pitchFamily="34" charset="0"/>
                <a:cs typeface="Arial" pitchFamily="34" charset="0"/>
              </a:rPr>
              <a:t> asking the class </a:t>
            </a:r>
            <a:r>
              <a:rPr lang="en-GB" sz="1200" i="1" kern="1200" dirty="0" smtClean="0">
                <a:solidFill>
                  <a:schemeClr val="tx1"/>
                </a:solidFill>
                <a:effectLst/>
                <a:latin typeface="+mn-lt"/>
                <a:ea typeface="+mn-ea"/>
                <a:cs typeface="+mn-cs"/>
              </a:rPr>
              <a:t>Ask class </a:t>
            </a:r>
            <a:r>
              <a:rPr lang="en-US" sz="1200" i="1" kern="1200" dirty="0" smtClean="0">
                <a:solidFill>
                  <a:schemeClr val="tx1"/>
                </a:solidFill>
                <a:effectLst/>
                <a:latin typeface="+mn-lt"/>
                <a:ea typeface="+mn-ea"/>
                <a:cs typeface="+mn-cs"/>
              </a:rPr>
              <a:t>‘why do we need to integrate gender perspective into our military education, training and exercises?</a:t>
            </a:r>
            <a:endParaRPr lang="en-GB" sz="1200"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a:spcAft>
                <a:spcPts val="600"/>
              </a:spcAft>
            </a:pPr>
            <a:r>
              <a:rPr lang="en-GB" sz="1200" dirty="0" smtClean="0">
                <a:latin typeface="Arial" pitchFamily="34" charset="0"/>
                <a:cs typeface="Arial" pitchFamily="34" charset="0"/>
              </a:rPr>
              <a:t>There are four main</a:t>
            </a:r>
            <a:r>
              <a:rPr lang="en-GB" sz="1200" baseline="0" dirty="0" smtClean="0">
                <a:latin typeface="Arial" pitchFamily="34" charset="0"/>
                <a:cs typeface="Arial" pitchFamily="34" charset="0"/>
              </a:rPr>
              <a:t> reasons why we integrate g</a:t>
            </a:r>
            <a:r>
              <a:rPr lang="en-GB" sz="1200" dirty="0" smtClean="0">
                <a:latin typeface="Arial" pitchFamily="34" charset="0"/>
                <a:cs typeface="Arial" pitchFamily="34" charset="0"/>
              </a:rPr>
              <a:t>ender perspective. </a:t>
            </a:r>
          </a:p>
          <a:p>
            <a:pPr>
              <a:spcAft>
                <a:spcPts val="600"/>
              </a:spcAft>
            </a:pPr>
            <a:r>
              <a:rPr lang="en-GB" sz="1200" dirty="0" smtClean="0">
                <a:latin typeface="Arial" pitchFamily="34" charset="0"/>
                <a:cs typeface="Arial" pitchFamily="34" charset="0"/>
              </a:rPr>
              <a:t>(1) From</a:t>
            </a:r>
            <a:r>
              <a:rPr lang="en-GB" sz="1200" baseline="0" dirty="0" smtClean="0">
                <a:latin typeface="Arial" pitchFamily="34" charset="0"/>
                <a:cs typeface="Arial" pitchFamily="34" charset="0"/>
              </a:rPr>
              <a:t> the operational standpoint, gender perspective is a force multiplier and another effective tool to achieve the mission mandate. </a:t>
            </a:r>
          </a:p>
          <a:p>
            <a:pPr>
              <a:spcAft>
                <a:spcPts val="600"/>
              </a:spcAft>
            </a:pPr>
            <a:r>
              <a:rPr lang="en-GB" sz="1200" baseline="0" dirty="0" smtClean="0">
                <a:latin typeface="Arial" pitchFamily="34" charset="0"/>
                <a:cs typeface="Arial" pitchFamily="34" charset="0"/>
              </a:rPr>
              <a:t>(2) Gender perspective is cross-cutting and is relevant at all levels, albeit different depths. </a:t>
            </a:r>
          </a:p>
          <a:p>
            <a:pPr>
              <a:spcAft>
                <a:spcPts val="600"/>
              </a:spcAft>
            </a:pPr>
            <a:r>
              <a:rPr lang="en-GB" sz="1200" baseline="0" dirty="0" smtClean="0">
                <a:latin typeface="Arial" pitchFamily="34" charset="0"/>
                <a:cs typeface="Arial" pitchFamily="34" charset="0"/>
              </a:rPr>
              <a:t>(3) It is imperative to integrate gender perspective into all strategic directives and through all planning, execution and assessment phases. </a:t>
            </a:r>
          </a:p>
          <a:p>
            <a:pPr>
              <a:spcAft>
                <a:spcPts val="600"/>
              </a:spcAft>
            </a:pPr>
            <a:r>
              <a:rPr lang="en-GB" sz="1200" baseline="0" dirty="0" smtClean="0">
                <a:latin typeface="Arial" pitchFamily="34" charset="0"/>
                <a:cs typeface="Arial" pitchFamily="34" charset="0"/>
              </a:rPr>
              <a:t>(4) Leadership and the ‘top down’ approach is essential and we have to recognise that integrating gender perspective is always the Commander’s </a:t>
            </a:r>
            <a:r>
              <a:rPr lang="en-GB" sz="1200" baseline="0" dirty="0" err="1" smtClean="0">
                <a:latin typeface="Arial" pitchFamily="34" charset="0"/>
                <a:cs typeface="Arial" pitchFamily="34" charset="0"/>
              </a:rPr>
              <a:t>repsonsibility</a:t>
            </a:r>
            <a:r>
              <a:rPr lang="en-GB" sz="1200" baseline="0" dirty="0" smtClean="0">
                <a:latin typeface="Arial" pitchFamily="34" charset="0"/>
                <a:cs typeface="Arial" pitchFamily="34" charset="0"/>
              </a:rPr>
              <a:t>. </a:t>
            </a:r>
            <a:endParaRPr lang="en-GB" dirty="0"/>
          </a:p>
        </p:txBody>
      </p:sp>
      <p:sp>
        <p:nvSpPr>
          <p:cNvPr id="4" name="Slide Number Placeholder 3"/>
          <p:cNvSpPr>
            <a:spLocks noGrp="1"/>
          </p:cNvSpPr>
          <p:nvPr>
            <p:ph type="sldNum" sz="quarter" idx="10"/>
          </p:nvPr>
        </p:nvSpPr>
        <p:spPr/>
        <p:txBody>
          <a:bodyPr/>
          <a:lstStyle/>
          <a:p>
            <a:pPr>
              <a:defRPr/>
            </a:pPr>
            <a:fld id="{0CF26B64-672B-4C10-AECD-5007C8C97970}" type="slidenum">
              <a:rPr lang="sv-SE" smtClean="0"/>
              <a:pPr>
                <a:defRPr/>
              </a:pPr>
              <a:t>35</a:t>
            </a:fld>
            <a:endParaRPr lang="sv-SE"/>
          </a:p>
        </p:txBody>
      </p:sp>
    </p:spTree>
    <p:extLst>
      <p:ext uri="{BB962C8B-B14F-4D97-AF65-F5344CB8AC3E}">
        <p14:creationId xmlns:p14="http://schemas.microsoft.com/office/powerpoint/2010/main" val="335202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At</a:t>
            </a:r>
            <a:r>
              <a:rPr lang="en-US" baseline="0" noProof="0" dirty="0" smtClean="0"/>
              <a:t> the strategic level, the activities comprise the development of strategic military guidance, military planning, force generation, current operations and operational advice.</a:t>
            </a:r>
          </a:p>
          <a:p>
            <a:endParaRPr lang="en-US" baseline="0" noProof="0" dirty="0" smtClean="0"/>
          </a:p>
          <a:p>
            <a:pPr marL="171450" indent="-171450">
              <a:buFont typeface="Arial" panose="020B0604020202020204" pitchFamily="34" charset="0"/>
              <a:buChar char="•"/>
            </a:pPr>
            <a:r>
              <a:rPr lang="en-US" baseline="0" noProof="0" dirty="0" smtClean="0"/>
              <a:t>Strategic military guidance and policy includes the relevant principles and objectives of women, peace and security mandates.</a:t>
            </a:r>
          </a:p>
          <a:p>
            <a:pPr marL="171450" indent="-171450">
              <a:buFont typeface="Arial" panose="020B0604020202020204" pitchFamily="34" charset="0"/>
              <a:buChar char="•"/>
            </a:pPr>
            <a:r>
              <a:rPr lang="en-US" baseline="0" noProof="0" dirty="0" smtClean="0"/>
              <a:t>Military operations planning and liaison with other mission components include assessment of any differences in security priories of woman and men. </a:t>
            </a:r>
          </a:p>
          <a:p>
            <a:pPr marL="171450" indent="-171450">
              <a:buFont typeface="Arial" panose="020B0604020202020204" pitchFamily="34" charset="0"/>
              <a:buChar char="•"/>
            </a:pPr>
            <a:r>
              <a:rPr lang="en-US" baseline="0" noProof="0" dirty="0" smtClean="0"/>
              <a:t>Military planning to enhance conditions of service assess and meet the specific needs of male and female military personnel.</a:t>
            </a:r>
          </a:p>
          <a:p>
            <a:pPr marL="171450" indent="-171450">
              <a:buFont typeface="Arial" panose="020B0604020202020204" pitchFamily="34" charset="0"/>
              <a:buChar char="•"/>
            </a:pPr>
            <a:r>
              <a:rPr lang="en-US" baseline="0" noProof="0" dirty="0" smtClean="0"/>
              <a:t>Force generation planning and activities incorporate strategies to improve progressively the balance in the numbers of male and female military.</a:t>
            </a:r>
          </a:p>
          <a:p>
            <a:pPr marL="171450" indent="-171450">
              <a:buFont typeface="Arial" panose="020B0604020202020204" pitchFamily="34" charset="0"/>
              <a:buChar char="•"/>
            </a:pPr>
            <a:r>
              <a:rPr lang="en-US" baseline="0" noProof="0" dirty="0" smtClean="0"/>
              <a:t>Monitoring and reporting activities of military components in peacekeeping missions evaluate the progress of military efforts to implement mandates of women, peace and security.</a:t>
            </a:r>
          </a:p>
          <a:p>
            <a:pPr marL="171450" indent="-171450">
              <a:buFont typeface="Arial" panose="020B0604020202020204" pitchFamily="34" charset="0"/>
              <a:buChar char="•"/>
            </a:pPr>
            <a:r>
              <a:rPr lang="en-US" baseline="0" noProof="0" dirty="0" smtClean="0"/>
              <a:t>Operational advise and support underlines human rights principles, including the rights of women and girls and their equal participation.</a:t>
            </a:r>
          </a:p>
          <a:p>
            <a:pPr marL="171450" indent="-171450">
              <a:buFont typeface="Arial" panose="020B0604020202020204" pitchFamily="34" charset="0"/>
              <a:buChar char="•"/>
            </a:pPr>
            <a:endParaRPr lang="en-US" baseline="0" noProof="0" dirty="0" smtClean="0"/>
          </a:p>
          <a:p>
            <a:pPr marL="0" indent="0">
              <a:buFont typeface="Arial" panose="020B0604020202020204" pitchFamily="34" charset="0"/>
              <a:buNone/>
            </a:pPr>
            <a:r>
              <a:rPr lang="en-US" b="1" baseline="0" noProof="0" dirty="0" smtClean="0"/>
              <a:t>Aram: NEEDS TO BE REWRITEN FOR NATIONAL AND NATO PURPOSE – TEXT IS FROM UNDPKO GUIDELINES </a:t>
            </a:r>
            <a:endParaRPr lang="en-US" b="1" noProof="0" dirty="0" smtClean="0"/>
          </a:p>
          <a:p>
            <a:pPr marL="0" indent="0">
              <a:buFontTx/>
              <a:buNone/>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At the operational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level, military tasks span the range of activities required to</a:t>
            </a:r>
            <a:r>
              <a:rPr lang="en-GB" sz="1200" kern="1200" baseline="0" dirty="0" smtClean="0">
                <a:solidFill>
                  <a:schemeClr val="tx1"/>
                </a:solidFill>
                <a:effectLst/>
                <a:latin typeface="+mn-lt"/>
                <a:ea typeface="+mn-ea"/>
                <a:cs typeface="+mn-cs"/>
              </a:rPr>
              <a:t> translate strategic guidance and direction from military concept of operations into field-level duties and coordination, in accordance with a mission´s mandate. Depending on the scope of the mandate, these military tasks may include activities to ensure protection, information operations, monitoring and verification of implementation of peace agreements, liaison and support for national security forces.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GB" dirty="0" smtClean="0"/>
              <a:t>Gender Objectives for Operational-Level Tasks: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Military protection activities, including all measures to ensure the protection of civilians, to support the delivery of humanitarian assistance and protect UN facilities and personnel respond to the priorities of both women and men. Give an example.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Security support activities take account (with respect to planning and implementation) of the impact on women and women`s role in and contribution to peace and security processes. Give an example.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Monitoring and verification activities undertaken by the military component of peacekeeping operations draw on the contributions and perspectives of both women and men in the host country. Give an example.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Military liaison activities in the area of operation foster an integrated approach to implementation of mandates on women, peace and security. Give an example.</a:t>
            </a:r>
            <a:endParaRPr lang="en-GB" sz="1200" kern="1200" dirty="0" smtClean="0">
              <a:solidFill>
                <a:schemeClr val="tx1"/>
              </a:solidFill>
              <a:effectLst/>
              <a:latin typeface="+mn-lt"/>
              <a:ea typeface="+mn-ea"/>
              <a:cs typeface="+mn-cs"/>
            </a:endParaRPr>
          </a:p>
          <a:p>
            <a:endParaRPr lang="en-US"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noProof="0" dirty="0" smtClean="0"/>
              <a:t>Aram: NEEDS TO BE REWRITEN FOR NATIONAL AND NATO PURPOSE – TEXT IS FROM UNDPKO GUIDELINES </a:t>
            </a:r>
            <a:endParaRPr lang="en-US" b="1" noProof="0" dirty="0" smtClean="0"/>
          </a:p>
          <a:p>
            <a:endParaRPr lang="en-US" noProof="0" dirty="0" smtClean="0"/>
          </a:p>
          <a:p>
            <a:pPr marL="0" indent="0">
              <a:buFontTx/>
              <a:buNone/>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At the tactical level, military activities involve the translation of concepts and guidance into tasks that can be implemented. </a:t>
            </a:r>
          </a:p>
          <a:p>
            <a:r>
              <a:rPr lang="en-GB" sz="1200" kern="1200" dirty="0" smtClean="0">
                <a:solidFill>
                  <a:schemeClr val="tx1"/>
                </a:solidFill>
                <a:effectLst/>
                <a:latin typeface="+mn-lt"/>
                <a:ea typeface="+mn-ea"/>
                <a:cs typeface="+mn-cs"/>
              </a:rPr>
              <a:t>These include activities related to the protection of civilians, patrolling, checkpoint duties, humanitarian aid support and assistance to national security forces.</a:t>
            </a:r>
          </a:p>
          <a:p>
            <a:endParaRPr lang="en-US" sz="1200" kern="1200" dirty="0" smtClean="0">
              <a:solidFill>
                <a:schemeClr val="tx1"/>
              </a:solidFill>
              <a:effectLst/>
              <a:latin typeface="+mn-lt"/>
              <a:ea typeface="+mn-ea"/>
              <a:cs typeface="+mn-cs"/>
            </a:endParaRPr>
          </a:p>
          <a:p>
            <a:r>
              <a:rPr lang="en-GB" dirty="0" smtClean="0"/>
              <a:t>Gender Objectives for Tactical-Level Tasks: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Patrol duties drawn on the contributions of women in order to enhance information operations and helps to facilitate increased protection for woman and girls. Give an example.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Checkpoint and roadblock duties include appropriate provisions for conducting searches of both women and men and involve gender- and culturally-sensitive procedures. Give an example.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Protection tasks including the protection of civilians accord adequate priority to addressing the specific protection concerns of woman and girls. Give an example.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Security support tasks including DDR, as well as support for elections and national security forces, take account of the impact on women and their role in and contribution to these processes. Give an example.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Monitoring and verification tasks assess differences in security risks facing women and men, and local women consulted during information operations. Give an example.</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Military liaison tasks are performed by mixed teams and reach out to both woman and men in the local population.  Give an example.</a:t>
            </a:r>
            <a:endParaRPr lang="en-GB" sz="1200" kern="1200" dirty="0" smtClean="0">
              <a:solidFill>
                <a:schemeClr val="tx1"/>
              </a:solidFill>
              <a:effectLst/>
              <a:latin typeface="+mn-lt"/>
              <a:ea typeface="+mn-ea"/>
              <a:cs typeface="+mn-cs"/>
            </a:endParaRPr>
          </a:p>
          <a:p>
            <a:endParaRPr lang="en-US"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noProof="0" dirty="0" smtClean="0"/>
              <a:t>Aram: NEEDS TO BE REWRITEN FOR NATIONAL AND NATO PURPOSE – TEXT IS FROM UNDPKO GUIDELINES </a:t>
            </a:r>
            <a:endParaRPr lang="en-US" b="1" noProof="0" dirty="0" smtClean="0"/>
          </a:p>
          <a:p>
            <a:endParaRPr lang="en-US" noProof="0" dirty="0" smtClean="0"/>
          </a:p>
          <a:p>
            <a:pPr marL="0" indent="0">
              <a:buFontTx/>
              <a:buNone/>
            </a:pPr>
            <a:endParaRPr lang="en-GB" sz="1200" i="1" baseline="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ADD INSTRUCTOR NOTE AND SPEAKING NOTES. THIS PICTURE WILL POP UP MANY TIMES BUT IT ALWAYS HAS A DIFFERENT SPEAKING</a:t>
            </a:r>
            <a:r>
              <a:rPr lang="en-US" sz="1200" b="1" i="1" kern="1200" baseline="0" dirty="0" smtClean="0">
                <a:solidFill>
                  <a:schemeClr val="tx1"/>
                </a:solidFill>
                <a:effectLst/>
                <a:latin typeface="+mn-lt"/>
                <a:ea typeface="+mn-ea"/>
                <a:cs typeface="+mn-cs"/>
              </a:rPr>
              <a:t> NOTES.</a:t>
            </a:r>
          </a:p>
          <a:p>
            <a:endParaRPr lang="en-US" sz="1200" b="1" i="1"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HERE SHOULD BE OVEROLL EXPLANINATION OF THESE 4 FOCUS AREAS IN EDUCATION, TRAINING AND EXERCISES. OVERVIEW OF WHAT FDO WE THEACH UNDER EACH CORNES…</a:t>
            </a:r>
            <a:endParaRPr lang="en-US" sz="1200" b="1"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i="1" kern="1200" dirty="0" smtClean="0">
                <a:solidFill>
                  <a:schemeClr val="tx1"/>
                </a:solidFill>
                <a:effectLst/>
                <a:latin typeface="+mn-lt"/>
                <a:ea typeface="+mn-ea"/>
                <a:cs typeface="+mn-cs"/>
              </a:rPr>
              <a:t>Explain class how NATO talks about education, individual and collective training, exercises, as well as what is meant by national training, initial military training and pre-deployment training.</a:t>
            </a:r>
          </a:p>
          <a:p>
            <a:endParaRPr lang="en-US" sz="1200" b="0" i="1" dirty="0" smtClean="0">
              <a:solidFill>
                <a:schemeClr val="tx1"/>
              </a:solidFill>
              <a:latin typeface="+mn-lt"/>
            </a:endParaRPr>
          </a:p>
          <a:p>
            <a:r>
              <a:rPr lang="en-US" sz="1200" b="0" i="0" dirty="0" smtClean="0">
                <a:solidFill>
                  <a:schemeClr val="tx1"/>
                </a:solidFill>
                <a:latin typeface="+mn-lt"/>
              </a:rPr>
              <a:t>According</a:t>
            </a:r>
            <a:r>
              <a:rPr lang="en-US" sz="1200" b="0" i="0" baseline="0" dirty="0" smtClean="0">
                <a:solidFill>
                  <a:schemeClr val="tx1"/>
                </a:solidFill>
                <a:latin typeface="+mn-lt"/>
              </a:rPr>
              <a:t> to MC 458/3 (2014), education is the systematic instruction of individuals that will enhance their knowledge and skills, and develop competencies. It is the developmental activity that enables the individuals to make a reasonable response to an unpredictable situation. </a:t>
            </a:r>
          </a:p>
          <a:p>
            <a:endParaRPr lang="en-US" sz="1200" b="0" i="0" baseline="0" dirty="0" smtClean="0">
              <a:solidFill>
                <a:schemeClr val="tx1"/>
              </a:solidFill>
              <a:latin typeface="+mn-lt"/>
            </a:endParaRPr>
          </a:p>
          <a:p>
            <a:r>
              <a:rPr lang="en-US" sz="1200" b="0" i="0" baseline="0" dirty="0" smtClean="0">
                <a:solidFill>
                  <a:schemeClr val="tx1"/>
                </a:solidFill>
                <a:latin typeface="+mn-lt"/>
              </a:rPr>
              <a:t>Individual Training: the development of skills and knowledge necessary to perform specific duties and tasks. Individual Training is learned response to predictable situation.</a:t>
            </a:r>
          </a:p>
          <a:p>
            <a:endParaRPr lang="en-US" sz="1200" b="0" i="0" baseline="0" dirty="0" smtClean="0">
              <a:solidFill>
                <a:schemeClr val="tx1"/>
              </a:solidFill>
              <a:latin typeface="+mn-lt"/>
            </a:endParaRPr>
          </a:p>
          <a:p>
            <a:r>
              <a:rPr lang="en-US" sz="1200" b="0" i="0" baseline="0" dirty="0" smtClean="0">
                <a:solidFill>
                  <a:schemeClr val="tx1"/>
                </a:solidFill>
                <a:latin typeface="+mn-lt"/>
              </a:rPr>
              <a:t>Collective Training: Procedural drills and practical application of doctrine, plans and procedures to acquire and maintain collective tactical, operational and strategic capabilities. </a:t>
            </a:r>
          </a:p>
          <a:p>
            <a:endParaRPr lang="en-US" sz="1200" b="0" i="0" baseline="0" dirty="0" smtClean="0">
              <a:solidFill>
                <a:schemeClr val="tx1"/>
              </a:solidFill>
              <a:latin typeface="+mn-lt"/>
            </a:endParaRPr>
          </a:p>
          <a:p>
            <a:r>
              <a:rPr lang="en-US" sz="1200" b="0" i="0" baseline="0" dirty="0" smtClean="0">
                <a:solidFill>
                  <a:schemeClr val="tx1"/>
                </a:solidFill>
                <a:latin typeface="+mn-lt"/>
              </a:rPr>
              <a:t>Exercises: Collective activities where HQs and/or formations are trained to fulfil their missions, driven by external stimuli and typically evaluated for purposes of readiness assessments.</a:t>
            </a:r>
          </a:p>
          <a:p>
            <a:endParaRPr lang="en-US" sz="1200" b="0" i="0" baseline="0" dirty="0" smtClean="0">
              <a:solidFill>
                <a:schemeClr val="tx1"/>
              </a:solidFill>
              <a:latin typeface="+mn-lt"/>
            </a:endParaRPr>
          </a:p>
          <a:p>
            <a:r>
              <a:rPr lang="en-US" sz="1200" b="0" i="0" baseline="0" dirty="0" smtClean="0">
                <a:solidFill>
                  <a:schemeClr val="tx1"/>
                </a:solidFill>
                <a:latin typeface="+mn-lt"/>
              </a:rPr>
              <a:t>National training: Training provided by the NATO Allies and partners to their military.</a:t>
            </a:r>
          </a:p>
          <a:p>
            <a:endParaRPr lang="en-US" sz="1200" b="0" i="0" baseline="0" dirty="0" smtClean="0">
              <a:solidFill>
                <a:schemeClr val="tx1"/>
              </a:solidFill>
              <a:latin typeface="+mn-lt"/>
            </a:endParaRPr>
          </a:p>
          <a:p>
            <a:r>
              <a:rPr lang="en-US" sz="1200" b="0" i="0" baseline="0" dirty="0" smtClean="0">
                <a:solidFill>
                  <a:schemeClr val="tx1"/>
                </a:solidFill>
                <a:latin typeface="+mn-lt"/>
              </a:rPr>
              <a:t>Pre-deployment training: Training provided to NATO Allies and partners personnel preparing for deployment to a NATO operation or mission.</a:t>
            </a:r>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pPr>
                <a:defRPr/>
              </a:pPr>
              <a:t>6</a:t>
            </a:fld>
            <a:endParaRPr lang="en-GB"/>
          </a:p>
        </p:txBody>
      </p:sp>
    </p:spTree>
    <p:extLst>
      <p:ext uri="{BB962C8B-B14F-4D97-AF65-F5344CB8AC3E}">
        <p14:creationId xmlns:p14="http://schemas.microsoft.com/office/powerpoint/2010/main" val="294654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a:t>
            </a:r>
            <a:r>
              <a:rPr lang="en-US" sz="1200" baseline="0" dirty="0" smtClean="0"/>
              <a:t> order to effectively educate on gender perspective there are three important points to consider.</a:t>
            </a:r>
          </a:p>
          <a:p>
            <a:r>
              <a:rPr lang="en-US" sz="1200" baseline="0" dirty="0" smtClean="0"/>
              <a:t>(1) </a:t>
            </a:r>
            <a:r>
              <a:rPr lang="en-US" sz="1200" dirty="0" smtClean="0"/>
              <a:t>Requires transformative learning and a change in mindset</a:t>
            </a:r>
          </a:p>
          <a:p>
            <a:r>
              <a:rPr lang="en-US" sz="1200" dirty="0" smtClean="0"/>
              <a:t>(2) At all levels, gender training should be interactive and include examples</a:t>
            </a:r>
          </a:p>
          <a:p>
            <a:r>
              <a:rPr lang="en-US" sz="1200" dirty="0" smtClean="0"/>
              <a:t>(3) Practice gender with practical training events, examples and case studies</a:t>
            </a: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By reviewing the documents and framework related to your organisation, Nation or mission you</a:t>
            </a:r>
            <a:r>
              <a:rPr lang="en-GB" b="0" baseline="0" dirty="0" smtClean="0"/>
              <a:t> will identify guidance and tasks related to your education and training, no matter level.</a:t>
            </a:r>
          </a:p>
          <a:p>
            <a:endParaRPr lang="sv-SE" b="0" baseline="0" dirty="0" smtClean="0"/>
          </a:p>
          <a:p>
            <a:r>
              <a:rPr lang="sv-SE" b="0" baseline="0" dirty="0" err="1" smtClean="0"/>
              <a:t>Other</a:t>
            </a:r>
            <a:r>
              <a:rPr lang="sv-SE" b="0" baseline="0" dirty="0" smtClean="0"/>
              <a:t> </a:t>
            </a:r>
            <a:r>
              <a:rPr lang="sv-SE" b="0" baseline="0" dirty="0" err="1" smtClean="0"/>
              <a:t>types</a:t>
            </a:r>
            <a:r>
              <a:rPr lang="sv-SE" b="0" baseline="0" dirty="0" smtClean="0"/>
              <a:t> </a:t>
            </a:r>
            <a:r>
              <a:rPr lang="sv-SE" b="0" baseline="0" dirty="0" err="1" smtClean="0"/>
              <a:t>of</a:t>
            </a:r>
            <a:r>
              <a:rPr lang="sv-SE" b="0" baseline="0" dirty="0" smtClean="0"/>
              <a:t> </a:t>
            </a:r>
            <a:r>
              <a:rPr lang="sv-SE" b="0" baseline="0" dirty="0" err="1" smtClean="0"/>
              <a:t>documents</a:t>
            </a:r>
            <a:r>
              <a:rPr lang="sv-SE" b="0" baseline="0" dirty="0" smtClean="0"/>
              <a:t> </a:t>
            </a:r>
            <a:r>
              <a:rPr lang="sv-SE" b="0" baseline="0" dirty="0" err="1" smtClean="0"/>
              <a:t>could</a:t>
            </a:r>
            <a:r>
              <a:rPr lang="sv-SE" b="0" baseline="0" dirty="0" smtClean="0"/>
              <a:t> be for </a:t>
            </a:r>
            <a:r>
              <a:rPr lang="sv-SE" b="0" baseline="0" dirty="0" err="1" smtClean="0"/>
              <a:t>example</a:t>
            </a:r>
            <a:r>
              <a:rPr lang="sv-SE" b="0" baseline="0" dirty="0" smtClean="0"/>
              <a:t>:</a:t>
            </a:r>
          </a:p>
          <a:p>
            <a:endParaRPr lang="sv-SE" b="0" baseline="0" dirty="0" smtClean="0"/>
          </a:p>
          <a:p>
            <a:r>
              <a:rPr lang="sv-SE" b="0" baseline="0" dirty="0" smtClean="0"/>
              <a:t>Handbook on Gender (SWE)</a:t>
            </a:r>
          </a:p>
          <a:p>
            <a:r>
              <a:rPr lang="sv-SE" b="0" baseline="0" dirty="0" smtClean="0"/>
              <a:t>Military directive on implementing NAP in PSO (FIN)</a:t>
            </a:r>
          </a:p>
          <a:p>
            <a:r>
              <a:rPr lang="sv-SE" b="0" baseline="0" dirty="0" smtClean="0"/>
              <a:t>Functional planning Guide (NATO ACO)</a:t>
            </a:r>
          </a:p>
          <a:p>
            <a:endParaRPr lang="en-GB" b="0" dirty="0"/>
          </a:p>
        </p:txBody>
      </p:sp>
      <p:sp>
        <p:nvSpPr>
          <p:cNvPr id="4" name="Slide Number Placeholder 3"/>
          <p:cNvSpPr>
            <a:spLocks noGrp="1"/>
          </p:cNvSpPr>
          <p:nvPr>
            <p:ph type="sldNum" sz="quarter" idx="10"/>
          </p:nvPr>
        </p:nvSpPr>
        <p:spPr/>
        <p:txBody>
          <a:bodyPr/>
          <a:lstStyle/>
          <a:p>
            <a:fld id="{5C801BB8-D012-3E4D-89AE-20FE047DFB53}" type="slidenum">
              <a:rPr lang="en-GB" smtClean="0"/>
              <a:t>8</a:t>
            </a:fld>
            <a:endParaRPr lang="en-GB"/>
          </a:p>
        </p:txBody>
      </p:sp>
    </p:spTree>
    <p:extLst>
      <p:ext uri="{BB962C8B-B14F-4D97-AF65-F5344CB8AC3E}">
        <p14:creationId xmlns:p14="http://schemas.microsoft.com/office/powerpoint/2010/main" val="100091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baseline="0" noProof="0" dirty="0" smtClean="0">
                <a:latin typeface="Arial" panose="020B0604020202020204" pitchFamily="34" charset="0"/>
                <a:cs typeface="Arial" panose="020B0604020202020204" pitchFamily="34" charset="0"/>
              </a:rPr>
              <a:t>The main purpose of this question is to make the training audience aware of the need to integrate gender perspective into…</a:t>
            </a:r>
          </a:p>
          <a:p>
            <a:r>
              <a:rPr lang="en-GB" sz="1200" i="1" baseline="0" noProof="0" dirty="0" smtClean="0">
                <a:latin typeface="Arial" panose="020B0604020202020204" pitchFamily="34" charset="0"/>
                <a:cs typeface="Arial" panose="020B0604020202020204" pitchFamily="34" charset="0"/>
              </a:rPr>
              <a:t>And start a discussion how that could be done. </a:t>
            </a:r>
          </a:p>
          <a:p>
            <a:endParaRPr lang="en-US" sz="1200" i="1" baseline="0" noProof="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ED962CA-71F7-496D-BE1A-920A94E5713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9145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i="1" noProof="0" dirty="0" smtClean="0"/>
              <a:t>When integrating</a:t>
            </a:r>
            <a:r>
              <a:rPr lang="en-GB" i="1" baseline="0" noProof="0" dirty="0" smtClean="0"/>
              <a:t> gender perspective into exercises, start with reviewing the exercise in its current state by going through training objectives, scenarios, incidents and injects, manning lists etc. In this way, you will get a clear idea of gender perspective currently in the exercise and identify any gaps that needs to be filled. </a:t>
            </a:r>
          </a:p>
          <a:p>
            <a:endParaRPr lang="en-GB" i="1" baseline="0" noProof="0" dirty="0" smtClean="0"/>
          </a:p>
          <a:p>
            <a:r>
              <a:rPr lang="en-GB" i="1" baseline="0" noProof="0" dirty="0" smtClean="0"/>
              <a:t>Depending on the training objective, levels and training audience, the gender perspective needs specific attention. Bear in mind however that all levels should be trained on using a gender perspective and all exercises should thus be reviewed to maintain this standard. </a:t>
            </a:r>
          </a:p>
          <a:p>
            <a:endParaRPr lang="en-GB" i="1" baseline="0" noProof="0" dirty="0" smtClean="0"/>
          </a:p>
          <a:p>
            <a:r>
              <a:rPr lang="en-GB" i="1" baseline="0" noProof="0" dirty="0" smtClean="0"/>
              <a:t>This slide will present the methodological points that should be considered when reviewing gender perspective in any exercise, i.e. how to plan and conduct the exercise. Note that this is not an exclusive list of revision points but has to be amended depending on the exercise and national context;</a:t>
            </a:r>
          </a:p>
          <a:p>
            <a:endParaRPr lang="en-GB" i="0" baseline="0" noProof="0" dirty="0" smtClean="0"/>
          </a:p>
          <a:p>
            <a:r>
              <a:rPr lang="en-GB" i="0" baseline="0" noProof="0" dirty="0" smtClean="0"/>
              <a:t>There are five key methodological points to keep in mind when reviewing the integration of gender perspective in an exercise.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i="0" baseline="0" noProof="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i="1" baseline="0" noProof="0" dirty="0" smtClean="0"/>
              <a:t>On screen: </a:t>
            </a:r>
            <a:r>
              <a:rPr lang="en-GB" i="0" noProof="0" dirty="0" smtClean="0"/>
              <a:t>Gender perspective as a training objective?</a:t>
            </a:r>
          </a:p>
          <a:p>
            <a:r>
              <a:rPr lang="en-GB" i="0" baseline="0" noProof="0" dirty="0" smtClean="0"/>
              <a:t>Depending on the training audience and the scope of the exercise, the most efficient way to ensure that gender in integrated into the exercise is to have gender perspectives as a training or sub-training objective. In this way, a gender perspective must be used in all exercise planning and staffing up until evaluation.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i="0" baseline="0" noProof="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i="1" baseline="0" noProof="0" dirty="0" smtClean="0"/>
              <a:t>1</a:t>
            </a:r>
            <a:r>
              <a:rPr lang="en-GB" i="1" baseline="30000" noProof="0" dirty="0" smtClean="0"/>
              <a:t>st</a:t>
            </a:r>
            <a:r>
              <a:rPr lang="en-GB" i="1" baseline="0" noProof="0" dirty="0" smtClean="0"/>
              <a:t> click: </a:t>
            </a:r>
            <a:r>
              <a:rPr lang="en-GB" i="0" noProof="0" dirty="0" smtClean="0"/>
              <a:t>GENAD/GFA/GFPs trained in the exercise?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0" kern="1200" noProof="0" dirty="0" smtClean="0">
                <a:solidFill>
                  <a:schemeClr val="tx1"/>
                </a:solidFill>
                <a:effectLst/>
                <a:latin typeface="+mn-lt"/>
                <a:ea typeface="+mn-ea"/>
                <a:cs typeface="+mn-cs"/>
              </a:rPr>
              <a:t>As NATO missions are required to have military gender advisors, gender field advisors and gender focal points</a:t>
            </a:r>
            <a:r>
              <a:rPr lang="en-GB" sz="1200" i="0" kern="1200" baseline="0" noProof="0" dirty="0" smtClean="0">
                <a:solidFill>
                  <a:schemeClr val="tx1"/>
                </a:solidFill>
                <a:effectLst/>
                <a:latin typeface="+mn-lt"/>
                <a:ea typeface="+mn-ea"/>
                <a:cs typeface="+mn-cs"/>
              </a:rPr>
              <a:t> (s</a:t>
            </a:r>
            <a:r>
              <a:rPr lang="en-GB" sz="1200" i="0" kern="1200" noProof="0" dirty="0" smtClean="0">
                <a:solidFill>
                  <a:schemeClr val="tx1"/>
                </a:solidFill>
                <a:effectLst/>
                <a:latin typeface="+mn-lt"/>
                <a:ea typeface="+mn-ea"/>
                <a:cs typeface="+mn-cs"/>
              </a:rPr>
              <a:t>ee NATO Bi-SC </a:t>
            </a:r>
            <a:r>
              <a:rPr lang="en-GB" sz="1200" i="0" kern="1200" noProof="0" dirty="0" err="1" smtClean="0">
                <a:solidFill>
                  <a:schemeClr val="tx1"/>
                </a:solidFill>
                <a:effectLst/>
                <a:latin typeface="+mn-lt"/>
                <a:ea typeface="+mn-ea"/>
                <a:cs typeface="+mn-cs"/>
              </a:rPr>
              <a:t>Dir</a:t>
            </a:r>
            <a:r>
              <a:rPr lang="en-GB" sz="1200" i="0" kern="1200" noProof="0" dirty="0" smtClean="0">
                <a:solidFill>
                  <a:schemeClr val="tx1"/>
                </a:solidFill>
                <a:effectLst/>
                <a:latin typeface="+mn-lt"/>
                <a:ea typeface="+mn-ea"/>
                <a:cs typeface="+mn-cs"/>
              </a:rPr>
              <a:t> 40-1 (Rev 1)) they should</a:t>
            </a:r>
            <a:r>
              <a:rPr lang="en-GB" sz="1200" i="0" kern="1200" baseline="0" noProof="0" dirty="0" smtClean="0">
                <a:solidFill>
                  <a:schemeClr val="tx1"/>
                </a:solidFill>
                <a:effectLst/>
                <a:latin typeface="+mn-lt"/>
                <a:ea typeface="+mn-ea"/>
                <a:cs typeface="+mn-cs"/>
              </a:rPr>
              <a:t> also be trained in exercises as appropriate. Most importantly for the capacity building of the advisors but also for other units to interact with.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200" i="0" kern="1200" baseline="0" noProof="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1" kern="1200" baseline="0" noProof="0" dirty="0" smtClean="0">
                <a:solidFill>
                  <a:schemeClr val="tx1"/>
                </a:solidFill>
                <a:effectLst/>
                <a:latin typeface="+mn-lt"/>
                <a:ea typeface="+mn-ea"/>
                <a:cs typeface="+mn-cs"/>
              </a:rPr>
              <a:t>2</a:t>
            </a:r>
            <a:r>
              <a:rPr lang="en-GB" sz="1200" i="1" kern="1200" baseline="30000" noProof="0" dirty="0" smtClean="0">
                <a:solidFill>
                  <a:schemeClr val="tx1"/>
                </a:solidFill>
                <a:effectLst/>
                <a:latin typeface="+mn-lt"/>
                <a:ea typeface="+mn-ea"/>
                <a:cs typeface="+mn-cs"/>
              </a:rPr>
              <a:t>nd</a:t>
            </a:r>
            <a:r>
              <a:rPr lang="en-GB" sz="1200" i="1" kern="1200" baseline="0" noProof="0" dirty="0" smtClean="0">
                <a:solidFill>
                  <a:schemeClr val="tx1"/>
                </a:solidFill>
                <a:effectLst/>
                <a:latin typeface="+mn-lt"/>
                <a:ea typeface="+mn-ea"/>
                <a:cs typeface="+mn-cs"/>
              </a:rPr>
              <a:t> click: </a:t>
            </a:r>
            <a:r>
              <a:rPr lang="en-GB" sz="1200" i="0" dirty="0" smtClean="0"/>
              <a:t>Are there incidents/injects highlighting gender perspective?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0" kern="1200" dirty="0" smtClean="0">
                <a:solidFill>
                  <a:schemeClr val="tx1"/>
                </a:solidFill>
                <a:effectLst/>
                <a:latin typeface="+mn-lt"/>
                <a:ea typeface="+mn-ea"/>
                <a:cs typeface="+mn-cs"/>
              </a:rPr>
              <a:t>In terms of creating events/incidents/injects with a clear gender perspective, different methods have been observed. One method is to create a free-standing "gender-incident“. While such incidents are relevant, relying only on one incident relating to women risk oversimplifying and be unrealistic. Another method is to incorporate gender perspectives in a number of mainstream events. This requires a bit more work from the subject matter expert in supporting other units and in following up on the results, but have the benefit of mainstreaming gender and showing its relevance in different areas. Later</a:t>
            </a:r>
            <a:r>
              <a:rPr lang="en-GB" sz="1200" i="0" kern="1200" baseline="0" dirty="0" smtClean="0">
                <a:solidFill>
                  <a:schemeClr val="tx1"/>
                </a:solidFill>
                <a:effectLst/>
                <a:latin typeface="+mn-lt"/>
                <a:ea typeface="+mn-ea"/>
                <a:cs typeface="+mn-cs"/>
              </a:rPr>
              <a:t> on in this presentation, you will learn what to think about when writing injects and incidents.</a:t>
            </a:r>
            <a:endParaRPr lang="en-GB" sz="1200" i="0" kern="1200" baseline="0" noProof="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200" i="0" kern="1200" baseline="0" noProof="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1" kern="1200" baseline="0" noProof="0" dirty="0" smtClean="0">
                <a:solidFill>
                  <a:schemeClr val="tx1"/>
                </a:solidFill>
                <a:effectLst/>
                <a:latin typeface="+mn-lt"/>
                <a:ea typeface="+mn-ea"/>
                <a:cs typeface="+mn-cs"/>
              </a:rPr>
              <a:t>3</a:t>
            </a:r>
            <a:r>
              <a:rPr lang="en-GB" sz="1200" i="1" kern="1200" baseline="30000" noProof="0" dirty="0" smtClean="0">
                <a:solidFill>
                  <a:schemeClr val="tx1"/>
                </a:solidFill>
                <a:effectLst/>
                <a:latin typeface="+mn-lt"/>
                <a:ea typeface="+mn-ea"/>
                <a:cs typeface="+mn-cs"/>
              </a:rPr>
              <a:t>rd</a:t>
            </a:r>
            <a:r>
              <a:rPr lang="en-GB" sz="1200" i="1" kern="1200" baseline="0" noProof="0" dirty="0" smtClean="0">
                <a:solidFill>
                  <a:schemeClr val="tx1"/>
                </a:solidFill>
                <a:effectLst/>
                <a:latin typeface="+mn-lt"/>
                <a:ea typeface="+mn-ea"/>
                <a:cs typeface="+mn-cs"/>
              </a:rPr>
              <a:t> click: </a:t>
            </a:r>
            <a:r>
              <a:rPr lang="en-GB" i="0" noProof="0" dirty="0" smtClean="0"/>
              <a:t>Training the whole training audience on a gender perspective?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0" kern="1200" baseline="0" noProof="0" dirty="0" smtClean="0">
                <a:solidFill>
                  <a:schemeClr val="tx1"/>
                </a:solidFill>
                <a:effectLst/>
                <a:latin typeface="+mn-lt"/>
                <a:ea typeface="+mn-ea"/>
                <a:cs typeface="+mn-cs"/>
              </a:rPr>
              <a:t>Even if  </a:t>
            </a:r>
            <a:r>
              <a:rPr lang="en-GB" i="0" noProof="0" dirty="0" smtClean="0"/>
              <a:t>GENAD/GFA/GFPs  are trained in the exercise or not, gender</a:t>
            </a:r>
            <a:r>
              <a:rPr lang="en-GB" i="0" baseline="0" noProof="0" dirty="0" smtClean="0"/>
              <a:t> perspective is a training requirement to all NATO units going on missions. Thus, incidents or injects with a gender perspective should not only  touch upon a smaller group of the training audience or only the </a:t>
            </a:r>
            <a:r>
              <a:rPr lang="en-GB" i="0" noProof="0" dirty="0" smtClean="0"/>
              <a:t>GENAD/GFA/GFPs , but reach the whole training audience. </a:t>
            </a:r>
            <a:endParaRPr lang="en-GB" sz="1200" i="0" kern="1200" baseline="0" noProof="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200" i="0" kern="1200" baseline="0" noProof="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i="1" noProof="0" dirty="0" smtClean="0"/>
              <a:t>4</a:t>
            </a:r>
            <a:r>
              <a:rPr lang="en-GB" i="1" baseline="30000" noProof="0" dirty="0" smtClean="0"/>
              <a:t>th</a:t>
            </a:r>
            <a:r>
              <a:rPr lang="en-GB" i="1" noProof="0" dirty="0" smtClean="0"/>
              <a:t> click: </a:t>
            </a:r>
            <a:r>
              <a:rPr lang="en-GB" i="0" noProof="0" dirty="0" smtClean="0"/>
              <a:t>Gender support in MEL/MIL, scenario-building, response cell and as gender mentors?</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0" kern="1200" noProof="0" dirty="0" smtClean="0">
                <a:solidFill>
                  <a:schemeClr val="tx1"/>
                </a:solidFill>
                <a:effectLst/>
                <a:latin typeface="+mn-lt"/>
                <a:ea typeface="+mn-ea"/>
                <a:cs typeface="+mn-cs"/>
              </a:rPr>
              <a:t>With or</a:t>
            </a:r>
            <a:r>
              <a:rPr lang="en-GB" sz="1200" i="0" kern="1200" baseline="0" noProof="0" dirty="0" smtClean="0">
                <a:solidFill>
                  <a:schemeClr val="tx1"/>
                </a:solidFill>
                <a:effectLst/>
                <a:latin typeface="+mn-lt"/>
                <a:ea typeface="+mn-ea"/>
                <a:cs typeface="+mn-cs"/>
              </a:rPr>
              <a:t> without </a:t>
            </a:r>
            <a:r>
              <a:rPr lang="en-GB" i="0" noProof="0" dirty="0" smtClean="0"/>
              <a:t>GENAD/GFA/GFPs in the exercise, a gender perspective must be integrated into exercises on all levels. To reach this</a:t>
            </a:r>
            <a:r>
              <a:rPr lang="en-GB" i="0" baseline="0" noProof="0" dirty="0" smtClean="0"/>
              <a:t> goal, gender expertise must be involved in all part of exercise planning. If there are staff trained with specific gender functions there should be available gender mentors to enhance and make sure their training reached the required standard.</a:t>
            </a:r>
            <a:endParaRPr lang="en-GB" i="0" noProof="0" dirty="0" smtClean="0"/>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i="1" kern="1200" dirty="0" smtClean="0">
                <a:solidFill>
                  <a:schemeClr val="tx1"/>
                </a:solidFill>
                <a:effectLst/>
                <a:latin typeface="+mn-lt"/>
                <a:ea typeface="+mn-ea"/>
                <a:cs typeface="+mn-cs"/>
              </a:rPr>
              <a:t>Reference:</a:t>
            </a:r>
            <a:r>
              <a:rPr lang="en-GB" sz="120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Guidance Note</a:t>
            </a:r>
            <a:r>
              <a:rPr lang="en-GB" sz="1200" b="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Integrating Gender in Military Exercises: </a:t>
            </a:r>
            <a:r>
              <a:rPr lang="en-GB" sz="1200" i="1" kern="1200" dirty="0" smtClean="0">
                <a:solidFill>
                  <a:schemeClr val="tx1"/>
                </a:solidFill>
                <a:effectLst/>
                <a:latin typeface="+mn-lt"/>
                <a:ea typeface="+mn-ea"/>
                <a:cs typeface="+mn-cs"/>
              </a:rPr>
              <a:t>A compilation of experiences and examples, Nordic Centre for Gender in Military Operations,</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27 February 2015</a:t>
            </a:r>
          </a:p>
          <a:p>
            <a:endParaRPr lang="en-GB" dirty="0"/>
          </a:p>
        </p:txBody>
      </p:sp>
      <p:sp>
        <p:nvSpPr>
          <p:cNvPr id="4" name="Platshållare för bildnummer 3"/>
          <p:cNvSpPr>
            <a:spLocks noGrp="1"/>
          </p:cNvSpPr>
          <p:nvPr>
            <p:ph type="sldNum" sz="quarter" idx="10"/>
          </p:nvPr>
        </p:nvSpPr>
        <p:spPr/>
        <p:txBody>
          <a:bodyPr/>
          <a:lstStyle/>
          <a:p>
            <a:pPr>
              <a:defRPr/>
            </a:pPr>
            <a:fld id="{43E1C3B0-91A8-43AE-9177-8767E5CFE326}" type="slidenum">
              <a:rPr lang="en-GB" smtClean="0"/>
              <a:pPr>
                <a:defRPr/>
              </a:pPr>
              <a:t>10</a:t>
            </a:fld>
            <a:endParaRPr lang="en-GB"/>
          </a:p>
        </p:txBody>
      </p:sp>
    </p:spTree>
    <p:extLst>
      <p:ext uri="{BB962C8B-B14F-4D97-AF65-F5344CB8AC3E}">
        <p14:creationId xmlns:p14="http://schemas.microsoft.com/office/powerpoint/2010/main" val="169094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noProof="0" dirty="0" smtClean="0"/>
              <a:t>This slide will present the points on the content of the exercise that should be considered when reviewing the exercise;</a:t>
            </a:r>
          </a:p>
          <a:p>
            <a:endParaRPr lang="en-GB" i="1" baseline="0" noProof="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i="0" noProof="0" dirty="0" smtClean="0"/>
              <a:t>Sex-disaggregated data in the scenario?</a:t>
            </a:r>
          </a:p>
          <a:p>
            <a:pPr marL="0" indent="0">
              <a:buFont typeface="Arial" panose="020B0604020202020204" pitchFamily="34" charset="0"/>
              <a:buNone/>
            </a:pPr>
            <a:r>
              <a:rPr lang="en-GB" sz="1200" i="0" kern="1200" noProof="0" dirty="0" smtClean="0">
                <a:solidFill>
                  <a:schemeClr val="tx1"/>
                </a:solidFill>
                <a:effectLst/>
                <a:latin typeface="+mn-lt"/>
                <a:ea typeface="+mn-ea"/>
                <a:cs typeface="+mn-cs"/>
              </a:rPr>
              <a:t>It is essential for any exercise to have a scenario that contains the information needed for the training audience (TA) to carry out their roles and respond to injects in a realistic manner. Certain information may be intentionally left out from the scenario and made available by response cells (RC) after the TA have identified the need and requested the information. A very common challenge is that scenarios lack information about the role of men, women, girls and boys (i.e. sex-disaggregated data) in society and how they are effected by and involved in conflict. </a:t>
            </a:r>
            <a:endParaRPr lang="en-GB" i="0" baseline="0" noProof="0" dirty="0" smtClean="0"/>
          </a:p>
          <a:p>
            <a:endParaRPr lang="en-GB" i="0" baseline="0" noProof="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noProof="0" dirty="0" smtClean="0"/>
              <a:t>Female participation as well as protection in scenario and incidents/injects?</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0" kern="1200" dirty="0" smtClean="0">
                <a:solidFill>
                  <a:schemeClr val="tx1"/>
                </a:solidFill>
                <a:effectLst/>
                <a:latin typeface="+mn-lt"/>
                <a:ea typeface="+mn-ea"/>
                <a:cs typeface="+mn-cs"/>
              </a:rPr>
              <a:t>The situation of women is often addressed in terms of vulnerability and protection, which is important but leaves out many other aspects relevant to a gender analysis. Only referencing women and gender in terms of protection leads to</a:t>
            </a:r>
            <a:r>
              <a:rPr lang="en-GB" sz="1200" i="0" kern="1200" baseline="0" dirty="0" smtClean="0">
                <a:solidFill>
                  <a:schemeClr val="tx1"/>
                </a:solidFill>
                <a:effectLst/>
                <a:latin typeface="+mn-lt"/>
                <a:ea typeface="+mn-ea"/>
                <a:cs typeface="+mn-cs"/>
              </a:rPr>
              <a:t> a stereotypical understanding of gender roles in conflict and does not allow the TA to train on the full scope of gender perspectives that are required. </a:t>
            </a:r>
            <a:r>
              <a:rPr lang="en-GB" sz="1200" i="0" kern="1200" dirty="0" smtClean="0">
                <a:solidFill>
                  <a:schemeClr val="tx1"/>
                </a:solidFill>
                <a:effectLst/>
                <a:latin typeface="+mn-lt"/>
                <a:ea typeface="+mn-ea"/>
                <a:cs typeface="+mn-cs"/>
              </a:rPr>
              <a:t>Gender-related challenges and opportunities may include female participation before, during and after conflict depending on the scenario.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200" i="0"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i="0" noProof="0" dirty="0" smtClean="0"/>
              <a:t>Gender perspectives reflecting the situations for men and boys as well as women and girls?</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200" i="0" noProof="0" dirty="0" smtClean="0"/>
              <a:t>A challenge in exercises</a:t>
            </a:r>
            <a:r>
              <a:rPr lang="en-GB" sz="1200" i="0" baseline="0" noProof="0" dirty="0" smtClean="0"/>
              <a:t> is that information and injects only refer to local population and not to men, women, boys and girls. In these cases, referring to the local population often refers to men’s situation, thus specific information on women are often required for the training audience even to be able to make a gender analysis. Yet, challenges or opportunities related to gender roles are not limited to women and both men and women should be included into a gender analysis. When using sex-disaggregated data, for example, it does not only entail adding data on women, but breaking down data on the local population on men and women as appropriate. </a:t>
            </a:r>
            <a:endParaRPr lang="en-GB" sz="1200" i="0" noProof="0" dirty="0" smtClean="0"/>
          </a:p>
          <a:p>
            <a:endParaRPr lang="en-GB" i="1"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i="1" kern="1200" dirty="0" smtClean="0">
                <a:solidFill>
                  <a:schemeClr val="tx1"/>
                </a:solidFill>
                <a:effectLst/>
                <a:latin typeface="+mn-lt"/>
                <a:ea typeface="+mn-ea"/>
                <a:cs typeface="+mn-cs"/>
              </a:rPr>
              <a:t>Reference:</a:t>
            </a:r>
            <a:r>
              <a:rPr lang="en-GB" sz="120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Guidance Note</a:t>
            </a:r>
            <a:r>
              <a:rPr lang="en-GB" sz="1200" b="0" i="1" kern="1200" baseline="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Integrating Gender in Military Exercises: </a:t>
            </a:r>
            <a:r>
              <a:rPr lang="en-GB" sz="1200" i="1" kern="1200" dirty="0" smtClean="0">
                <a:solidFill>
                  <a:schemeClr val="tx1"/>
                </a:solidFill>
                <a:effectLst/>
                <a:latin typeface="+mn-lt"/>
                <a:ea typeface="+mn-ea"/>
                <a:cs typeface="+mn-cs"/>
              </a:rPr>
              <a:t>A compilation of experiences and examples, Nordic Centre for Gender in Military Operations,</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27 February 2015</a:t>
            </a:r>
          </a:p>
          <a:p>
            <a:endParaRPr lang="en-GB" i="0" baseline="0" noProof="0" dirty="0" smtClean="0"/>
          </a:p>
        </p:txBody>
      </p:sp>
      <p:sp>
        <p:nvSpPr>
          <p:cNvPr id="4" name="Slide Number Placeholder 3"/>
          <p:cNvSpPr>
            <a:spLocks noGrp="1"/>
          </p:cNvSpPr>
          <p:nvPr>
            <p:ph type="sldNum" sz="quarter" idx="10"/>
          </p:nvPr>
        </p:nvSpPr>
        <p:spPr/>
        <p:txBody>
          <a:bodyPr/>
          <a:lstStyle/>
          <a:p>
            <a:pPr>
              <a:defRPr/>
            </a:pPr>
            <a:fld id="{43E1C3B0-91A8-43AE-9177-8767E5CFE326}" type="slidenum">
              <a:rPr lang="en-GB" smtClean="0"/>
              <a:pPr>
                <a:defRPr/>
              </a:pPr>
              <a:t>11</a:t>
            </a:fld>
            <a:endParaRPr lang="en-GB"/>
          </a:p>
        </p:txBody>
      </p:sp>
    </p:spTree>
    <p:extLst>
      <p:ext uri="{BB962C8B-B14F-4D97-AF65-F5344CB8AC3E}">
        <p14:creationId xmlns:p14="http://schemas.microsoft.com/office/powerpoint/2010/main" val="740561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pic>
        <p:nvPicPr>
          <p:cNvPr id="1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48" y="0"/>
            <a:ext cx="915644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43350" y="76200"/>
            <a:ext cx="6244851" cy="533220"/>
          </a:xfrm>
        </p:spPr>
        <p:txBody>
          <a:bodyPr>
            <a:noAutofit/>
          </a:bodyPr>
          <a:lstStyle>
            <a:lvl1pPr>
              <a:defRPr sz="3800">
                <a:solidFill>
                  <a:schemeClr val="tx1"/>
                </a:solidFill>
                <a:effectLst/>
                <a:latin typeface="Arial" panose="020B0604020202020204" pitchFamily="34" charset="0"/>
                <a:cs typeface="Arial" panose="020B0604020202020204" pitchFamily="34" charset="0"/>
              </a:defRPr>
            </a:lvl1pPr>
          </a:lstStyle>
          <a:p>
            <a:r>
              <a:rPr lang="en-US" dirty="0" smtClean="0"/>
              <a:t>Click to edit Master title</a:t>
            </a:r>
            <a:endParaRPr lang="en-GB" dirty="0"/>
          </a:p>
        </p:txBody>
      </p:sp>
      <p:sp>
        <p:nvSpPr>
          <p:cNvPr id="3" name="Content Placeholder 2"/>
          <p:cNvSpPr>
            <a:spLocks noGrp="1"/>
          </p:cNvSpPr>
          <p:nvPr>
            <p:ph idx="1"/>
          </p:nvPr>
        </p:nvSpPr>
        <p:spPr>
          <a:xfrm>
            <a:off x="152400" y="1371600"/>
            <a:ext cx="8667528" cy="501015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E0EAA9-E300-4CD8-B37D-0334B6776DB5}" type="slidenum">
              <a:rPr lang="en-GB" smtClean="0">
                <a:solidFill>
                  <a:prstClr val="black"/>
                </a:solidFill>
              </a:rPr>
              <a:pPr/>
              <a:t>‹#›</a:t>
            </a:fld>
            <a:endParaRPr lang="en-GB">
              <a:solidFill>
                <a:prstClr val="black"/>
              </a:solidFill>
            </a:endParaRPr>
          </a:p>
        </p:txBody>
      </p:sp>
      <p:sp>
        <p:nvSpPr>
          <p:cNvPr id="12" name="Subtitle 2"/>
          <p:cNvSpPr>
            <a:spLocks noGrp="1"/>
          </p:cNvSpPr>
          <p:nvPr>
            <p:ph type="subTitle" idx="13"/>
          </p:nvPr>
        </p:nvSpPr>
        <p:spPr>
          <a:xfrm>
            <a:off x="1022476" y="685800"/>
            <a:ext cx="7086600" cy="609600"/>
          </a:xfrm>
        </p:spPr>
        <p:txBody>
          <a:bodyPr>
            <a:normAutofit/>
          </a:bodyPr>
          <a:lstStyle>
            <a:lvl1pPr marL="0" indent="0" algn="ctr">
              <a:buNone/>
              <a:defRPr lang="en-GB" sz="3200" dirty="0" smtClean="0">
                <a:solidFill>
                  <a:srgbClr val="0033CC"/>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48" y="0"/>
            <a:ext cx="1295400" cy="612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6"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08304" y="0"/>
            <a:ext cx="62324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txBox="1">
            <a:spLocks noChangeArrowheads="1"/>
          </p:cNvSpPr>
          <p:nvPr userDrawn="1"/>
        </p:nvSpPr>
        <p:spPr bwMode="auto">
          <a:xfrm>
            <a:off x="6641849" y="6381750"/>
            <a:ext cx="24897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eaLnBrk="1" hangingPunct="1"/>
            <a:r>
              <a:rPr lang="en-US" altLang="en-US" sz="1400" b="1">
                <a:solidFill>
                  <a:prstClr val="black"/>
                </a:solidFill>
                <a:latin typeface="Arial" panose="020B0604020202020204" pitchFamily="34" charset="0"/>
                <a:cs typeface="Arial" panose="020B0604020202020204" pitchFamily="34" charset="0"/>
              </a:rPr>
              <a:t>ACT – Leading NATO Military Transformation</a:t>
            </a:r>
          </a:p>
        </p:txBody>
      </p:sp>
      <p:sp>
        <p:nvSpPr>
          <p:cNvPr id="19"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fontAlgn="auto">
              <a:spcBef>
                <a:spcPts val="0"/>
              </a:spcBef>
              <a:spcAft>
                <a:spcPts val="0"/>
              </a:spcAft>
            </a:pPr>
            <a:r>
              <a:rPr lang="en-GB" smtClean="0"/>
              <a:t>NATO UNCLASSIFIED</a:t>
            </a:r>
          </a:p>
        </p:txBody>
      </p:sp>
    </p:spTree>
    <p:extLst>
      <p:ext uri="{BB962C8B-B14F-4D97-AF65-F5344CB8AC3E}">
        <p14:creationId xmlns:p14="http://schemas.microsoft.com/office/powerpoint/2010/main" val="167479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FB378894-E402-4CAD-9DE1-A0EB5582B007}" type="datetimeFigureOut">
              <a:rPr lang="sv-SE">
                <a:solidFill>
                  <a:prstClr val="black"/>
                </a:solidFill>
                <a:latin typeface="Arial" charset="0"/>
                <a:cs typeface="Arial" charset="0"/>
              </a:rPr>
              <a:pPr defTabSz="914400" fontAlgn="base">
                <a:spcBef>
                  <a:spcPct val="0"/>
                </a:spcBef>
                <a:spcAft>
                  <a:spcPct val="0"/>
                </a:spcAft>
                <a:defRPr/>
              </a:pPr>
              <a:t>2015-11-18</a:t>
            </a:fld>
            <a:endParaRPr lang="sv-SE">
              <a:solidFill>
                <a:prstClr val="black"/>
              </a:solidFill>
              <a:latin typeface="Arial" charset="0"/>
              <a:cs typeface="Arial" charset="0"/>
            </a:endParaRPr>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6EBD984-8B0F-4893-8E6B-DBC18E88F1B4}" type="slidenum">
              <a:rPr lang="sv-SE">
                <a:solidFill>
                  <a:prstClr val="black"/>
                </a:solidFill>
              </a:rPr>
              <a:pPr>
                <a:defRPr/>
              </a:pPr>
              <a:t>‹#›</a:t>
            </a:fld>
            <a:endParaRPr lang="sv-SE">
              <a:solidFill>
                <a:prstClr val="black"/>
              </a:solidFill>
            </a:endParaRPr>
          </a:p>
        </p:txBody>
      </p:sp>
    </p:spTree>
    <p:extLst>
      <p:ext uri="{BB962C8B-B14F-4D97-AF65-F5344CB8AC3E}">
        <p14:creationId xmlns:p14="http://schemas.microsoft.com/office/powerpoint/2010/main" val="213614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77BBE6B2-ACD1-4325-B35C-3C23261ABDC8}" type="datetimeFigureOut">
              <a:rPr lang="sv-SE"/>
              <a:pPr>
                <a:defRPr/>
              </a:pPr>
              <a:t>2015-11-18</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48A8E6D3-6DB4-44F1-975F-EC205EBBDF2F}" type="slidenum">
              <a:rPr lang="sv-SE"/>
              <a:pPr>
                <a:defRPr/>
              </a:pPr>
              <a:t>‹#›</a:t>
            </a:fld>
            <a:endParaRPr lang="sv-SE"/>
          </a:p>
        </p:txBody>
      </p:sp>
    </p:spTree>
    <p:extLst>
      <p:ext uri="{BB962C8B-B14F-4D97-AF65-F5344CB8AC3E}">
        <p14:creationId xmlns:p14="http://schemas.microsoft.com/office/powerpoint/2010/main" val="92340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601040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629816"/>
            <a:ext cx="8229600" cy="1143000"/>
          </a:xfrm>
        </p:spPr>
        <p:txBody>
          <a:bodyPr>
            <a:normAutofit/>
          </a:bodyPr>
          <a:lstStyle>
            <a:lvl1pPr>
              <a:defRPr sz="3600"/>
            </a:lvl1pPr>
          </a:lstStyle>
          <a:p>
            <a:r>
              <a:rPr lang="sv-SE" dirty="0" smtClean="0"/>
              <a:t>Klicka här för att ändra format</a:t>
            </a:r>
            <a:endParaRPr lang="sv-SE" dirty="0"/>
          </a:p>
        </p:txBody>
      </p:sp>
      <p:sp>
        <p:nvSpPr>
          <p:cNvPr id="3" name="Platshållare för innehåll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866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6161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9383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746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5292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72431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897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244851" cy="533220"/>
          </a:xfrm>
        </p:spPr>
        <p:txBody>
          <a:bodyPr>
            <a:normAutofit/>
          </a:bodyPr>
          <a:lstStyle>
            <a:lvl1pPr>
              <a:defRPr>
                <a:solidFill>
                  <a:schemeClr val="bg1"/>
                </a:solidFill>
              </a:defRPr>
            </a:lvl1pPr>
          </a:lstStyle>
          <a:p>
            <a:r>
              <a:rPr lang="en-US" dirty="0" smtClean="0"/>
              <a:t>Click to edit Master title</a:t>
            </a:r>
            <a:endParaRPr lang="en-GB" dirty="0"/>
          </a:p>
        </p:txBody>
      </p:sp>
      <p:sp>
        <p:nvSpPr>
          <p:cNvPr id="3" name="Content Placeholder 2"/>
          <p:cNvSpPr>
            <a:spLocks noGrp="1"/>
          </p:cNvSpPr>
          <p:nvPr>
            <p:ph idx="1"/>
          </p:nvPr>
        </p:nvSpPr>
        <p:spPr>
          <a:xfrm>
            <a:off x="304800" y="1447800"/>
            <a:ext cx="8623134" cy="4940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GB" smtClean="0"/>
              <a:t>NATO UNCLASSIFIED</a:t>
            </a: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E0EAA9-E300-4CD8-B37D-0334B6776DB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09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093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9728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5995C8A-ACA0-4D83-A394-2E0876434667}" type="datetimeFigureOut">
              <a:rPr lang="sv-SE" smtClean="0">
                <a:solidFill>
                  <a:prstClr val="black">
                    <a:tint val="75000"/>
                  </a:prstClr>
                </a:solidFill>
              </a:rPr>
              <a:pPr/>
              <a:t>2015-11-18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109AE0F1-08CC-4736-9781-7533FAE301D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6662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244851" cy="533220"/>
          </a:xfrm>
        </p:spPr>
        <p:txBody>
          <a:bodyPr>
            <a:normAutofit/>
          </a:bodyPr>
          <a:lstStyle>
            <a:lvl1pPr>
              <a:defRPr>
                <a:solidFill>
                  <a:schemeClr val="bg1"/>
                </a:solidFill>
              </a:defRPr>
            </a:lvl1pPr>
          </a:lstStyle>
          <a:p>
            <a:r>
              <a:rPr lang="en-US" dirty="0" smtClean="0"/>
              <a:t>Click to edit Master title</a:t>
            </a:r>
            <a:endParaRPr lang="en-GB" dirty="0"/>
          </a:p>
        </p:txBody>
      </p:sp>
      <p:sp>
        <p:nvSpPr>
          <p:cNvPr id="3" name="Content Placeholder 2"/>
          <p:cNvSpPr>
            <a:spLocks noGrp="1"/>
          </p:cNvSpPr>
          <p:nvPr>
            <p:ph idx="1"/>
          </p:nvPr>
        </p:nvSpPr>
        <p:spPr>
          <a:xfrm>
            <a:off x="304800" y="1447800"/>
            <a:ext cx="8623134" cy="49406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GB" smtClean="0"/>
              <a:t>NATO UNCLASSIFIED</a:t>
            </a: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7E0EAA9-E300-4CD8-B37D-0334B6776DB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7356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449134"/>
            <a:ext cx="7772400" cy="1513266"/>
          </a:xfrm>
        </p:spPr>
        <p:txBody>
          <a:bodyPr anchor="b"/>
          <a:lstStyle>
            <a:lvl1pPr algn="ctr">
              <a:defRPr sz="4000" b="1" cap="none">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4062413"/>
            <a:ext cx="7772400" cy="1500187"/>
          </a:xfrm>
        </p:spPr>
        <p:txBody>
          <a:bodyPr anchor="t">
            <a:normAutofit/>
          </a:bodyPr>
          <a:lstStyle>
            <a:lvl1pPr marL="0" indent="0" algn="ctr">
              <a:buNone/>
              <a:defRPr sz="3200">
                <a:solidFill>
                  <a:srgbClr val="0000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fontAlgn="auto">
              <a:spcBef>
                <a:spcPts val="0"/>
              </a:spcBef>
              <a:spcAft>
                <a:spcPts val="0"/>
              </a:spcAft>
            </a:pPr>
            <a:r>
              <a:rPr lang="en-GB" smtClean="0"/>
              <a:t>NATO UNCLASSIFIED</a:t>
            </a:r>
          </a:p>
        </p:txBody>
      </p:sp>
      <p:sp>
        <p:nvSpPr>
          <p:cNvPr id="9" name="Slide Number Placeholder 5"/>
          <p:cNvSpPr>
            <a:spLocks noGrp="1"/>
          </p:cNvSpPr>
          <p:nvPr>
            <p:ph type="sldNum" sz="quarter" idx="4"/>
          </p:nvPr>
        </p:nvSpPr>
        <p:spPr>
          <a:xfrm>
            <a:off x="6019800" y="6492875"/>
            <a:ext cx="618028" cy="365125"/>
          </a:xfrm>
          <a:prstGeom prst="rect">
            <a:avLst/>
          </a:prstGeom>
        </p:spPr>
        <p:txBody>
          <a:bodyPr vert="horz" lIns="91440" tIns="45720" rIns="91440" bIns="45720" rtlCol="0" anchor="ctr"/>
          <a:lstStyle>
            <a:lvl1pPr algn="ctr">
              <a:defRPr sz="1400" b="1">
                <a:solidFill>
                  <a:schemeClr val="tx1"/>
                </a:solidFill>
                <a:effectLst/>
                <a:latin typeface="Arial" panose="020B0604020202020204" pitchFamily="34" charset="0"/>
                <a:cs typeface="Arial" panose="020B0604020202020204" pitchFamily="34" charset="0"/>
              </a:defRPr>
            </a:lvl1pPr>
          </a:lstStyle>
          <a:p>
            <a:pPr fontAlgn="auto">
              <a:spcBef>
                <a:spcPts val="0"/>
              </a:spcBef>
              <a:spcAft>
                <a:spcPts val="0"/>
              </a:spcAft>
            </a:pPr>
            <a:fld id="{47E0EAA9-E300-4CD8-B37D-0334B6776DB5}" type="slidenum">
              <a:rPr lang="en-GB" smtClean="0">
                <a:solidFill>
                  <a:prstClr val="black"/>
                </a:solidFill>
              </a:rPr>
              <a:pPr fontAlgn="auto">
                <a:spcBef>
                  <a:spcPts val="0"/>
                </a:spcBef>
                <a:spcAft>
                  <a:spcPts val="0"/>
                </a:spcAft>
              </a:pPr>
              <a:t>‹#›</a:t>
            </a:fld>
            <a:endParaRPr lang="en-GB">
              <a:solidFill>
                <a:prstClr val="black"/>
              </a:solidFill>
            </a:endParaRPr>
          </a:p>
        </p:txBody>
      </p:sp>
    </p:spTree>
    <p:extLst>
      <p:ext uri="{BB962C8B-B14F-4D97-AF65-F5344CB8AC3E}">
        <p14:creationId xmlns:p14="http://schemas.microsoft.com/office/powerpoint/2010/main" val="12936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1"/>
          <p:cNvSpPr>
            <a:spLocks noGrp="1"/>
          </p:cNvSpPr>
          <p:nvPr>
            <p:ph type="title"/>
          </p:nvPr>
        </p:nvSpPr>
        <p:spPr>
          <a:xfrm>
            <a:off x="1449575" y="76380"/>
            <a:ext cx="6244851" cy="533220"/>
          </a:xfrm>
        </p:spPr>
        <p:txBody>
          <a:bodyPr/>
          <a:lstStyle>
            <a:lvl1pPr>
              <a:defRPr>
                <a:solidFill>
                  <a:schemeClr val="tx1"/>
                </a:solidFill>
              </a:defRPr>
            </a:lvl1pPr>
          </a:lstStyle>
          <a:p>
            <a:r>
              <a:rPr lang="en-US" dirty="0" smtClean="0"/>
              <a:t>Click to edit Master title</a:t>
            </a:r>
            <a:endParaRPr lang="en-GB" dirty="0"/>
          </a:p>
        </p:txBody>
      </p:sp>
      <p:sp>
        <p:nvSpPr>
          <p:cNvPr id="13" name="Subtitle 2"/>
          <p:cNvSpPr>
            <a:spLocks noGrp="1"/>
          </p:cNvSpPr>
          <p:nvPr>
            <p:ph type="subTitle" idx="13"/>
          </p:nvPr>
        </p:nvSpPr>
        <p:spPr>
          <a:xfrm>
            <a:off x="990600" y="609600"/>
            <a:ext cx="7086600" cy="609600"/>
          </a:xfrm>
        </p:spPr>
        <p:txBody>
          <a:bodyPr>
            <a:normAutofit/>
          </a:bodyPr>
          <a:lstStyle>
            <a:lvl1pPr marL="0" indent="0" algn="ctr">
              <a:buNone/>
              <a:defRPr lang="en-GB" sz="3200" dirty="0" smtClean="0">
                <a:solidFill>
                  <a:srgbClr val="0033CC"/>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1"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fontAlgn="auto">
              <a:spcBef>
                <a:spcPts val="0"/>
              </a:spcBef>
              <a:spcAft>
                <a:spcPts val="0"/>
              </a:spcAft>
            </a:pPr>
            <a:r>
              <a:rPr lang="en-GB" smtClean="0"/>
              <a:t>NATO UNCLASSIFIED</a:t>
            </a:r>
          </a:p>
        </p:txBody>
      </p:sp>
      <p:sp>
        <p:nvSpPr>
          <p:cNvPr id="12" name="Slide Number Placeholder 5"/>
          <p:cNvSpPr>
            <a:spLocks noGrp="1"/>
          </p:cNvSpPr>
          <p:nvPr>
            <p:ph type="sldNum" sz="quarter" idx="4"/>
          </p:nvPr>
        </p:nvSpPr>
        <p:spPr>
          <a:xfrm>
            <a:off x="6019800" y="6492875"/>
            <a:ext cx="618028" cy="365125"/>
          </a:xfrm>
          <a:prstGeom prst="rect">
            <a:avLst/>
          </a:prstGeom>
        </p:spPr>
        <p:txBody>
          <a:bodyPr vert="horz" lIns="91440" tIns="45720" rIns="91440" bIns="45720" rtlCol="0" anchor="ctr"/>
          <a:lstStyle>
            <a:lvl1pPr algn="ctr">
              <a:defRPr sz="1400" b="1">
                <a:solidFill>
                  <a:schemeClr val="tx1"/>
                </a:solidFill>
                <a:effectLst/>
                <a:latin typeface="Arial" panose="020B0604020202020204" pitchFamily="34" charset="0"/>
                <a:cs typeface="Arial" panose="020B0604020202020204" pitchFamily="34" charset="0"/>
              </a:defRPr>
            </a:lvl1pPr>
          </a:lstStyle>
          <a:p>
            <a:pPr fontAlgn="auto">
              <a:spcBef>
                <a:spcPts val="0"/>
              </a:spcBef>
              <a:spcAft>
                <a:spcPts val="0"/>
              </a:spcAft>
            </a:pPr>
            <a:fld id="{47E0EAA9-E300-4CD8-B37D-0334B6776DB5}" type="slidenum">
              <a:rPr lang="en-GB" smtClean="0">
                <a:solidFill>
                  <a:prstClr val="black"/>
                </a:solidFill>
              </a:rPr>
              <a:pPr fontAlgn="auto">
                <a:spcBef>
                  <a:spcPts val="0"/>
                </a:spcBef>
                <a:spcAft>
                  <a:spcPts val="0"/>
                </a:spcAft>
              </a:pPr>
              <a:t>‹#›</a:t>
            </a:fld>
            <a:endParaRPr lang="en-GB">
              <a:solidFill>
                <a:prstClr val="black"/>
              </a:solidFill>
            </a:endParaRPr>
          </a:p>
        </p:txBody>
      </p:sp>
    </p:spTree>
    <p:extLst>
      <p:ext uri="{BB962C8B-B14F-4D97-AF65-F5344CB8AC3E}">
        <p14:creationId xmlns:p14="http://schemas.microsoft.com/office/powerpoint/2010/main" val="63015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GB" dirty="0"/>
          </a:p>
        </p:txBody>
      </p:sp>
      <p:sp>
        <p:nvSpPr>
          <p:cNvPr id="3" name="Text Placeholder 2"/>
          <p:cNvSpPr>
            <a:spLocks noGrp="1"/>
          </p:cNvSpPr>
          <p:nvPr>
            <p:ph type="body" idx="1"/>
          </p:nvPr>
        </p:nvSpPr>
        <p:spPr>
          <a:xfrm>
            <a:off x="228600" y="838200"/>
            <a:ext cx="4268788" cy="639762"/>
          </a:xfrm>
        </p:spPr>
        <p:txBody>
          <a:bodyPr anchor="b"/>
          <a:lstStyle>
            <a:lvl1pPr marL="0" indent="0">
              <a:buNone/>
              <a:defRPr sz="2400" b="1">
                <a:solidFill>
                  <a:srgbClr val="0033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524000"/>
            <a:ext cx="4268788" cy="4876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838200"/>
            <a:ext cx="4270375" cy="639762"/>
          </a:xfrm>
        </p:spPr>
        <p:txBody>
          <a:bodyPr anchor="b"/>
          <a:lstStyle>
            <a:lvl1pPr marL="0" indent="0">
              <a:buNone/>
              <a:defRPr sz="2400" b="1">
                <a:solidFill>
                  <a:srgbClr val="0033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24000"/>
            <a:ext cx="4270375" cy="4876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Footer Placeholder 4"/>
          <p:cNvSpPr>
            <a:spLocks noGrp="1"/>
          </p:cNvSpPr>
          <p:nvPr>
            <p:ph type="ftr" sz="quarter" idx="14"/>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fontAlgn="auto">
              <a:spcBef>
                <a:spcPts val="0"/>
              </a:spcBef>
              <a:spcAft>
                <a:spcPts val="0"/>
              </a:spcAft>
            </a:pPr>
            <a:r>
              <a:rPr lang="en-GB" smtClean="0"/>
              <a:t>NATO UNCLASSIFIED</a:t>
            </a:r>
          </a:p>
        </p:txBody>
      </p:sp>
      <p:sp>
        <p:nvSpPr>
          <p:cNvPr id="12" name="Slide Number Placeholder 5"/>
          <p:cNvSpPr>
            <a:spLocks noGrp="1"/>
          </p:cNvSpPr>
          <p:nvPr>
            <p:ph type="sldNum" sz="quarter" idx="15"/>
          </p:nvPr>
        </p:nvSpPr>
        <p:spPr>
          <a:xfrm>
            <a:off x="6019800" y="6492875"/>
            <a:ext cx="618028" cy="365125"/>
          </a:xfrm>
          <a:prstGeom prst="rect">
            <a:avLst/>
          </a:prstGeom>
        </p:spPr>
        <p:txBody>
          <a:bodyPr vert="horz" lIns="91440" tIns="45720" rIns="91440" bIns="45720" rtlCol="0" anchor="ctr"/>
          <a:lstStyle>
            <a:lvl1pPr algn="ctr">
              <a:defRPr sz="1400" b="1">
                <a:solidFill>
                  <a:schemeClr val="tx1"/>
                </a:solidFill>
                <a:effectLst/>
                <a:latin typeface="Arial" panose="020B0604020202020204" pitchFamily="34" charset="0"/>
                <a:cs typeface="Arial" panose="020B0604020202020204" pitchFamily="34" charset="0"/>
              </a:defRPr>
            </a:lvl1pPr>
          </a:lstStyle>
          <a:p>
            <a:pPr fontAlgn="auto">
              <a:spcBef>
                <a:spcPts val="0"/>
              </a:spcBef>
              <a:spcAft>
                <a:spcPts val="0"/>
              </a:spcAft>
            </a:pPr>
            <a:fld id="{47E0EAA9-E300-4CD8-B37D-0334B6776DB5}" type="slidenum">
              <a:rPr lang="en-GB" smtClean="0">
                <a:solidFill>
                  <a:prstClr val="black"/>
                </a:solidFill>
              </a:rPr>
              <a:pPr fontAlgn="auto">
                <a:spcBef>
                  <a:spcPts val="0"/>
                </a:spcBef>
                <a:spcAft>
                  <a:spcPts val="0"/>
                </a:spcAft>
              </a:pPr>
              <a:t>‹#›</a:t>
            </a:fld>
            <a:endParaRPr lang="en-GB">
              <a:solidFill>
                <a:prstClr val="black"/>
              </a:solidFill>
            </a:endParaRPr>
          </a:p>
        </p:txBody>
      </p:sp>
    </p:spTree>
    <p:extLst>
      <p:ext uri="{BB962C8B-B14F-4D97-AF65-F5344CB8AC3E}">
        <p14:creationId xmlns:p14="http://schemas.microsoft.com/office/powerpoint/2010/main" val="7745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248400" cy="533220"/>
          </a:xfrm>
        </p:spPr>
        <p:txBody>
          <a:bodyPr/>
          <a:lstStyle/>
          <a:p>
            <a:r>
              <a:rPr lang="en-US" dirty="0" smtClean="0"/>
              <a:t>Click to edit Master title</a:t>
            </a:r>
            <a:endParaRPr lang="en-GB" dirty="0"/>
          </a:p>
        </p:txBody>
      </p:sp>
      <p:sp>
        <p:nvSpPr>
          <p:cNvPr id="8" name="Subtitle 2"/>
          <p:cNvSpPr>
            <a:spLocks noGrp="1"/>
          </p:cNvSpPr>
          <p:nvPr>
            <p:ph type="subTitle" idx="13"/>
          </p:nvPr>
        </p:nvSpPr>
        <p:spPr>
          <a:xfrm>
            <a:off x="1066800" y="685800"/>
            <a:ext cx="7086600" cy="609600"/>
          </a:xfrm>
        </p:spPr>
        <p:txBody>
          <a:bodyPr>
            <a:normAutofit/>
          </a:bodyPr>
          <a:lstStyle>
            <a:lvl1pPr marL="0" indent="0" algn="ctr">
              <a:buNone/>
              <a:defRPr lang="en-GB" sz="3200" dirty="0" smtClean="0">
                <a:solidFill>
                  <a:srgbClr val="0033CC"/>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fontAlgn="auto">
              <a:spcBef>
                <a:spcPts val="0"/>
              </a:spcBef>
              <a:spcAft>
                <a:spcPts val="0"/>
              </a:spcAft>
            </a:pPr>
            <a:r>
              <a:rPr lang="en-GB" smtClean="0"/>
              <a:t>NATO UNCLASSIFIED</a:t>
            </a:r>
          </a:p>
        </p:txBody>
      </p:sp>
      <p:sp>
        <p:nvSpPr>
          <p:cNvPr id="10" name="Slide Number Placeholder 5"/>
          <p:cNvSpPr>
            <a:spLocks noGrp="1"/>
          </p:cNvSpPr>
          <p:nvPr>
            <p:ph type="sldNum" sz="quarter" idx="4"/>
          </p:nvPr>
        </p:nvSpPr>
        <p:spPr>
          <a:xfrm>
            <a:off x="6019800" y="6492875"/>
            <a:ext cx="618028" cy="365125"/>
          </a:xfrm>
          <a:prstGeom prst="rect">
            <a:avLst/>
          </a:prstGeom>
        </p:spPr>
        <p:txBody>
          <a:bodyPr vert="horz" lIns="91440" tIns="45720" rIns="91440" bIns="45720" rtlCol="0" anchor="ctr"/>
          <a:lstStyle>
            <a:lvl1pPr algn="ctr">
              <a:defRPr sz="1400" b="1">
                <a:solidFill>
                  <a:schemeClr val="tx1"/>
                </a:solidFill>
                <a:effectLst/>
                <a:latin typeface="Arial" panose="020B0604020202020204" pitchFamily="34" charset="0"/>
                <a:cs typeface="Arial" panose="020B0604020202020204" pitchFamily="34" charset="0"/>
              </a:defRPr>
            </a:lvl1pPr>
          </a:lstStyle>
          <a:p>
            <a:pPr fontAlgn="auto">
              <a:spcBef>
                <a:spcPts val="0"/>
              </a:spcBef>
              <a:spcAft>
                <a:spcPts val="0"/>
              </a:spcAft>
            </a:pPr>
            <a:fld id="{47E0EAA9-E300-4CD8-B37D-0334B6776DB5}" type="slidenum">
              <a:rPr lang="en-GB" smtClean="0">
                <a:solidFill>
                  <a:prstClr val="black"/>
                </a:solidFill>
              </a:rPr>
              <a:pPr fontAlgn="auto">
                <a:spcBef>
                  <a:spcPts val="0"/>
                </a:spcBef>
                <a:spcAft>
                  <a:spcPts val="0"/>
                </a:spcAft>
              </a:pPr>
              <a:t>‹#›</a:t>
            </a:fld>
            <a:endParaRPr lang="en-GB">
              <a:solidFill>
                <a:prstClr val="black"/>
              </a:solidFill>
            </a:endParaRPr>
          </a:p>
        </p:txBody>
      </p:sp>
    </p:spTree>
    <p:extLst>
      <p:ext uri="{BB962C8B-B14F-4D97-AF65-F5344CB8AC3E}">
        <p14:creationId xmlns:p14="http://schemas.microsoft.com/office/powerpoint/2010/main" val="268456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7687"/>
            <a:ext cx="3008313" cy="1162050"/>
          </a:xfrm>
        </p:spPr>
        <p:txBody>
          <a:bodyPr anchor="b"/>
          <a:lstStyle>
            <a:lvl1pPr algn="l">
              <a:defRPr sz="2000" b="1">
                <a:solidFill>
                  <a:schemeClr val="tx1"/>
                </a:solidFill>
              </a:defRPr>
            </a:lvl1pPr>
          </a:lstStyle>
          <a:p>
            <a:r>
              <a:rPr lang="en-US" smtClean="0"/>
              <a:t>Click to edit Master title style</a:t>
            </a:r>
            <a:endParaRPr lang="en-GB"/>
          </a:p>
        </p:txBody>
      </p:sp>
      <p:sp>
        <p:nvSpPr>
          <p:cNvPr id="3" name="Content Placeholder 2"/>
          <p:cNvSpPr>
            <a:spLocks noGrp="1"/>
          </p:cNvSpPr>
          <p:nvPr>
            <p:ph idx="1"/>
          </p:nvPr>
        </p:nvSpPr>
        <p:spPr>
          <a:xfrm>
            <a:off x="3575050" y="5476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solidFill>
                  <a:srgbClr val="FF0000"/>
                </a:solidFill>
              </a:defRPr>
            </a:lvl1pPr>
          </a:lstStyle>
          <a:p>
            <a:r>
              <a:rPr lang="en-GB" smtClean="0"/>
              <a:t>NATO UNCLASSIFIED</a:t>
            </a: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7E0EAA9-E300-4CD8-B37D-0334B6776DB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096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1447801" y="76380"/>
            <a:ext cx="6248400" cy="533220"/>
          </a:xfrm>
        </p:spPr>
        <p:txBody>
          <a:bodyPr/>
          <a:lstStyle/>
          <a:p>
            <a:r>
              <a:rPr lang="en-US" dirty="0" smtClean="0"/>
              <a:t>Click to edit Master title</a:t>
            </a:r>
            <a:endParaRPr lang="en-GB" dirty="0"/>
          </a:p>
        </p:txBody>
      </p:sp>
      <p:sp>
        <p:nvSpPr>
          <p:cNvPr id="3" name="Picture Placeholder 2"/>
          <p:cNvSpPr>
            <a:spLocks noGrp="1"/>
          </p:cNvSpPr>
          <p:nvPr>
            <p:ph type="pic" idx="1"/>
          </p:nvPr>
        </p:nvSpPr>
        <p:spPr>
          <a:xfrm>
            <a:off x="1792288" y="688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876800"/>
            <a:ext cx="5486400" cy="1371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fontAlgn="auto">
              <a:spcBef>
                <a:spcPts val="0"/>
              </a:spcBef>
              <a:spcAft>
                <a:spcPts val="0"/>
              </a:spcAft>
            </a:pPr>
            <a:r>
              <a:rPr lang="en-GB" smtClean="0"/>
              <a:t>NATO UNCLASSIFIED</a:t>
            </a:r>
          </a:p>
        </p:txBody>
      </p:sp>
      <p:sp>
        <p:nvSpPr>
          <p:cNvPr id="11" name="Slide Number Placeholder 5"/>
          <p:cNvSpPr>
            <a:spLocks noGrp="1"/>
          </p:cNvSpPr>
          <p:nvPr>
            <p:ph type="sldNum" sz="quarter" idx="4"/>
          </p:nvPr>
        </p:nvSpPr>
        <p:spPr>
          <a:xfrm>
            <a:off x="6019800" y="6492875"/>
            <a:ext cx="618028" cy="365125"/>
          </a:xfrm>
          <a:prstGeom prst="rect">
            <a:avLst/>
          </a:prstGeom>
        </p:spPr>
        <p:txBody>
          <a:bodyPr vert="horz" lIns="91440" tIns="45720" rIns="91440" bIns="45720" rtlCol="0" anchor="ctr"/>
          <a:lstStyle>
            <a:lvl1pPr algn="ctr">
              <a:defRPr sz="1400" b="1">
                <a:solidFill>
                  <a:schemeClr val="tx1"/>
                </a:solidFill>
                <a:effectLst/>
                <a:latin typeface="Arial" panose="020B0604020202020204" pitchFamily="34" charset="0"/>
                <a:cs typeface="Arial" panose="020B0604020202020204" pitchFamily="34" charset="0"/>
              </a:defRPr>
            </a:lvl1pPr>
          </a:lstStyle>
          <a:p>
            <a:pPr fontAlgn="auto">
              <a:spcBef>
                <a:spcPts val="0"/>
              </a:spcBef>
              <a:spcAft>
                <a:spcPts val="0"/>
              </a:spcAft>
            </a:pPr>
            <a:fld id="{47E0EAA9-E300-4CD8-B37D-0334B6776DB5}" type="slidenum">
              <a:rPr lang="en-GB" smtClean="0">
                <a:solidFill>
                  <a:prstClr val="black"/>
                </a:solidFill>
              </a:rPr>
              <a:pPr fontAlgn="auto">
                <a:spcBef>
                  <a:spcPts val="0"/>
                </a:spcBef>
                <a:spcAft>
                  <a:spcPts val="0"/>
                </a:spcAft>
              </a:pPr>
              <a:t>‹#›</a:t>
            </a:fld>
            <a:endParaRPr lang="en-GB">
              <a:solidFill>
                <a:prstClr val="black"/>
              </a:solidFill>
            </a:endParaRPr>
          </a:p>
        </p:txBody>
      </p:sp>
    </p:spTree>
    <p:extLst>
      <p:ext uri="{BB962C8B-B14F-4D97-AF65-F5344CB8AC3E}">
        <p14:creationId xmlns:p14="http://schemas.microsoft.com/office/powerpoint/2010/main" val="151264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GB" dirty="0"/>
          </a:p>
        </p:txBody>
      </p:sp>
      <p:sp>
        <p:nvSpPr>
          <p:cNvPr id="3" name="Date Placeholder 2"/>
          <p:cNvSpPr>
            <a:spLocks noGrp="1"/>
          </p:cNvSpPr>
          <p:nvPr>
            <p:ph type="dt" sz="half" idx="10"/>
          </p:nvPr>
        </p:nvSpPr>
        <p:spPr>
          <a:xfrm>
            <a:off x="0" y="6492875"/>
            <a:ext cx="2133600" cy="365125"/>
          </a:xfrm>
          <a:prstGeom prst="rect">
            <a:avLst/>
          </a:prstGeom>
        </p:spPr>
        <p:txBody>
          <a:bodyPr/>
          <a:lstStyle/>
          <a:p>
            <a:pPr defTabSz="914400" fontAlgn="base">
              <a:spcBef>
                <a:spcPct val="0"/>
              </a:spcBef>
              <a:spcAft>
                <a:spcPct val="0"/>
              </a:spcAft>
            </a:pPr>
            <a:fld id="{3A68CEBD-5FC5-42B2-AF04-BFE091173B10}" type="datetime5">
              <a:rPr lang="en-GB">
                <a:solidFill>
                  <a:prstClr val="white"/>
                </a:solidFill>
                <a:latin typeface="Arial" charset="0"/>
                <a:cs typeface="Arial" charset="0"/>
              </a:rPr>
              <a:pPr defTabSz="914400" fontAlgn="base">
                <a:spcBef>
                  <a:spcPct val="0"/>
                </a:spcBef>
                <a:spcAft>
                  <a:spcPct val="0"/>
                </a:spcAft>
              </a:pPr>
              <a:t>18-Nov-15</a:t>
            </a:fld>
            <a:endParaRPr lang="en-GB">
              <a:solidFill>
                <a:prstClr val="white"/>
              </a:solidFill>
              <a:latin typeface="Arial" charset="0"/>
              <a:cs typeface="Arial" charset="0"/>
            </a:endParaRPr>
          </a:p>
        </p:txBody>
      </p:sp>
      <p:sp>
        <p:nvSpPr>
          <p:cNvPr id="4" name="Footer Placeholder 3"/>
          <p:cNvSpPr>
            <a:spLocks noGrp="1"/>
          </p:cNvSpPr>
          <p:nvPr>
            <p:ph type="ftr" sz="quarter" idx="11"/>
          </p:nvPr>
        </p:nvSpPr>
        <p:spPr/>
        <p:txBody>
          <a:bodyPr/>
          <a:lstStyle/>
          <a:p>
            <a:r>
              <a:rPr lang="en-GB" smtClean="0">
                <a:solidFill>
                  <a:prstClr val="white"/>
                </a:solidFill>
              </a:rPr>
              <a:t>NATO UNCLASSIFIED</a:t>
            </a:r>
            <a:endParaRPr lang="en-GB">
              <a:solidFill>
                <a:prstClr val="white"/>
              </a:solidFill>
            </a:endParaRPr>
          </a:p>
        </p:txBody>
      </p:sp>
      <p:sp>
        <p:nvSpPr>
          <p:cNvPr id="5" name="Slide Number Placeholder 4"/>
          <p:cNvSpPr>
            <a:spLocks noGrp="1"/>
          </p:cNvSpPr>
          <p:nvPr>
            <p:ph type="sldNum" sz="quarter" idx="12"/>
          </p:nvPr>
        </p:nvSpPr>
        <p:spPr/>
        <p:txBody>
          <a:bodyPr/>
          <a:lstStyle/>
          <a:p>
            <a:fld id="{47E0EAA9-E300-4CD8-B37D-0334B6776DB5}" type="slidenum">
              <a:rPr lang="en-GB" smtClean="0">
                <a:solidFill>
                  <a:prstClr val="white"/>
                </a:solidFill>
              </a:rPr>
              <a:pPr/>
              <a:t>‹#›</a:t>
            </a:fld>
            <a:endParaRPr lang="en-GB">
              <a:solidFill>
                <a:prstClr val="white"/>
              </a:solidFill>
            </a:endParaRPr>
          </a:p>
        </p:txBody>
      </p:sp>
      <p:pic>
        <p:nvPicPr>
          <p:cNvPr id="6" name="Picture 22" descr="Picture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31750"/>
            <a:ext cx="935038" cy="9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450975" cy="685800"/>
          </a:xfrm>
          <a:prstGeom prst="rect">
            <a:avLst/>
          </a:prstGeom>
          <a:noFill/>
          <a:ln>
            <a:noFill/>
          </a:ln>
          <a:effectLst>
            <a:outerShdw dist="53882" dir="2700000" algn="ctr" rotWithShape="0">
              <a:srgbClr val="000000">
                <a:alpha val="24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43313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448" y="0"/>
            <a:ext cx="915644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1524000" y="76200"/>
            <a:ext cx="6248400" cy="533220"/>
          </a:xfrm>
          <a:prstGeom prst="rect">
            <a:avLst/>
          </a:prstGeom>
        </p:spPr>
        <p:txBody>
          <a:bodyPr vert="horz" lIns="91440" tIns="45720" rIns="91440" bIns="45720" rtlCol="0" anchor="ctr">
            <a:noAutofit/>
          </a:bodyPr>
          <a:lstStyle/>
          <a:p>
            <a:r>
              <a:rPr lang="en-US" dirty="0" smtClean="0"/>
              <a:t>Click to edit Master title</a:t>
            </a:r>
            <a:endParaRPr lang="en-GB" dirty="0"/>
          </a:p>
        </p:txBody>
      </p:sp>
      <p:sp>
        <p:nvSpPr>
          <p:cNvPr id="3" name="Text Placeholder 2"/>
          <p:cNvSpPr>
            <a:spLocks noGrp="1"/>
          </p:cNvSpPr>
          <p:nvPr>
            <p:ph type="body" idx="1"/>
          </p:nvPr>
        </p:nvSpPr>
        <p:spPr>
          <a:xfrm>
            <a:off x="222333" y="838201"/>
            <a:ext cx="8699334" cy="55502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400" b="1">
                <a:solidFill>
                  <a:srgbClr val="FF0000"/>
                </a:solidFill>
                <a:effectLst/>
                <a:latin typeface="Arial" panose="020B0604020202020204" pitchFamily="34" charset="0"/>
                <a:cs typeface="Arial" panose="020B0604020202020204" pitchFamily="34" charset="0"/>
              </a:defRPr>
            </a:lvl1pPr>
          </a:lstStyle>
          <a:p>
            <a:pPr defTabSz="914400"/>
            <a:r>
              <a:rPr lang="en-GB" smtClean="0"/>
              <a:t>NATO UNCLASSIFIED</a:t>
            </a:r>
          </a:p>
        </p:txBody>
      </p:sp>
      <p:sp>
        <p:nvSpPr>
          <p:cNvPr id="6" name="Slide Number Placeholder 5"/>
          <p:cNvSpPr>
            <a:spLocks noGrp="1"/>
          </p:cNvSpPr>
          <p:nvPr>
            <p:ph type="sldNum" sz="quarter" idx="4"/>
          </p:nvPr>
        </p:nvSpPr>
        <p:spPr>
          <a:xfrm>
            <a:off x="6019800" y="6492875"/>
            <a:ext cx="618028" cy="365125"/>
          </a:xfrm>
          <a:prstGeom prst="rect">
            <a:avLst/>
          </a:prstGeom>
        </p:spPr>
        <p:txBody>
          <a:bodyPr vert="horz" lIns="91440" tIns="45720" rIns="91440" bIns="45720" rtlCol="0" anchor="ctr"/>
          <a:lstStyle>
            <a:lvl1pPr algn="ctr">
              <a:defRPr sz="1400" b="1">
                <a:solidFill>
                  <a:schemeClr val="tx1"/>
                </a:solidFill>
                <a:effectLst/>
                <a:latin typeface="Arial" panose="020B0604020202020204" pitchFamily="34" charset="0"/>
                <a:cs typeface="Arial" panose="020B0604020202020204" pitchFamily="34" charset="0"/>
              </a:defRPr>
            </a:lvl1pPr>
          </a:lstStyle>
          <a:p>
            <a:pPr defTabSz="914400"/>
            <a:fld id="{47E0EAA9-E300-4CD8-B37D-0334B6776DB5}" type="slidenum">
              <a:rPr lang="en-GB" smtClean="0">
                <a:solidFill>
                  <a:prstClr val="black"/>
                </a:solidFill>
              </a:rPr>
              <a:pPr defTabSz="914400"/>
              <a:t>‹#›</a:t>
            </a:fld>
            <a:endParaRPr lang="en-GB">
              <a:solidFill>
                <a:prstClr val="black"/>
              </a:solidFill>
            </a:endParaRPr>
          </a:p>
        </p:txBody>
      </p:sp>
      <p:pic>
        <p:nvPicPr>
          <p:cNvPr id="10" name="Picture 10" descr="NATOhor_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448" y="0"/>
            <a:ext cx="1295400" cy="612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1" name="Picture 22" descr="Pictur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531134" y="-39625"/>
            <a:ext cx="646592" cy="65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txBox="1">
            <a:spLocks noChangeArrowheads="1"/>
          </p:cNvSpPr>
          <p:nvPr userDrawn="1"/>
        </p:nvSpPr>
        <p:spPr bwMode="auto">
          <a:xfrm>
            <a:off x="6641849" y="6381750"/>
            <a:ext cx="24897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eaLnBrk="1" hangingPunct="1"/>
            <a:r>
              <a:rPr lang="en-US" altLang="en-US" sz="1400" b="1">
                <a:solidFill>
                  <a:prstClr val="black"/>
                </a:solidFill>
                <a:latin typeface="Arial" panose="020B0604020202020204" pitchFamily="34" charset="0"/>
                <a:cs typeface="Arial" panose="020B0604020202020204" pitchFamily="34" charset="0"/>
              </a:rPr>
              <a:t>ACT – Leading NATO Military Transformation</a:t>
            </a:r>
          </a:p>
        </p:txBody>
      </p:sp>
    </p:spTree>
    <p:extLst>
      <p:ext uri="{BB962C8B-B14F-4D97-AF65-F5344CB8AC3E}">
        <p14:creationId xmlns:p14="http://schemas.microsoft.com/office/powerpoint/2010/main" val="3614531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p:txStyles>
    <p:titleStyle>
      <a:lvl1pPr algn="ctr" defTabSz="914400" rtl="0" eaLnBrk="1" latinLnBrk="0" hangingPunct="1">
        <a:spcBef>
          <a:spcPct val="0"/>
        </a:spcBef>
        <a:buNone/>
        <a:defRPr sz="3800" b="1"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55780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855365"/>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5995C8A-ACA0-4D83-A394-2E0876434667}" type="datetimeFigureOut">
              <a:rPr lang="sv-SE" smtClean="0">
                <a:solidFill>
                  <a:prstClr val="black">
                    <a:tint val="75000"/>
                  </a:prstClr>
                </a:solidFill>
              </a:rPr>
              <a:pPr defTabSz="914400"/>
              <a:t>2015-11-18</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09AE0F1-08CC-4736-9781-7533FAE301D4}" type="slidenum">
              <a:rPr lang="sv-SE" smtClean="0">
                <a:solidFill>
                  <a:prstClr val="black">
                    <a:tint val="75000"/>
                  </a:prstClr>
                </a:solidFill>
              </a:rPr>
              <a:pPr defTabSz="914400"/>
              <a:t>‹#›</a:t>
            </a:fld>
            <a:endParaRPr lang="sv-SE">
              <a:solidFill>
                <a:prstClr val="black">
                  <a:tint val="75000"/>
                </a:prstClr>
              </a:solidFill>
            </a:endParaRPr>
          </a:p>
        </p:txBody>
      </p:sp>
      <p:sp>
        <p:nvSpPr>
          <p:cNvPr id="8" name="Rektangel 7"/>
          <p:cNvSpPr/>
          <p:nvPr userDrawn="1"/>
        </p:nvSpPr>
        <p:spPr bwMode="auto">
          <a:xfrm>
            <a:off x="-36512" y="0"/>
            <a:ext cx="9180512" cy="620688"/>
          </a:xfrm>
          <a:prstGeom prst="rect">
            <a:avLst/>
          </a:prstGeom>
          <a:gradFill>
            <a:gsLst>
              <a:gs pos="83000">
                <a:schemeClr val="tx1"/>
              </a:gs>
              <a:gs pos="100000">
                <a:schemeClr val="tx1">
                  <a:lumMod val="65000"/>
                  <a:lumOff val="3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sv-SE" dirty="0">
              <a:solidFill>
                <a:prstClr val="white"/>
              </a:solidFill>
            </a:endParaRPr>
          </a:p>
        </p:txBody>
      </p:sp>
      <p:sp>
        <p:nvSpPr>
          <p:cNvPr id="9" name="Rektangel 8"/>
          <p:cNvSpPr/>
          <p:nvPr userDrawn="1"/>
        </p:nvSpPr>
        <p:spPr bwMode="auto">
          <a:xfrm>
            <a:off x="467544" y="155613"/>
            <a:ext cx="4391508" cy="3094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defTabSz="914400">
              <a:defRPr/>
            </a:pPr>
            <a:r>
              <a:rPr lang="sv-SE" sz="1100" dirty="0">
                <a:solidFill>
                  <a:prstClr val="white"/>
                </a:solidFill>
              </a:rPr>
              <a:t>SWEDISH ARMED FORCES INTERNATIONAL CENTRE – SWEDINT</a:t>
            </a:r>
          </a:p>
        </p:txBody>
      </p:sp>
      <p:pic>
        <p:nvPicPr>
          <p:cNvPr id="10" name="Bildobjekt 9"/>
          <p:cNvPicPr>
            <a:picLocks noChangeAspect="1"/>
          </p:cNvPicPr>
          <p:nvPr userDrawn="1"/>
        </p:nvPicPr>
        <p:blipFill>
          <a:blip r:embed="rId14"/>
          <a:srcRect/>
          <a:stretch>
            <a:fillRect/>
          </a:stretch>
        </p:blipFill>
        <p:spPr bwMode="auto">
          <a:xfrm>
            <a:off x="190753" y="44624"/>
            <a:ext cx="204783" cy="548680"/>
          </a:xfrm>
          <a:prstGeom prst="rect">
            <a:avLst/>
          </a:prstGeom>
          <a:gradFill>
            <a:gsLst>
              <a:gs pos="84000">
                <a:schemeClr val="tx1"/>
              </a:gs>
              <a:gs pos="100000">
                <a:schemeClr val="tx1">
                  <a:lumMod val="65000"/>
                  <a:lumOff val="35000"/>
                </a:schemeClr>
              </a:gs>
            </a:gsLst>
            <a:lin ang="5400000" scaled="0"/>
          </a:gradFill>
          <a:ln w="9525">
            <a:noFill/>
            <a:miter lim="800000"/>
            <a:headEnd/>
            <a:tailEnd/>
          </a:ln>
        </p:spPr>
      </p:pic>
      <p:grpSp>
        <p:nvGrpSpPr>
          <p:cNvPr id="11" name="Grupp 10"/>
          <p:cNvGrpSpPr/>
          <p:nvPr userDrawn="1"/>
        </p:nvGrpSpPr>
        <p:grpSpPr>
          <a:xfrm>
            <a:off x="0" y="6237312"/>
            <a:ext cx="9144000" cy="620688"/>
            <a:chOff x="792" y="6264696"/>
            <a:chExt cx="9180512" cy="620688"/>
          </a:xfrm>
          <a:gradFill flip="none" rotWithShape="1">
            <a:gsLst>
              <a:gs pos="13000">
                <a:schemeClr val="tx1"/>
              </a:gs>
              <a:gs pos="0">
                <a:schemeClr val="tx1">
                  <a:lumMod val="65000"/>
                  <a:lumOff val="35000"/>
                </a:schemeClr>
              </a:gs>
            </a:gsLst>
            <a:lin ang="5400000" scaled="1"/>
            <a:tileRect/>
          </a:gradFill>
        </p:grpSpPr>
        <p:sp>
          <p:nvSpPr>
            <p:cNvPr id="12" name="Rektangel 11"/>
            <p:cNvSpPr/>
            <p:nvPr userDrawn="1"/>
          </p:nvSpPr>
          <p:spPr bwMode="auto">
            <a:xfrm>
              <a:off x="792" y="6264696"/>
              <a:ext cx="9180512" cy="620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sv-SE" dirty="0">
                <a:solidFill>
                  <a:prstClr val="white"/>
                </a:solidFill>
              </a:endParaRPr>
            </a:p>
          </p:txBody>
        </p:sp>
        <p:pic>
          <p:nvPicPr>
            <p:cNvPr id="13" name="Picture 2" descr="I:\Central\LG\5 SWEDINT\2 Internt\17 Infotjänst_Plans\05 Övrigt\Loggor\NCGM\NCGM-LOGGA_CS5 frilag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grpFill/>
            <a:extLst/>
          </p:spPr>
        </p:pic>
        <p:sp>
          <p:nvSpPr>
            <p:cNvPr id="14" name="Text Box 23"/>
            <p:cNvSpPr txBox="1">
              <a:spLocks noChangeArrowheads="1"/>
            </p:cNvSpPr>
            <p:nvPr/>
          </p:nvSpPr>
          <p:spPr bwMode="auto">
            <a:xfrm>
              <a:off x="603660" y="6435336"/>
              <a:ext cx="3600400" cy="2301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defTabSz="914400">
                <a:spcBef>
                  <a:spcPct val="50000"/>
                </a:spcBef>
              </a:pPr>
              <a:r>
                <a:rPr lang="sv-SE" sz="900" b="1" dirty="0" smtClean="0">
                  <a:solidFill>
                    <a:prstClr val="white"/>
                  </a:solidFill>
                  <a:latin typeface="Arial" pitchFamily="34" charset="0"/>
                  <a:cs typeface="Arial" pitchFamily="34" charset="0"/>
                </a:rPr>
                <a:t>NORDIC CENTRE FOR GENDER IN MILITARY OPERATIONS</a:t>
              </a:r>
              <a:endParaRPr lang="en-US" sz="900" b="1" dirty="0">
                <a:solidFill>
                  <a:prstClr val="white"/>
                </a:solidFill>
                <a:latin typeface="Arial" pitchFamily="34" charset="0"/>
                <a:cs typeface="Arial" pitchFamily="34" charset="0"/>
              </a:endParaRPr>
            </a:p>
          </p:txBody>
        </p:sp>
      </p:grpSp>
      <p:sp>
        <p:nvSpPr>
          <p:cNvPr id="15" name="TextBox 14"/>
          <p:cNvSpPr txBox="1"/>
          <p:nvPr userDrawn="1"/>
        </p:nvSpPr>
        <p:spPr>
          <a:xfrm>
            <a:off x="7452320" y="179538"/>
            <a:ext cx="1440160" cy="261610"/>
          </a:xfrm>
          <a:prstGeom prst="rect">
            <a:avLst/>
          </a:prstGeom>
          <a:noFill/>
        </p:spPr>
        <p:txBody>
          <a:bodyPr wrap="square" rtlCol="0">
            <a:spAutoFit/>
          </a:bodyPr>
          <a:lstStyle/>
          <a:p>
            <a:pPr defTabSz="914400"/>
            <a:r>
              <a:rPr lang="sv-SE" sz="1050" dirty="0" smtClean="0">
                <a:solidFill>
                  <a:prstClr val="white"/>
                </a:solidFill>
              </a:rPr>
              <a:t>www.mil.se/swedint</a:t>
            </a:r>
            <a:endParaRPr lang="en-GB" sz="1050" dirty="0">
              <a:solidFill>
                <a:prstClr val="white"/>
              </a:solidFill>
            </a:endParaRPr>
          </a:p>
        </p:txBody>
      </p:sp>
    </p:spTree>
    <p:extLst>
      <p:ext uri="{BB962C8B-B14F-4D97-AF65-F5344CB8AC3E}">
        <p14:creationId xmlns:p14="http://schemas.microsoft.com/office/powerpoint/2010/main" val="255300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17.emf"/><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microsoft.com/office/2007/relationships/hdphoto" Target="../media/hdphoto4.wdp"/><Relationship Id="rId12" Type="http://schemas.microsoft.com/office/2007/relationships/hdphoto" Target="../media/hdphoto5.wdp"/><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microsoft.com/office/2007/relationships/hdphoto" Target="../media/hdphoto3.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eacewomen.org/member-states"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Bildobjekt 14" descr="fm_kamo03.jpg"/>
          <p:cNvPicPr>
            <a:picLocks noChangeAspect="1"/>
          </p:cNvPicPr>
          <p:nvPr/>
        </p:nvPicPr>
        <p:blipFill>
          <a:blip r:embed="rId3"/>
          <a:srcRect/>
          <a:stretch>
            <a:fillRect/>
          </a:stretch>
        </p:blipFill>
        <p:spPr bwMode="auto">
          <a:xfrm>
            <a:off x="-20638" y="571500"/>
            <a:ext cx="9164638" cy="6286500"/>
          </a:xfrm>
          <a:prstGeom prst="rect">
            <a:avLst/>
          </a:prstGeom>
          <a:noFill/>
          <a:ln w="9525">
            <a:noFill/>
            <a:miter lim="800000"/>
            <a:headEnd/>
            <a:tailEnd/>
          </a:ln>
        </p:spPr>
      </p:pic>
      <p:sp>
        <p:nvSpPr>
          <p:cNvPr id="9" name="Rubrik 1"/>
          <p:cNvSpPr>
            <a:spLocks noGrp="1"/>
          </p:cNvSpPr>
          <p:nvPr>
            <p:ph type="ctrTitle" idx="4294967295"/>
          </p:nvPr>
        </p:nvSpPr>
        <p:spPr>
          <a:xfrm>
            <a:off x="-20638" y="3496566"/>
            <a:ext cx="9144001" cy="1152525"/>
          </a:xfrm>
        </p:spPr>
        <p:txBody>
          <a:bodyPr rtlCol="0">
            <a:normAutofit fontScale="90000"/>
          </a:bodyPr>
          <a:lstStyle/>
          <a:p>
            <a:pPr fontAlgn="auto">
              <a:spcBef>
                <a:spcPct val="20000"/>
              </a:spcBef>
              <a:spcAft>
                <a:spcPts val="0"/>
              </a:spcAft>
              <a:defRPr/>
            </a:pPr>
            <a:r>
              <a:rPr lang="hr-HR" altLang="fi-FI" sz="2000"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t/>
            </a:r>
            <a:br>
              <a:rPr lang="hr-HR" altLang="fi-FI" sz="2000" dirty="0" smtClean="0">
                <a:solidFill>
                  <a:schemeClr val="bg1"/>
                </a:solidFill>
                <a:effectLst>
                  <a:outerShdw blurRad="38100" dist="38100" dir="2700000" algn="tl">
                    <a:srgbClr val="000000">
                      <a:alpha val="43137"/>
                    </a:srgbClr>
                  </a:outerShdw>
                </a:effectLst>
                <a:latin typeface="+mn-lt"/>
                <a:cs typeface="Arial" panose="020B0604020202020204" pitchFamily="34" charset="0"/>
              </a:rPr>
            </a:br>
            <a:r>
              <a:rPr lang="en-GB" sz="2700" dirty="0" smtClean="0">
                <a:solidFill>
                  <a:schemeClr val="bg1"/>
                </a:solidFill>
                <a:ea typeface="ＭＳ Ｐゴシック" pitchFamily="34" charset="-128"/>
              </a:rPr>
              <a:t>Senior Analyst, </a:t>
            </a:r>
            <a:r>
              <a:rPr lang="en-GB" sz="2700" dirty="0" err="1" smtClean="0">
                <a:solidFill>
                  <a:schemeClr val="bg1"/>
                </a:solidFill>
                <a:ea typeface="ＭＳ Ｐゴシック" pitchFamily="34" charset="-128"/>
              </a:rPr>
              <a:t>Viveca</a:t>
            </a:r>
            <a:r>
              <a:rPr lang="en-GB" sz="2700" dirty="0" smtClean="0">
                <a:solidFill>
                  <a:schemeClr val="bg1"/>
                </a:solidFill>
                <a:ea typeface="ＭＳ Ｐゴシック" pitchFamily="34" charset="-128"/>
              </a:rPr>
              <a:t> </a:t>
            </a:r>
            <a:r>
              <a:rPr lang="en-GB" sz="2700" dirty="0" err="1" smtClean="0">
                <a:solidFill>
                  <a:schemeClr val="bg1"/>
                </a:solidFill>
                <a:ea typeface="ＭＳ Ｐゴシック" pitchFamily="34" charset="-128"/>
              </a:rPr>
              <a:t>Räim</a:t>
            </a:r>
            <a:r>
              <a:rPr lang="en-GB" altLang="en-US" sz="2700" dirty="0" smtClean="0">
                <a:solidFill>
                  <a:srgbClr val="FFFFFF"/>
                </a:solidFill>
              </a:rPr>
              <a:t/>
            </a:r>
            <a:br>
              <a:rPr lang="en-GB" altLang="en-US" sz="2700" dirty="0" smtClean="0">
                <a:solidFill>
                  <a:srgbClr val="FFFFFF"/>
                </a:solidFill>
              </a:rPr>
            </a:br>
            <a:endParaRPr lang="sv-SE" altLang="fi-FI" sz="2700" dirty="0" smtClean="0">
              <a:solidFill>
                <a:schemeClr val="bg1"/>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ktangel 1"/>
          <p:cNvSpPr/>
          <p:nvPr/>
        </p:nvSpPr>
        <p:spPr>
          <a:xfrm>
            <a:off x="0" y="4630738"/>
            <a:ext cx="9144000" cy="222726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11" name="Bildobjekt 4"/>
          <p:cNvPicPr>
            <a:picLocks noChangeAspect="1"/>
          </p:cNvPicPr>
          <p:nvPr/>
        </p:nvPicPr>
        <p:blipFill>
          <a:blip r:embed="rId4" cstate="print">
            <a:extLst/>
          </a:blip>
          <a:srcRect/>
          <a:stretch>
            <a:fillRect/>
          </a:stretch>
        </p:blipFill>
        <p:spPr bwMode="auto">
          <a:xfrm>
            <a:off x="7812360" y="5345429"/>
            <a:ext cx="899722" cy="902721"/>
          </a:xfrm>
          <a:prstGeom prst="ellipse">
            <a:avLst/>
          </a:prstGeom>
          <a:gradFill>
            <a:gsLst>
              <a:gs pos="100000">
                <a:srgbClr val="CBBEB1"/>
              </a:gs>
              <a:gs pos="10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pic>
      <p:pic>
        <p:nvPicPr>
          <p:cNvPr id="12" name="Bildobjekt 5"/>
          <p:cNvPicPr>
            <a:picLocks noChangeAspect="1"/>
          </p:cNvPicPr>
          <p:nvPr/>
        </p:nvPicPr>
        <p:blipFill>
          <a:blip r:embed="rId5"/>
          <a:srcRect/>
          <a:stretch>
            <a:fillRect/>
          </a:stretch>
        </p:blipFill>
        <p:spPr bwMode="auto">
          <a:xfrm>
            <a:off x="1619250" y="5313363"/>
            <a:ext cx="1512888" cy="950912"/>
          </a:xfrm>
          <a:prstGeom prst="rect">
            <a:avLst/>
          </a:prstGeom>
          <a:noFill/>
          <a:ln>
            <a:noFill/>
          </a:ln>
          <a:effectLst>
            <a:outerShdw blurRad="50800" dist="38100" dir="2700000" algn="tl" rotWithShape="0">
              <a:prstClr val="black">
                <a:alpha val="40000"/>
              </a:prstClr>
            </a:outerShdw>
          </a:effectLst>
          <a:extLst/>
        </p:spPr>
      </p:pic>
      <p:pic>
        <p:nvPicPr>
          <p:cNvPr id="13" name="Bildobjekt 6"/>
          <p:cNvPicPr>
            <a:picLocks noChangeAspect="1"/>
          </p:cNvPicPr>
          <p:nvPr/>
        </p:nvPicPr>
        <p:blipFill>
          <a:blip r:embed="rId6"/>
          <a:srcRect/>
          <a:stretch>
            <a:fillRect/>
          </a:stretch>
        </p:blipFill>
        <p:spPr bwMode="auto">
          <a:xfrm>
            <a:off x="468313" y="5313363"/>
            <a:ext cx="350837" cy="1062037"/>
          </a:xfrm>
          <a:prstGeom prst="rect">
            <a:avLst/>
          </a:prstGeom>
          <a:noFill/>
          <a:ln>
            <a:noFill/>
          </a:ln>
          <a:effectLst>
            <a:outerShdw blurRad="50800" dist="38100" dir="2700000" algn="tl" rotWithShape="0">
              <a:prstClr val="black">
                <a:alpha val="40000"/>
              </a:prstClr>
            </a:outerShdw>
          </a:effectLst>
          <a:extLst/>
        </p:spPr>
      </p:pic>
      <p:pic>
        <p:nvPicPr>
          <p:cNvPr id="14" name="Bildobjekt 7"/>
          <p:cNvPicPr>
            <a:picLocks noChangeAspect="1"/>
          </p:cNvPicPr>
          <p:nvPr/>
        </p:nvPicPr>
        <p:blipFill>
          <a:blip r:embed="rId7"/>
          <a:srcRect/>
          <a:stretch>
            <a:fillRect/>
          </a:stretch>
        </p:blipFill>
        <p:spPr bwMode="auto">
          <a:xfrm>
            <a:off x="5795963" y="5313363"/>
            <a:ext cx="1439862" cy="966787"/>
          </a:xfrm>
          <a:prstGeom prst="rect">
            <a:avLst/>
          </a:prstGeom>
          <a:noFill/>
          <a:ln>
            <a:noFill/>
          </a:ln>
          <a:effectLst>
            <a:outerShdw blurRad="50800" dist="38100" dir="2700000" algn="tl" rotWithShape="0">
              <a:prstClr val="black">
                <a:alpha val="40000"/>
              </a:prstClr>
            </a:outerShdw>
          </a:effectLst>
          <a:extLst/>
        </p:spPr>
      </p:pic>
      <p:sp>
        <p:nvSpPr>
          <p:cNvPr id="3" name="textruta 2"/>
          <p:cNvSpPr txBox="1"/>
          <p:nvPr/>
        </p:nvSpPr>
        <p:spPr>
          <a:xfrm>
            <a:off x="345521" y="719528"/>
            <a:ext cx="8474630" cy="2308324"/>
          </a:xfrm>
          <a:prstGeom prst="rect">
            <a:avLst/>
          </a:prstGeom>
          <a:noFill/>
        </p:spPr>
        <p:txBody>
          <a:bodyPr wrap="square">
            <a:spAutoFit/>
          </a:bodyPr>
          <a:lstStyle/>
          <a:p>
            <a:pPr algn="ctr" fontAlgn="auto">
              <a:spcBef>
                <a:spcPts val="0"/>
              </a:spcBef>
              <a:spcAft>
                <a:spcPts val="0"/>
              </a:spcAft>
              <a:defRPr/>
            </a:pPr>
            <a:r>
              <a:rPr lang="en-GB" sz="4800" b="1" dirty="0" smtClean="0">
                <a:solidFill>
                  <a:schemeClr val="bg1"/>
                </a:solidFill>
                <a:effectLst>
                  <a:outerShdw blurRad="38100" dist="38100" dir="2700000" algn="tl">
                    <a:srgbClr val="000000">
                      <a:alpha val="43137"/>
                    </a:srgbClr>
                  </a:outerShdw>
                </a:effectLst>
                <a:latin typeface="+mj-lt"/>
                <a:ea typeface="Arial Unicode MS" panose="020B0604020202020204" pitchFamily="34" charset="-128"/>
                <a:cs typeface="Arial" panose="020B0604020202020204" pitchFamily="34" charset="0"/>
              </a:rPr>
              <a:t>Integrating gender perspective in existing education and training</a:t>
            </a:r>
          </a:p>
        </p:txBody>
      </p:sp>
      <p:pic>
        <p:nvPicPr>
          <p:cNvPr id="75787" name="Bildobjekt 15"/>
          <p:cNvPicPr>
            <a:picLocks noChangeAspect="1"/>
          </p:cNvPicPr>
          <p:nvPr/>
        </p:nvPicPr>
        <p:blipFill>
          <a:blip r:embed="rId8"/>
          <a:srcRect/>
          <a:stretch>
            <a:fillRect/>
          </a:stretch>
        </p:blipFill>
        <p:spPr bwMode="auto">
          <a:xfrm>
            <a:off x="3795713" y="5027613"/>
            <a:ext cx="1574800" cy="1538287"/>
          </a:xfrm>
          <a:prstGeom prst="rect">
            <a:avLst/>
          </a:prstGeom>
          <a:noFill/>
          <a:ln w="9525">
            <a:noFill/>
            <a:miter lim="800000"/>
            <a:headEnd/>
            <a:tailEnd/>
          </a:ln>
        </p:spPr>
      </p:pic>
    </p:spTree>
    <p:extLst>
      <p:ext uri="{BB962C8B-B14F-4D97-AF65-F5344CB8AC3E}">
        <p14:creationId xmlns:p14="http://schemas.microsoft.com/office/powerpoint/2010/main" val="38038914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03625" y="472631"/>
            <a:ext cx="8936749" cy="1653234"/>
          </a:xfrm>
        </p:spPr>
        <p:txBody>
          <a:bodyPr>
            <a:normAutofit/>
          </a:bodyPr>
          <a:lstStyle/>
          <a:p>
            <a:r>
              <a:rPr lang="en-GB" sz="3200" b="1" dirty="0" smtClean="0">
                <a:latin typeface="Arial" panose="020B0604020202020204" pitchFamily="34" charset="0"/>
                <a:cs typeface="Arial" panose="020B0604020202020204" pitchFamily="34" charset="0"/>
              </a:rPr>
              <a:t>Method of reviewing exercises with an integrated gender perspective</a:t>
            </a:r>
            <a:endParaRPr lang="en-GB" sz="3200" b="1" dirty="0">
              <a:latin typeface="Arial" panose="020B0604020202020204" pitchFamily="34" charset="0"/>
              <a:cs typeface="Arial" panose="020B0604020202020204" pitchFamily="34" charset="0"/>
            </a:endParaRPr>
          </a:p>
        </p:txBody>
      </p:sp>
      <p:sp>
        <p:nvSpPr>
          <p:cNvPr id="15" name="Rectangle 14"/>
          <p:cNvSpPr/>
          <p:nvPr/>
        </p:nvSpPr>
        <p:spPr>
          <a:xfrm>
            <a:off x="539261" y="3786139"/>
            <a:ext cx="2790093" cy="1811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a:r>
              <a:rPr lang="en-GB" sz="2400" smtClean="0"/>
              <a:t>Are there incidents/injects highlighting gender perspective?</a:t>
            </a:r>
            <a:endParaRPr lang="en-GB" sz="2400"/>
          </a:p>
        </p:txBody>
      </p:sp>
      <p:sp>
        <p:nvSpPr>
          <p:cNvPr id="4" name="Freeform 3"/>
          <p:cNvSpPr/>
          <p:nvPr/>
        </p:nvSpPr>
        <p:spPr>
          <a:xfrm>
            <a:off x="1524000" y="1957547"/>
            <a:ext cx="6096000" cy="755820"/>
          </a:xfrm>
          <a:custGeom>
            <a:avLst/>
            <a:gdLst>
              <a:gd name="connsiteX0" fmla="*/ 0 w 6096000"/>
              <a:gd name="connsiteY0" fmla="*/ 125973 h 755820"/>
              <a:gd name="connsiteX1" fmla="*/ 125973 w 6096000"/>
              <a:gd name="connsiteY1" fmla="*/ 0 h 755820"/>
              <a:gd name="connsiteX2" fmla="*/ 5970027 w 6096000"/>
              <a:gd name="connsiteY2" fmla="*/ 0 h 755820"/>
              <a:gd name="connsiteX3" fmla="*/ 6096000 w 6096000"/>
              <a:gd name="connsiteY3" fmla="*/ 125973 h 755820"/>
              <a:gd name="connsiteX4" fmla="*/ 6096000 w 6096000"/>
              <a:gd name="connsiteY4" fmla="*/ 629847 h 755820"/>
              <a:gd name="connsiteX5" fmla="*/ 5970027 w 6096000"/>
              <a:gd name="connsiteY5" fmla="*/ 755820 h 755820"/>
              <a:gd name="connsiteX6" fmla="*/ 125973 w 6096000"/>
              <a:gd name="connsiteY6" fmla="*/ 755820 h 755820"/>
              <a:gd name="connsiteX7" fmla="*/ 0 w 6096000"/>
              <a:gd name="connsiteY7" fmla="*/ 629847 h 755820"/>
              <a:gd name="connsiteX8" fmla="*/ 0 w 6096000"/>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755820">
                <a:moveTo>
                  <a:pt x="0" y="125973"/>
                </a:moveTo>
                <a:cubicBezTo>
                  <a:pt x="0" y="56400"/>
                  <a:pt x="56400" y="0"/>
                  <a:pt x="125973" y="0"/>
                </a:cubicBezTo>
                <a:lnTo>
                  <a:pt x="5970027" y="0"/>
                </a:lnTo>
                <a:cubicBezTo>
                  <a:pt x="6039600" y="0"/>
                  <a:pt x="6096000" y="56400"/>
                  <a:pt x="6096000" y="125973"/>
                </a:cubicBezTo>
                <a:lnTo>
                  <a:pt x="6096000" y="629847"/>
                </a:lnTo>
                <a:cubicBezTo>
                  <a:pt x="6096000" y="699420"/>
                  <a:pt x="6039600" y="755820"/>
                  <a:pt x="5970027" y="755820"/>
                </a:cubicBezTo>
                <a:lnTo>
                  <a:pt x="125973" y="755820"/>
                </a:lnTo>
                <a:cubicBezTo>
                  <a:pt x="56400" y="755820"/>
                  <a:pt x="0" y="699420"/>
                  <a:pt x="0" y="629847"/>
                </a:cubicBezTo>
                <a:lnTo>
                  <a:pt x="0" y="125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lvl="0" algn="l" defTabSz="844550">
              <a:lnSpc>
                <a:spcPct val="90000"/>
              </a:lnSpc>
              <a:spcBef>
                <a:spcPct val="0"/>
              </a:spcBef>
              <a:spcAft>
                <a:spcPct val="35000"/>
              </a:spcAft>
            </a:pPr>
            <a:r>
              <a:rPr lang="en-GB" sz="1900" kern="1200" smtClean="0"/>
              <a:t>Gender perspective as a training or sub-training objective?</a:t>
            </a:r>
            <a:endParaRPr lang="en-GB" sz="1900" kern="1200"/>
          </a:p>
        </p:txBody>
      </p:sp>
      <p:sp>
        <p:nvSpPr>
          <p:cNvPr id="6" name="Freeform 5"/>
          <p:cNvSpPr/>
          <p:nvPr/>
        </p:nvSpPr>
        <p:spPr>
          <a:xfrm>
            <a:off x="1524000" y="2768087"/>
            <a:ext cx="6096000" cy="755820"/>
          </a:xfrm>
          <a:custGeom>
            <a:avLst/>
            <a:gdLst>
              <a:gd name="connsiteX0" fmla="*/ 0 w 6096000"/>
              <a:gd name="connsiteY0" fmla="*/ 125973 h 755820"/>
              <a:gd name="connsiteX1" fmla="*/ 125973 w 6096000"/>
              <a:gd name="connsiteY1" fmla="*/ 0 h 755820"/>
              <a:gd name="connsiteX2" fmla="*/ 5970027 w 6096000"/>
              <a:gd name="connsiteY2" fmla="*/ 0 h 755820"/>
              <a:gd name="connsiteX3" fmla="*/ 6096000 w 6096000"/>
              <a:gd name="connsiteY3" fmla="*/ 125973 h 755820"/>
              <a:gd name="connsiteX4" fmla="*/ 6096000 w 6096000"/>
              <a:gd name="connsiteY4" fmla="*/ 629847 h 755820"/>
              <a:gd name="connsiteX5" fmla="*/ 5970027 w 6096000"/>
              <a:gd name="connsiteY5" fmla="*/ 755820 h 755820"/>
              <a:gd name="connsiteX6" fmla="*/ 125973 w 6096000"/>
              <a:gd name="connsiteY6" fmla="*/ 755820 h 755820"/>
              <a:gd name="connsiteX7" fmla="*/ 0 w 6096000"/>
              <a:gd name="connsiteY7" fmla="*/ 629847 h 755820"/>
              <a:gd name="connsiteX8" fmla="*/ 0 w 6096000"/>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755820">
                <a:moveTo>
                  <a:pt x="0" y="125973"/>
                </a:moveTo>
                <a:cubicBezTo>
                  <a:pt x="0" y="56400"/>
                  <a:pt x="56400" y="0"/>
                  <a:pt x="125973" y="0"/>
                </a:cubicBezTo>
                <a:lnTo>
                  <a:pt x="5970027" y="0"/>
                </a:lnTo>
                <a:cubicBezTo>
                  <a:pt x="6039600" y="0"/>
                  <a:pt x="6096000" y="56400"/>
                  <a:pt x="6096000" y="125973"/>
                </a:cubicBezTo>
                <a:lnTo>
                  <a:pt x="6096000" y="629847"/>
                </a:lnTo>
                <a:cubicBezTo>
                  <a:pt x="6096000" y="699420"/>
                  <a:pt x="6039600" y="755820"/>
                  <a:pt x="5970027" y="755820"/>
                </a:cubicBezTo>
                <a:lnTo>
                  <a:pt x="125973" y="755820"/>
                </a:lnTo>
                <a:cubicBezTo>
                  <a:pt x="56400" y="755820"/>
                  <a:pt x="0" y="699420"/>
                  <a:pt x="0" y="629847"/>
                </a:cubicBezTo>
                <a:lnTo>
                  <a:pt x="0" y="125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lvl="0" algn="l" defTabSz="844550">
              <a:lnSpc>
                <a:spcPct val="90000"/>
              </a:lnSpc>
              <a:spcBef>
                <a:spcPct val="0"/>
              </a:spcBef>
              <a:spcAft>
                <a:spcPct val="35000"/>
              </a:spcAft>
            </a:pPr>
            <a:r>
              <a:rPr lang="en-GB" sz="1900" kern="1200" smtClean="0"/>
              <a:t>GENAD/GFA/GFPs trained in the exercise?</a:t>
            </a:r>
            <a:endParaRPr lang="en-GB" sz="1900" kern="1200"/>
          </a:p>
        </p:txBody>
      </p:sp>
      <p:sp>
        <p:nvSpPr>
          <p:cNvPr id="7" name="Freeform 6"/>
          <p:cNvSpPr/>
          <p:nvPr/>
        </p:nvSpPr>
        <p:spPr>
          <a:xfrm>
            <a:off x="1524000" y="3578628"/>
            <a:ext cx="6096000" cy="755820"/>
          </a:xfrm>
          <a:custGeom>
            <a:avLst/>
            <a:gdLst>
              <a:gd name="connsiteX0" fmla="*/ 0 w 6096000"/>
              <a:gd name="connsiteY0" fmla="*/ 125973 h 755820"/>
              <a:gd name="connsiteX1" fmla="*/ 125973 w 6096000"/>
              <a:gd name="connsiteY1" fmla="*/ 0 h 755820"/>
              <a:gd name="connsiteX2" fmla="*/ 5970027 w 6096000"/>
              <a:gd name="connsiteY2" fmla="*/ 0 h 755820"/>
              <a:gd name="connsiteX3" fmla="*/ 6096000 w 6096000"/>
              <a:gd name="connsiteY3" fmla="*/ 125973 h 755820"/>
              <a:gd name="connsiteX4" fmla="*/ 6096000 w 6096000"/>
              <a:gd name="connsiteY4" fmla="*/ 629847 h 755820"/>
              <a:gd name="connsiteX5" fmla="*/ 5970027 w 6096000"/>
              <a:gd name="connsiteY5" fmla="*/ 755820 h 755820"/>
              <a:gd name="connsiteX6" fmla="*/ 125973 w 6096000"/>
              <a:gd name="connsiteY6" fmla="*/ 755820 h 755820"/>
              <a:gd name="connsiteX7" fmla="*/ 0 w 6096000"/>
              <a:gd name="connsiteY7" fmla="*/ 629847 h 755820"/>
              <a:gd name="connsiteX8" fmla="*/ 0 w 6096000"/>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755820">
                <a:moveTo>
                  <a:pt x="0" y="125973"/>
                </a:moveTo>
                <a:cubicBezTo>
                  <a:pt x="0" y="56400"/>
                  <a:pt x="56400" y="0"/>
                  <a:pt x="125973" y="0"/>
                </a:cubicBezTo>
                <a:lnTo>
                  <a:pt x="5970027" y="0"/>
                </a:lnTo>
                <a:cubicBezTo>
                  <a:pt x="6039600" y="0"/>
                  <a:pt x="6096000" y="56400"/>
                  <a:pt x="6096000" y="125973"/>
                </a:cubicBezTo>
                <a:lnTo>
                  <a:pt x="6096000" y="629847"/>
                </a:lnTo>
                <a:cubicBezTo>
                  <a:pt x="6096000" y="699420"/>
                  <a:pt x="6039600" y="755820"/>
                  <a:pt x="5970027" y="755820"/>
                </a:cubicBezTo>
                <a:lnTo>
                  <a:pt x="125973" y="755820"/>
                </a:lnTo>
                <a:cubicBezTo>
                  <a:pt x="56400" y="755820"/>
                  <a:pt x="0" y="699420"/>
                  <a:pt x="0" y="629847"/>
                </a:cubicBezTo>
                <a:lnTo>
                  <a:pt x="0" y="125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lvl="0" algn="l" defTabSz="844550">
              <a:lnSpc>
                <a:spcPct val="90000"/>
              </a:lnSpc>
              <a:spcBef>
                <a:spcPct val="0"/>
              </a:spcBef>
              <a:spcAft>
                <a:spcPct val="35000"/>
              </a:spcAft>
            </a:pPr>
            <a:r>
              <a:rPr lang="en-GB" sz="1900" kern="1200" dirty="0" smtClean="0"/>
              <a:t>Are there incidents/injects highlighting gender perspective?</a:t>
            </a:r>
          </a:p>
        </p:txBody>
      </p:sp>
      <p:sp>
        <p:nvSpPr>
          <p:cNvPr id="8" name="Freeform 7"/>
          <p:cNvSpPr/>
          <p:nvPr/>
        </p:nvSpPr>
        <p:spPr>
          <a:xfrm>
            <a:off x="1524000" y="4389168"/>
            <a:ext cx="6096000" cy="755820"/>
          </a:xfrm>
          <a:custGeom>
            <a:avLst/>
            <a:gdLst>
              <a:gd name="connsiteX0" fmla="*/ 0 w 6096000"/>
              <a:gd name="connsiteY0" fmla="*/ 125973 h 755820"/>
              <a:gd name="connsiteX1" fmla="*/ 125973 w 6096000"/>
              <a:gd name="connsiteY1" fmla="*/ 0 h 755820"/>
              <a:gd name="connsiteX2" fmla="*/ 5970027 w 6096000"/>
              <a:gd name="connsiteY2" fmla="*/ 0 h 755820"/>
              <a:gd name="connsiteX3" fmla="*/ 6096000 w 6096000"/>
              <a:gd name="connsiteY3" fmla="*/ 125973 h 755820"/>
              <a:gd name="connsiteX4" fmla="*/ 6096000 w 6096000"/>
              <a:gd name="connsiteY4" fmla="*/ 629847 h 755820"/>
              <a:gd name="connsiteX5" fmla="*/ 5970027 w 6096000"/>
              <a:gd name="connsiteY5" fmla="*/ 755820 h 755820"/>
              <a:gd name="connsiteX6" fmla="*/ 125973 w 6096000"/>
              <a:gd name="connsiteY6" fmla="*/ 755820 h 755820"/>
              <a:gd name="connsiteX7" fmla="*/ 0 w 6096000"/>
              <a:gd name="connsiteY7" fmla="*/ 629847 h 755820"/>
              <a:gd name="connsiteX8" fmla="*/ 0 w 6096000"/>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755820">
                <a:moveTo>
                  <a:pt x="0" y="125973"/>
                </a:moveTo>
                <a:cubicBezTo>
                  <a:pt x="0" y="56400"/>
                  <a:pt x="56400" y="0"/>
                  <a:pt x="125973" y="0"/>
                </a:cubicBezTo>
                <a:lnTo>
                  <a:pt x="5970027" y="0"/>
                </a:lnTo>
                <a:cubicBezTo>
                  <a:pt x="6039600" y="0"/>
                  <a:pt x="6096000" y="56400"/>
                  <a:pt x="6096000" y="125973"/>
                </a:cubicBezTo>
                <a:lnTo>
                  <a:pt x="6096000" y="629847"/>
                </a:lnTo>
                <a:cubicBezTo>
                  <a:pt x="6096000" y="699420"/>
                  <a:pt x="6039600" y="755820"/>
                  <a:pt x="5970027" y="755820"/>
                </a:cubicBezTo>
                <a:lnTo>
                  <a:pt x="125973" y="755820"/>
                </a:lnTo>
                <a:cubicBezTo>
                  <a:pt x="56400" y="755820"/>
                  <a:pt x="0" y="699420"/>
                  <a:pt x="0" y="629847"/>
                </a:cubicBezTo>
                <a:lnTo>
                  <a:pt x="0" y="125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lvl="0" algn="l" defTabSz="844550">
              <a:lnSpc>
                <a:spcPct val="90000"/>
              </a:lnSpc>
              <a:spcBef>
                <a:spcPct val="0"/>
              </a:spcBef>
              <a:spcAft>
                <a:spcPct val="35000"/>
              </a:spcAft>
            </a:pPr>
            <a:r>
              <a:rPr lang="en-GB" sz="1900" kern="1200" smtClean="0"/>
              <a:t>Training the whole training audience on a gender perspective?</a:t>
            </a:r>
            <a:endParaRPr lang="en-GB" sz="1900" kern="1200"/>
          </a:p>
        </p:txBody>
      </p:sp>
      <p:sp>
        <p:nvSpPr>
          <p:cNvPr id="9" name="Freeform 8"/>
          <p:cNvSpPr/>
          <p:nvPr/>
        </p:nvSpPr>
        <p:spPr>
          <a:xfrm>
            <a:off x="1524000" y="5199708"/>
            <a:ext cx="6096000" cy="755820"/>
          </a:xfrm>
          <a:custGeom>
            <a:avLst/>
            <a:gdLst>
              <a:gd name="connsiteX0" fmla="*/ 0 w 6096000"/>
              <a:gd name="connsiteY0" fmla="*/ 125973 h 755820"/>
              <a:gd name="connsiteX1" fmla="*/ 125973 w 6096000"/>
              <a:gd name="connsiteY1" fmla="*/ 0 h 755820"/>
              <a:gd name="connsiteX2" fmla="*/ 5970027 w 6096000"/>
              <a:gd name="connsiteY2" fmla="*/ 0 h 755820"/>
              <a:gd name="connsiteX3" fmla="*/ 6096000 w 6096000"/>
              <a:gd name="connsiteY3" fmla="*/ 125973 h 755820"/>
              <a:gd name="connsiteX4" fmla="*/ 6096000 w 6096000"/>
              <a:gd name="connsiteY4" fmla="*/ 629847 h 755820"/>
              <a:gd name="connsiteX5" fmla="*/ 5970027 w 6096000"/>
              <a:gd name="connsiteY5" fmla="*/ 755820 h 755820"/>
              <a:gd name="connsiteX6" fmla="*/ 125973 w 6096000"/>
              <a:gd name="connsiteY6" fmla="*/ 755820 h 755820"/>
              <a:gd name="connsiteX7" fmla="*/ 0 w 6096000"/>
              <a:gd name="connsiteY7" fmla="*/ 629847 h 755820"/>
              <a:gd name="connsiteX8" fmla="*/ 0 w 6096000"/>
              <a:gd name="connsiteY8" fmla="*/ 125973 h 75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755820">
                <a:moveTo>
                  <a:pt x="0" y="125973"/>
                </a:moveTo>
                <a:cubicBezTo>
                  <a:pt x="0" y="56400"/>
                  <a:pt x="56400" y="0"/>
                  <a:pt x="125973" y="0"/>
                </a:cubicBezTo>
                <a:lnTo>
                  <a:pt x="5970027" y="0"/>
                </a:lnTo>
                <a:cubicBezTo>
                  <a:pt x="6039600" y="0"/>
                  <a:pt x="6096000" y="56400"/>
                  <a:pt x="6096000" y="125973"/>
                </a:cubicBezTo>
                <a:lnTo>
                  <a:pt x="6096000" y="629847"/>
                </a:lnTo>
                <a:cubicBezTo>
                  <a:pt x="6096000" y="699420"/>
                  <a:pt x="6039600" y="755820"/>
                  <a:pt x="5970027" y="755820"/>
                </a:cubicBezTo>
                <a:lnTo>
                  <a:pt x="125973" y="755820"/>
                </a:lnTo>
                <a:cubicBezTo>
                  <a:pt x="56400" y="755820"/>
                  <a:pt x="0" y="699420"/>
                  <a:pt x="0" y="629847"/>
                </a:cubicBezTo>
                <a:lnTo>
                  <a:pt x="0" y="125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86" tIns="109286" rIns="109286" bIns="109286" numCol="1" spcCol="1270" anchor="ctr" anchorCtr="0">
            <a:noAutofit/>
          </a:bodyPr>
          <a:lstStyle/>
          <a:p>
            <a:pPr lvl="0" algn="l" defTabSz="844550">
              <a:lnSpc>
                <a:spcPct val="90000"/>
              </a:lnSpc>
              <a:spcBef>
                <a:spcPct val="0"/>
              </a:spcBef>
              <a:spcAft>
                <a:spcPct val="35000"/>
              </a:spcAft>
            </a:pPr>
            <a:r>
              <a:rPr lang="en-GB" sz="1900" kern="1200" smtClean="0"/>
              <a:t>Gender support in MEL/MIL, scenario-building, response cell and as gender mentors?</a:t>
            </a:r>
            <a:endParaRPr lang="en-GB" sz="1900" kern="1200"/>
          </a:p>
        </p:txBody>
      </p:sp>
    </p:spTree>
    <p:extLst>
      <p:ext uri="{BB962C8B-B14F-4D97-AF65-F5344CB8AC3E}">
        <p14:creationId xmlns:p14="http://schemas.microsoft.com/office/powerpoint/2010/main" val="413743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188" y="0"/>
            <a:ext cx="6627812" cy="642938"/>
          </a:xfrm>
        </p:spPr>
        <p:txBody>
          <a:bodyPr/>
          <a:lstStyle/>
          <a:p>
            <a:r>
              <a:rPr lang="en-GB" sz="3600" smtClean="0"/>
              <a:t>Content review of exercises</a:t>
            </a:r>
            <a:endParaRPr lang="en-GB" sz="3600"/>
          </a:p>
        </p:txBody>
      </p:sp>
      <p:graphicFrame>
        <p:nvGraphicFramePr>
          <p:cNvPr id="7" name="Diagram 6"/>
          <p:cNvGraphicFramePr/>
          <p:nvPr>
            <p:extLst>
              <p:ext uri="{D42A27DB-BD31-4B8C-83A1-F6EECF244321}">
                <p14:modId xmlns:p14="http://schemas.microsoft.com/office/powerpoint/2010/main" val="622413665"/>
              </p:ext>
            </p:extLst>
          </p:nvPr>
        </p:nvGraphicFramePr>
        <p:xfrm>
          <a:off x="76199" y="1003514"/>
          <a:ext cx="9067801" cy="537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5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605369" y="249325"/>
            <a:ext cx="6248400" cy="1012826"/>
          </a:xfrm>
        </p:spPr>
        <p:txBody>
          <a:bodyPr>
            <a:normAutofit fontScale="90000"/>
          </a:bodyPr>
          <a:lstStyle/>
          <a:p>
            <a:r>
              <a:rPr lang="en-US" sz="3600" dirty="0" smtClean="0"/>
              <a:t/>
            </a:r>
            <a:br>
              <a:rPr lang="en-US" sz="3600" dirty="0" smtClean="0"/>
            </a:br>
            <a:r>
              <a:rPr lang="en-US" sz="3600" dirty="0" smtClean="0"/>
              <a:t>Tips when writing exercise scenarios</a:t>
            </a:r>
            <a:endParaRPr lang="en-US" sz="3600" dirty="0"/>
          </a:p>
        </p:txBody>
      </p:sp>
      <p:sp>
        <p:nvSpPr>
          <p:cNvPr id="11" name="Oval 10"/>
          <p:cNvSpPr/>
          <p:nvPr/>
        </p:nvSpPr>
        <p:spPr>
          <a:xfrm>
            <a:off x="2562813" y="1474235"/>
            <a:ext cx="4333513" cy="1504972"/>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2" name="Down Arrow 11"/>
          <p:cNvSpPr/>
          <p:nvPr/>
        </p:nvSpPr>
        <p:spPr>
          <a:xfrm>
            <a:off x="4316374" y="5159401"/>
            <a:ext cx="839828" cy="537490"/>
          </a:xfrm>
          <a:prstGeom prst="downArrow">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136750" y="5508008"/>
            <a:ext cx="7199075" cy="1007793"/>
          </a:xfrm>
          <a:custGeom>
            <a:avLst/>
            <a:gdLst>
              <a:gd name="connsiteX0" fmla="*/ 0 w 4031175"/>
              <a:gd name="connsiteY0" fmla="*/ 0 h 1007793"/>
              <a:gd name="connsiteX1" fmla="*/ 4031175 w 4031175"/>
              <a:gd name="connsiteY1" fmla="*/ 0 h 1007793"/>
              <a:gd name="connsiteX2" fmla="*/ 4031175 w 4031175"/>
              <a:gd name="connsiteY2" fmla="*/ 1007793 h 1007793"/>
              <a:gd name="connsiteX3" fmla="*/ 0 w 4031175"/>
              <a:gd name="connsiteY3" fmla="*/ 1007793 h 1007793"/>
              <a:gd name="connsiteX4" fmla="*/ 0 w 4031175"/>
              <a:gd name="connsiteY4" fmla="*/ 0 h 100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175" h="1007793">
                <a:moveTo>
                  <a:pt x="0" y="0"/>
                </a:moveTo>
                <a:lnTo>
                  <a:pt x="4031175" y="0"/>
                </a:lnTo>
                <a:lnTo>
                  <a:pt x="4031175" y="1007793"/>
                </a:lnTo>
                <a:lnTo>
                  <a:pt x="0" y="1007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Exercises with an integrated gender perspective</a:t>
            </a:r>
            <a:endParaRPr lang="en-GB" sz="2300" kern="1200" dirty="0"/>
          </a:p>
        </p:txBody>
      </p:sp>
      <p:sp>
        <p:nvSpPr>
          <p:cNvPr id="14" name="Freeform 13"/>
          <p:cNvSpPr/>
          <p:nvPr/>
        </p:nvSpPr>
        <p:spPr>
          <a:xfrm>
            <a:off x="4138331" y="3095439"/>
            <a:ext cx="1511690" cy="1511690"/>
          </a:xfrm>
          <a:custGeom>
            <a:avLst/>
            <a:gdLst>
              <a:gd name="connsiteX0" fmla="*/ 0 w 1511690"/>
              <a:gd name="connsiteY0" fmla="*/ 755845 h 1511690"/>
              <a:gd name="connsiteX1" fmla="*/ 755845 w 1511690"/>
              <a:gd name="connsiteY1" fmla="*/ 0 h 1511690"/>
              <a:gd name="connsiteX2" fmla="*/ 1511690 w 1511690"/>
              <a:gd name="connsiteY2" fmla="*/ 755845 h 1511690"/>
              <a:gd name="connsiteX3" fmla="*/ 755845 w 1511690"/>
              <a:gd name="connsiteY3" fmla="*/ 1511690 h 1511690"/>
              <a:gd name="connsiteX4" fmla="*/ 0 w 1511690"/>
              <a:gd name="connsiteY4" fmla="*/ 755845 h 151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690" h="1511690">
                <a:moveTo>
                  <a:pt x="0" y="755845"/>
                </a:moveTo>
                <a:cubicBezTo>
                  <a:pt x="0" y="338403"/>
                  <a:pt x="338403" y="0"/>
                  <a:pt x="755845" y="0"/>
                </a:cubicBezTo>
                <a:cubicBezTo>
                  <a:pt x="1173287" y="0"/>
                  <a:pt x="1511690" y="338403"/>
                  <a:pt x="1511690" y="755845"/>
                </a:cubicBezTo>
                <a:cubicBezTo>
                  <a:pt x="1511690" y="1173287"/>
                  <a:pt x="1173287" y="1511690"/>
                  <a:pt x="755845" y="1511690"/>
                </a:cubicBezTo>
                <a:cubicBezTo>
                  <a:pt x="338403" y="1511690"/>
                  <a:pt x="0" y="1173287"/>
                  <a:pt x="0" y="755845"/>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6622" tIns="236622" rIns="236622" bIns="236622" numCol="1" spcCol="1270" anchor="ctr" anchorCtr="0">
            <a:noAutofit/>
          </a:bodyPr>
          <a:lstStyle/>
          <a:p>
            <a:pPr lvl="0" algn="ctr" defTabSz="533400">
              <a:lnSpc>
                <a:spcPct val="90000"/>
              </a:lnSpc>
              <a:spcBef>
                <a:spcPct val="0"/>
              </a:spcBef>
              <a:spcAft>
                <a:spcPct val="35000"/>
              </a:spcAft>
            </a:pPr>
            <a:r>
              <a:rPr lang="en-GB" sz="1200" kern="1200" dirty="0" smtClean="0"/>
              <a:t>Relevant information for planned incidents/injects is available </a:t>
            </a:r>
            <a:endParaRPr lang="en-GB" sz="1200" kern="1200" dirty="0"/>
          </a:p>
        </p:txBody>
      </p:sp>
      <p:sp>
        <p:nvSpPr>
          <p:cNvPr id="15" name="Freeform 14"/>
          <p:cNvSpPr/>
          <p:nvPr/>
        </p:nvSpPr>
        <p:spPr>
          <a:xfrm>
            <a:off x="3056632" y="1961335"/>
            <a:ext cx="1511690" cy="1511690"/>
          </a:xfrm>
          <a:custGeom>
            <a:avLst/>
            <a:gdLst>
              <a:gd name="connsiteX0" fmla="*/ 0 w 1511690"/>
              <a:gd name="connsiteY0" fmla="*/ 755845 h 1511690"/>
              <a:gd name="connsiteX1" fmla="*/ 755845 w 1511690"/>
              <a:gd name="connsiteY1" fmla="*/ 0 h 1511690"/>
              <a:gd name="connsiteX2" fmla="*/ 1511690 w 1511690"/>
              <a:gd name="connsiteY2" fmla="*/ 755845 h 1511690"/>
              <a:gd name="connsiteX3" fmla="*/ 755845 w 1511690"/>
              <a:gd name="connsiteY3" fmla="*/ 1511690 h 1511690"/>
              <a:gd name="connsiteX4" fmla="*/ 0 w 1511690"/>
              <a:gd name="connsiteY4" fmla="*/ 755845 h 151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690" h="1511690">
                <a:moveTo>
                  <a:pt x="0" y="755845"/>
                </a:moveTo>
                <a:cubicBezTo>
                  <a:pt x="0" y="338403"/>
                  <a:pt x="338403" y="0"/>
                  <a:pt x="755845" y="0"/>
                </a:cubicBezTo>
                <a:cubicBezTo>
                  <a:pt x="1173287" y="0"/>
                  <a:pt x="1511690" y="338403"/>
                  <a:pt x="1511690" y="755845"/>
                </a:cubicBezTo>
                <a:cubicBezTo>
                  <a:pt x="1511690" y="1173287"/>
                  <a:pt x="1173287" y="1511690"/>
                  <a:pt x="755845" y="1511690"/>
                </a:cubicBezTo>
                <a:cubicBezTo>
                  <a:pt x="338403" y="1511690"/>
                  <a:pt x="0" y="1173287"/>
                  <a:pt x="0" y="755845"/>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6622" tIns="236622" rIns="236622" bIns="236622" numCol="1" spcCol="1270" anchor="ctr" anchorCtr="0">
            <a:noAutofit/>
          </a:bodyPr>
          <a:lstStyle/>
          <a:p>
            <a:pPr lvl="0" algn="ctr" defTabSz="533400">
              <a:lnSpc>
                <a:spcPct val="90000"/>
              </a:lnSpc>
              <a:spcBef>
                <a:spcPct val="0"/>
              </a:spcBef>
              <a:spcAft>
                <a:spcPct val="35000"/>
              </a:spcAft>
            </a:pPr>
            <a:r>
              <a:rPr lang="en-GB" sz="1200" kern="1200" dirty="0" smtClean="0"/>
              <a:t>Information based on analysis tools</a:t>
            </a:r>
            <a:endParaRPr lang="en-GB" sz="1200" kern="1200" dirty="0"/>
          </a:p>
        </p:txBody>
      </p:sp>
      <p:sp>
        <p:nvSpPr>
          <p:cNvPr id="16" name="Freeform 15"/>
          <p:cNvSpPr/>
          <p:nvPr/>
        </p:nvSpPr>
        <p:spPr>
          <a:xfrm>
            <a:off x="4601916" y="1595842"/>
            <a:ext cx="1511690" cy="1511690"/>
          </a:xfrm>
          <a:custGeom>
            <a:avLst/>
            <a:gdLst>
              <a:gd name="connsiteX0" fmla="*/ 0 w 1511690"/>
              <a:gd name="connsiteY0" fmla="*/ 755845 h 1511690"/>
              <a:gd name="connsiteX1" fmla="*/ 755845 w 1511690"/>
              <a:gd name="connsiteY1" fmla="*/ 0 h 1511690"/>
              <a:gd name="connsiteX2" fmla="*/ 1511690 w 1511690"/>
              <a:gd name="connsiteY2" fmla="*/ 755845 h 1511690"/>
              <a:gd name="connsiteX3" fmla="*/ 755845 w 1511690"/>
              <a:gd name="connsiteY3" fmla="*/ 1511690 h 1511690"/>
              <a:gd name="connsiteX4" fmla="*/ 0 w 1511690"/>
              <a:gd name="connsiteY4" fmla="*/ 755845 h 151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690" h="1511690">
                <a:moveTo>
                  <a:pt x="0" y="755845"/>
                </a:moveTo>
                <a:cubicBezTo>
                  <a:pt x="0" y="338403"/>
                  <a:pt x="338403" y="0"/>
                  <a:pt x="755845" y="0"/>
                </a:cubicBezTo>
                <a:cubicBezTo>
                  <a:pt x="1173287" y="0"/>
                  <a:pt x="1511690" y="338403"/>
                  <a:pt x="1511690" y="755845"/>
                </a:cubicBezTo>
                <a:cubicBezTo>
                  <a:pt x="1511690" y="1173287"/>
                  <a:pt x="1173287" y="1511690"/>
                  <a:pt x="755845" y="1511690"/>
                </a:cubicBezTo>
                <a:cubicBezTo>
                  <a:pt x="338403" y="1511690"/>
                  <a:pt x="0" y="1173287"/>
                  <a:pt x="0" y="755845"/>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6622" tIns="236622" rIns="236622" bIns="236622" numCol="1" spcCol="1270" anchor="ctr" anchorCtr="0">
            <a:noAutofit/>
          </a:bodyPr>
          <a:lstStyle/>
          <a:p>
            <a:pPr lvl="0" algn="ctr" defTabSz="533400">
              <a:lnSpc>
                <a:spcPct val="90000"/>
              </a:lnSpc>
              <a:spcBef>
                <a:spcPct val="0"/>
              </a:spcBef>
              <a:spcAft>
                <a:spcPct val="35000"/>
              </a:spcAft>
            </a:pPr>
            <a:r>
              <a:rPr lang="en-GB" sz="1200" kern="1200" dirty="0" smtClean="0"/>
              <a:t>Sex-disaggregated data</a:t>
            </a:r>
            <a:endParaRPr lang="en-GB" sz="1200" kern="1200" dirty="0"/>
          </a:p>
        </p:txBody>
      </p:sp>
      <p:sp>
        <p:nvSpPr>
          <p:cNvPr id="17" name="Shape 16"/>
          <p:cNvSpPr/>
          <p:nvPr/>
        </p:nvSpPr>
        <p:spPr>
          <a:xfrm>
            <a:off x="2250397" y="1289473"/>
            <a:ext cx="4703037" cy="376243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76789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679450" y="1711325"/>
            <a:ext cx="8464550" cy="4676775"/>
          </a:xfrm>
        </p:spPr>
        <p:txBody>
          <a:bodyPr/>
          <a:lstStyle/>
          <a:p>
            <a:pPr marL="0" indent="0">
              <a:buNone/>
            </a:pPr>
            <a:r>
              <a:rPr lang="en-US" sz="2000" b="1" dirty="0"/>
              <a:t>Examples of information domains where sex-disaggregated data is often needed:</a:t>
            </a:r>
          </a:p>
          <a:p>
            <a:r>
              <a:rPr lang="en-GB" sz="2000" dirty="0"/>
              <a:t>patterns of movement</a:t>
            </a:r>
          </a:p>
          <a:p>
            <a:r>
              <a:rPr lang="en-GB" sz="2000" dirty="0"/>
              <a:t>income-generating activities as well as care-taking activities and social activities, access to resources, </a:t>
            </a:r>
          </a:p>
          <a:p>
            <a:r>
              <a:rPr lang="en-GB" sz="2000" dirty="0"/>
              <a:t>socio-economical status, </a:t>
            </a:r>
          </a:p>
          <a:p>
            <a:r>
              <a:rPr lang="en-GB" sz="2000" dirty="0"/>
              <a:t>political influence, </a:t>
            </a:r>
          </a:p>
          <a:p>
            <a:r>
              <a:rPr lang="en-GB" sz="2000" dirty="0"/>
              <a:t>security situation, </a:t>
            </a:r>
          </a:p>
          <a:p>
            <a:r>
              <a:rPr lang="en-GB" sz="2000" dirty="0"/>
              <a:t>legal rights and access to judicial system, education levels, </a:t>
            </a:r>
          </a:p>
          <a:p>
            <a:r>
              <a:rPr lang="en-GB" sz="2000" dirty="0"/>
              <a:t>social norms and hierarchies, </a:t>
            </a:r>
          </a:p>
          <a:p>
            <a:r>
              <a:rPr lang="en-GB" sz="2000" dirty="0"/>
              <a:t>gender relations in relation to religion and ethnicity </a:t>
            </a:r>
          </a:p>
          <a:p>
            <a:pPr marL="0" indent="0">
              <a:buNone/>
            </a:pPr>
            <a:r>
              <a:rPr lang="en-GB" sz="2000" dirty="0"/>
              <a:t>etc. </a:t>
            </a:r>
            <a:endParaRPr lang="en-US" sz="2000" dirty="0"/>
          </a:p>
        </p:txBody>
      </p:sp>
      <p:sp>
        <p:nvSpPr>
          <p:cNvPr id="2" name="Rubrik 1"/>
          <p:cNvSpPr>
            <a:spLocks noGrp="1"/>
          </p:cNvSpPr>
          <p:nvPr>
            <p:ph type="title" idx="4294967295"/>
          </p:nvPr>
        </p:nvSpPr>
        <p:spPr>
          <a:xfrm>
            <a:off x="679450" y="885031"/>
            <a:ext cx="7976211" cy="531813"/>
          </a:xfrm>
        </p:spPr>
        <p:txBody>
          <a:bodyPr>
            <a:normAutofit fontScale="90000"/>
          </a:bodyPr>
          <a:lstStyle/>
          <a:p>
            <a:r>
              <a:rPr lang="en-US" b="1" dirty="0">
                <a:latin typeface="Arial" panose="020B0604020202020204" pitchFamily="34" charset="0"/>
                <a:cs typeface="Arial" panose="020B0604020202020204" pitchFamily="34" charset="0"/>
              </a:rPr>
              <a:t>Writing exercise scenario with gender perspectives</a:t>
            </a:r>
          </a:p>
        </p:txBody>
      </p:sp>
    </p:spTree>
    <p:extLst>
      <p:ext uri="{BB962C8B-B14F-4D97-AF65-F5344CB8AC3E}">
        <p14:creationId xmlns:p14="http://schemas.microsoft.com/office/powerpoint/2010/main" val="208779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2683" y="1722595"/>
            <a:ext cx="8699500" cy="4535871"/>
          </a:xfrm>
        </p:spPr>
        <p:txBody>
          <a:bodyPr/>
          <a:lstStyle/>
          <a:p>
            <a:pPr marL="0" indent="0">
              <a:buNone/>
            </a:pPr>
            <a:r>
              <a:rPr lang="en-US" sz="1600" b="1" dirty="0" smtClean="0"/>
              <a:t>Think about:</a:t>
            </a:r>
          </a:p>
          <a:p>
            <a:pPr>
              <a:buFontTx/>
              <a:buChar char="-"/>
            </a:pPr>
            <a:r>
              <a:rPr lang="en-US" sz="1600" dirty="0" smtClean="0"/>
              <a:t>Women’s participations as well as vulnerabilities</a:t>
            </a:r>
          </a:p>
          <a:p>
            <a:pPr>
              <a:buFontTx/>
              <a:buChar char="-"/>
            </a:pPr>
            <a:r>
              <a:rPr lang="en-US" sz="1600" dirty="0" smtClean="0"/>
              <a:t>Focus on men as well as women</a:t>
            </a:r>
          </a:p>
          <a:p>
            <a:pPr>
              <a:buFontTx/>
              <a:buChar char="-"/>
            </a:pPr>
            <a:r>
              <a:rPr lang="en-US" sz="1600" dirty="0" smtClean="0"/>
              <a:t>Non-traditional incidents as “eye-openers”</a:t>
            </a:r>
          </a:p>
          <a:p>
            <a:pPr>
              <a:buFontTx/>
              <a:buChar char="-"/>
            </a:pPr>
            <a:r>
              <a:rPr lang="en-US" sz="1600" dirty="0" smtClean="0"/>
              <a:t>Gender incidents integrated to mainstream events in the exercise</a:t>
            </a:r>
          </a:p>
          <a:p>
            <a:pPr>
              <a:buFontTx/>
              <a:buChar char="-"/>
            </a:pPr>
            <a:endParaRPr lang="en-US" sz="1600" dirty="0" smtClean="0"/>
          </a:p>
          <a:p>
            <a:pPr marL="0" indent="0">
              <a:buNone/>
            </a:pPr>
            <a:r>
              <a:rPr lang="en-US" sz="1600" b="1" dirty="0" smtClean="0"/>
              <a:t>Examples of gender incidents:</a:t>
            </a:r>
          </a:p>
          <a:p>
            <a:pPr>
              <a:buFontTx/>
              <a:buChar char="-"/>
            </a:pPr>
            <a:r>
              <a:rPr lang="en-US" sz="1600" dirty="0" smtClean="0"/>
              <a:t>Visit by high-ranking officials asking to meet a gender-working group</a:t>
            </a:r>
          </a:p>
          <a:p>
            <a:pPr>
              <a:buFontTx/>
              <a:buChar char="-"/>
            </a:pPr>
            <a:r>
              <a:rPr lang="en-US" sz="1600" dirty="0" smtClean="0"/>
              <a:t>Women showing political agency such as violent protest, detention of women human rights defenders or dealing with women combatants in enemy troops</a:t>
            </a:r>
          </a:p>
          <a:p>
            <a:pPr>
              <a:buFontTx/>
              <a:buChar char="-"/>
            </a:pPr>
            <a:r>
              <a:rPr lang="en-US" sz="1600" dirty="0" smtClean="0"/>
              <a:t>Terrorist attacks by women</a:t>
            </a:r>
          </a:p>
          <a:p>
            <a:pPr>
              <a:buFontTx/>
              <a:buChar char="-"/>
            </a:pPr>
            <a:r>
              <a:rPr lang="en-US" sz="1600" dirty="0" smtClean="0"/>
              <a:t>Conflict-related sexual violence with male victims</a:t>
            </a:r>
          </a:p>
          <a:p>
            <a:pPr>
              <a:buFontTx/>
              <a:buChar char="-"/>
            </a:pPr>
            <a:r>
              <a:rPr lang="en-US" sz="1600" dirty="0" smtClean="0"/>
              <a:t>Women reporting mine injuries from where there is not reported mine field</a:t>
            </a:r>
          </a:p>
          <a:p>
            <a:pPr>
              <a:buFontTx/>
              <a:buChar char="-"/>
            </a:pPr>
            <a:r>
              <a:rPr lang="en-US" sz="1600" dirty="0" smtClean="0"/>
              <a:t>Illegal checkpoint with male and female child soldiers</a:t>
            </a:r>
          </a:p>
          <a:p>
            <a:pPr>
              <a:buFontTx/>
              <a:buChar char="-"/>
            </a:pPr>
            <a:r>
              <a:rPr lang="en-US" sz="1600" dirty="0" smtClean="0"/>
              <a:t>Medical care provided to survivors of sexual violence. </a:t>
            </a:r>
            <a:endParaRPr lang="sv-SE" sz="1800" b="1" dirty="0" smtClean="0"/>
          </a:p>
        </p:txBody>
      </p:sp>
      <p:sp>
        <p:nvSpPr>
          <p:cNvPr id="2" name="Title 1"/>
          <p:cNvSpPr>
            <a:spLocks noGrp="1"/>
          </p:cNvSpPr>
          <p:nvPr>
            <p:ph type="title" idx="4294967295"/>
          </p:nvPr>
        </p:nvSpPr>
        <p:spPr>
          <a:xfrm>
            <a:off x="312683" y="614520"/>
            <a:ext cx="8699499" cy="1108075"/>
          </a:xfrm>
        </p:spPr>
        <p:txBody>
          <a:bodyPr>
            <a:normAutofit fontScale="90000"/>
          </a:bodyPr>
          <a:lstStyle/>
          <a:p>
            <a:r>
              <a:rPr lang="en-US" b="1" dirty="0" smtClean="0">
                <a:latin typeface="Arial" panose="020B0604020202020204" pitchFamily="34" charset="0"/>
                <a:cs typeface="Arial" panose="020B0604020202020204" pitchFamily="34" charset="0"/>
              </a:rPr>
              <a:t>Writing MEL/MIL with gender perspectives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01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p:cNvSpPr txBox="1">
            <a:spLocks/>
          </p:cNvSpPr>
          <p:nvPr/>
        </p:nvSpPr>
        <p:spPr>
          <a:xfrm>
            <a:off x="629478" y="2138886"/>
            <a:ext cx="7772400" cy="147002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rgbClr val="000000"/>
                </a:solidFill>
                <a:latin typeface="Arial" panose="020B0604020202020204" pitchFamily="34" charset="0"/>
                <a:cs typeface="Arial" panose="020B0604020202020204" pitchFamily="34" charset="0"/>
              </a:rPr>
              <a:t>What should your target audience know and be able to do regarding gender perspective?</a:t>
            </a:r>
            <a:endParaRPr lang="en-GB" sz="3600" dirty="0">
              <a:solidFill>
                <a:srgbClr val="000000"/>
              </a:solidFill>
              <a:latin typeface="Arial" panose="020B0604020202020204" pitchFamily="34" charset="0"/>
              <a:cs typeface="Arial" panose="020B0604020202020204" pitchFamily="34" charset="0"/>
            </a:endParaRPr>
          </a:p>
        </p:txBody>
      </p:sp>
      <p:sp>
        <p:nvSpPr>
          <p:cNvPr id="16" name="Suorakulmio 3"/>
          <p:cNvSpPr/>
          <p:nvPr/>
        </p:nvSpPr>
        <p:spPr>
          <a:xfrm>
            <a:off x="1905000" y="3868614"/>
            <a:ext cx="5334000" cy="584775"/>
          </a:xfrm>
          <a:prstGeom prst="rect">
            <a:avLst/>
          </a:prstGeom>
        </p:spPr>
        <p:txBody>
          <a:bodyPr wrap="square">
            <a:spAutoFit/>
          </a:bodyPr>
          <a:lstStyle/>
          <a:p>
            <a:r>
              <a:rPr lang="en-GB" sz="3200" dirty="0" smtClean="0">
                <a:solidFill>
                  <a:srgbClr val="000000"/>
                </a:solidFill>
                <a:latin typeface="Arial" panose="020B0604020202020204" pitchFamily="34" charset="0"/>
                <a:cs typeface="Arial" panose="020B0604020202020204" pitchFamily="34" charset="0"/>
              </a:rPr>
              <a:t>How </a:t>
            </a:r>
            <a:r>
              <a:rPr lang="en-GB" sz="3200" dirty="0">
                <a:solidFill>
                  <a:srgbClr val="000000"/>
                </a:solidFill>
                <a:latin typeface="Arial" panose="020B0604020202020204" pitchFamily="34" charset="0"/>
                <a:cs typeface="Arial" panose="020B0604020202020204" pitchFamily="34" charset="0"/>
              </a:rPr>
              <a:t>c</a:t>
            </a:r>
            <a:r>
              <a:rPr lang="en-GB" sz="3200" dirty="0" smtClean="0">
                <a:solidFill>
                  <a:srgbClr val="000000"/>
                </a:solidFill>
                <a:latin typeface="Arial" panose="020B0604020202020204" pitchFamily="34" charset="0"/>
                <a:cs typeface="Arial" panose="020B0604020202020204" pitchFamily="34" charset="0"/>
              </a:rPr>
              <a:t>ould this be taught?</a:t>
            </a:r>
            <a:endParaRPr lang="en-GB"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36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1371600" y="766714"/>
            <a:ext cx="6236677" cy="630286"/>
          </a:xfrm>
        </p:spPr>
        <p:txBody>
          <a:bodyPr>
            <a:noAutofit/>
          </a:bodyPr>
          <a:lstStyle/>
          <a:p>
            <a:r>
              <a:rPr lang="en-GB" sz="3600" b="1" dirty="0" smtClean="0">
                <a:solidFill>
                  <a:schemeClr val="tx1"/>
                </a:solidFill>
                <a:latin typeface="Arial" panose="020B0604020202020204" pitchFamily="34" charset="0"/>
                <a:cs typeface="Arial" panose="020B0604020202020204" pitchFamily="34" charset="0"/>
              </a:rPr>
              <a:t>Focus areas</a:t>
            </a:r>
            <a:endParaRPr lang="en-GB" sz="3600" b="1"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16934892"/>
              </p:ext>
            </p:extLst>
          </p:nvPr>
        </p:nvGraphicFramePr>
        <p:xfrm>
          <a:off x="1524000" y="16724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75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5684"/>
            <a:ext cx="8387508" cy="803682"/>
          </a:xfrm>
        </p:spPr>
        <p:txBody>
          <a:bodyPr>
            <a:normAutofit fontScale="90000"/>
          </a:bodyPr>
          <a:lstStyle/>
          <a:p>
            <a:r>
              <a:rPr lang="sv-SE" b="1" dirty="0" smtClean="0">
                <a:solidFill>
                  <a:schemeClr val="tx1"/>
                </a:solidFill>
                <a:latin typeface="Arial" panose="020B0604020202020204" pitchFamily="34" charset="0"/>
                <a:cs typeface="Arial" panose="020B0604020202020204" pitchFamily="34" charset="0"/>
              </a:rPr>
              <a:t>Education and Individual Training, E&amp;IT</a:t>
            </a:r>
            <a:endParaRPr lang="en-GB"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sv-SE" dirty="0" smtClean="0"/>
              <a:t>Education</a:t>
            </a:r>
          </a:p>
          <a:p>
            <a:pPr lvl="1"/>
            <a:r>
              <a:rPr lang="en-US" dirty="0"/>
              <a:t>the systematic instruction of individuals that will enhance their knowledge and skills, and develop competencies. </a:t>
            </a:r>
            <a:r>
              <a:rPr lang="en-US" dirty="0" smtClean="0"/>
              <a:t>Enables individuals </a:t>
            </a:r>
            <a:r>
              <a:rPr lang="en-US" dirty="0"/>
              <a:t>to make a reasonable response to an unpredictable situation</a:t>
            </a:r>
            <a:endParaRPr lang="sv-SE" dirty="0" smtClean="0"/>
          </a:p>
          <a:p>
            <a:r>
              <a:rPr lang="sv-SE" dirty="0" smtClean="0"/>
              <a:t>Individual training </a:t>
            </a:r>
          </a:p>
          <a:p>
            <a:pPr lvl="1"/>
            <a:r>
              <a:rPr lang="en-US" dirty="0"/>
              <a:t>the development of skills and knowledge necessary to perform specific duties and tasks. Individual Training is learned response to predictable situation</a:t>
            </a:r>
            <a:endParaRPr lang="en-GB" dirty="0"/>
          </a:p>
        </p:txBody>
      </p:sp>
    </p:spTree>
    <p:extLst>
      <p:ext uri="{BB962C8B-B14F-4D97-AF65-F5344CB8AC3E}">
        <p14:creationId xmlns:p14="http://schemas.microsoft.com/office/powerpoint/2010/main" val="333878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580"/>
            <a:ext cx="6244851" cy="533220"/>
          </a:xfrm>
        </p:spPr>
        <p:txBody>
          <a:bodyPr>
            <a:normAutofit fontScale="90000"/>
          </a:bodyPr>
          <a:lstStyle/>
          <a:p>
            <a:r>
              <a:rPr lang="sv-SE" b="1" dirty="0" smtClean="0">
                <a:solidFill>
                  <a:schemeClr val="tx1"/>
                </a:solidFill>
                <a:latin typeface="Arial" panose="020B0604020202020204" pitchFamily="34" charset="0"/>
                <a:cs typeface="Arial" panose="020B0604020202020204" pitchFamily="34" charset="0"/>
              </a:rPr>
              <a:t>Examples E&amp;IT</a:t>
            </a:r>
            <a:endParaRPr lang="en-GB"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86998" y="1690171"/>
            <a:ext cx="5853629" cy="3344537"/>
          </a:xfrm>
        </p:spPr>
        <p:txBody>
          <a:bodyPr>
            <a:normAutofit lnSpcReduction="10000"/>
          </a:bodyPr>
          <a:lstStyle/>
          <a:p>
            <a:r>
              <a:rPr lang="sv-SE" dirty="0" smtClean="0"/>
              <a:t>Courses</a:t>
            </a:r>
          </a:p>
          <a:p>
            <a:r>
              <a:rPr lang="sv-SE" dirty="0" smtClean="0"/>
              <a:t>Seminars</a:t>
            </a:r>
          </a:p>
          <a:p>
            <a:r>
              <a:rPr lang="sv-SE" dirty="0" smtClean="0"/>
              <a:t>Initial training </a:t>
            </a:r>
          </a:p>
          <a:p>
            <a:r>
              <a:rPr lang="sv-SE" dirty="0" smtClean="0"/>
              <a:t>Cadets in the Officer´s programme</a:t>
            </a:r>
          </a:p>
          <a:p>
            <a:r>
              <a:rPr lang="sv-SE" dirty="0" smtClean="0"/>
              <a:t>Higher Staff training</a:t>
            </a:r>
          </a:p>
          <a:p>
            <a:r>
              <a:rPr lang="sv-SE" dirty="0" smtClean="0"/>
              <a:t>Key leader training</a:t>
            </a:r>
            <a:endParaRPr lang="en-GB" dirty="0"/>
          </a:p>
          <a:p>
            <a:r>
              <a:rPr lang="sv-SE" dirty="0" smtClean="0"/>
              <a:t>More...</a:t>
            </a:r>
            <a:endParaRPr lang="en-GB" dirty="0"/>
          </a:p>
        </p:txBody>
      </p:sp>
    </p:spTree>
    <p:extLst>
      <p:ext uri="{BB962C8B-B14F-4D97-AF65-F5344CB8AC3E}">
        <p14:creationId xmlns:p14="http://schemas.microsoft.com/office/powerpoint/2010/main" val="42690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
          <p:cNvSpPr txBox="1">
            <a:spLocks/>
          </p:cNvSpPr>
          <p:nvPr/>
        </p:nvSpPr>
        <p:spPr>
          <a:xfrm>
            <a:off x="892098" y="2286000"/>
            <a:ext cx="7883912"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chemeClr val="tx1"/>
                </a:solidFill>
              </a:rPr>
              <a:t>Practical Example:</a:t>
            </a:r>
          </a:p>
          <a:p>
            <a:r>
              <a:rPr lang="en-GB" sz="4300" dirty="0" smtClean="0">
                <a:solidFill>
                  <a:schemeClr val="tx1"/>
                </a:solidFill>
              </a:rPr>
              <a:t>Swedish Officers education</a:t>
            </a:r>
            <a:endParaRPr lang="en-GB" sz="4300" dirty="0">
              <a:solidFill>
                <a:schemeClr val="tx1"/>
              </a:solidFill>
            </a:endParaRPr>
          </a:p>
        </p:txBody>
      </p:sp>
    </p:spTree>
    <p:extLst>
      <p:ext uri="{BB962C8B-B14F-4D97-AF65-F5344CB8AC3E}">
        <p14:creationId xmlns:p14="http://schemas.microsoft.com/office/powerpoint/2010/main" val="6790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Aim</a:t>
            </a:r>
            <a:endParaRPr lang="en-GB" dirty="0"/>
          </a:p>
        </p:txBody>
      </p:sp>
      <p:sp>
        <p:nvSpPr>
          <p:cNvPr id="3" name="Content Placeholder 2"/>
          <p:cNvSpPr>
            <a:spLocks noGrp="1"/>
          </p:cNvSpPr>
          <p:nvPr>
            <p:ph idx="1"/>
          </p:nvPr>
        </p:nvSpPr>
        <p:spPr/>
        <p:txBody>
          <a:bodyPr>
            <a:normAutofit fontScale="92500"/>
          </a:bodyPr>
          <a:lstStyle/>
          <a:p>
            <a:pPr lvl="0"/>
            <a:r>
              <a:rPr lang="en-GB" dirty="0"/>
              <a:t>able to  revise and develop already existing education, training and exercise by  including gender </a:t>
            </a:r>
            <a:r>
              <a:rPr lang="en-GB" dirty="0" smtClean="0"/>
              <a:t>perspective.</a:t>
            </a:r>
            <a:endParaRPr lang="en-GB" dirty="0"/>
          </a:p>
          <a:p>
            <a:r>
              <a:rPr lang="en-GB" dirty="0"/>
              <a:t>able to evaluate if their education, training and exercises are fulfilling (incl. operational and other) requirements</a:t>
            </a:r>
          </a:p>
          <a:p>
            <a:pPr lvl="0"/>
            <a:r>
              <a:rPr lang="en-GB" dirty="0" smtClean="0"/>
              <a:t>able </a:t>
            </a:r>
            <a:r>
              <a:rPr lang="en-GB" dirty="0"/>
              <a:t>to analyse what needs to </a:t>
            </a:r>
            <a:r>
              <a:rPr lang="en-GB" dirty="0" smtClean="0"/>
              <a:t>be revised and make </a:t>
            </a:r>
            <a:r>
              <a:rPr lang="en-GB" dirty="0"/>
              <a:t>valid </a:t>
            </a:r>
            <a:r>
              <a:rPr lang="en-GB" dirty="0" smtClean="0"/>
              <a:t>arguments on </a:t>
            </a:r>
            <a:r>
              <a:rPr lang="en-GB" b="1" dirty="0" smtClean="0"/>
              <a:t>why</a:t>
            </a:r>
            <a:r>
              <a:rPr lang="en-GB" dirty="0" smtClean="0"/>
              <a:t> </a:t>
            </a:r>
            <a:r>
              <a:rPr lang="en-GB" dirty="0"/>
              <a:t>and </a:t>
            </a:r>
            <a:r>
              <a:rPr lang="en-GB" b="1" dirty="0"/>
              <a:t>how</a:t>
            </a:r>
            <a:r>
              <a:rPr lang="en-GB" dirty="0"/>
              <a:t>.</a:t>
            </a:r>
          </a:p>
          <a:p>
            <a:pPr lvl="0"/>
            <a:r>
              <a:rPr lang="en-GB" dirty="0" smtClean="0"/>
              <a:t>able </a:t>
            </a:r>
            <a:r>
              <a:rPr lang="en-GB" dirty="0"/>
              <a:t>to use National Action Plans as a grounds of developing and revising education, training and exercises.</a:t>
            </a:r>
          </a:p>
          <a:p>
            <a:endParaRPr lang="en-GB" dirty="0"/>
          </a:p>
        </p:txBody>
      </p:sp>
    </p:spTree>
    <p:extLst>
      <p:ext uri="{BB962C8B-B14F-4D97-AF65-F5344CB8AC3E}">
        <p14:creationId xmlns:p14="http://schemas.microsoft.com/office/powerpoint/2010/main" val="130545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
          <p:cNvSpPr txBox="1">
            <a:spLocks/>
          </p:cNvSpPr>
          <p:nvPr/>
        </p:nvSpPr>
        <p:spPr>
          <a:xfrm>
            <a:off x="1250683" y="754655"/>
            <a:ext cx="657922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prstClr val="black"/>
                </a:solidFill>
              </a:rPr>
              <a:t>Practical Example:</a:t>
            </a:r>
          </a:p>
          <a:p>
            <a:r>
              <a:rPr lang="en-GB" sz="4300" dirty="0" smtClean="0">
                <a:solidFill>
                  <a:prstClr val="black"/>
                </a:solidFill>
              </a:rPr>
              <a:t>Gender Key Leader Seminar</a:t>
            </a:r>
            <a:endParaRPr lang="en-GB" sz="4300" dirty="0">
              <a:solidFill>
                <a:prstClr val="black"/>
              </a:solidFill>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345" y="2126255"/>
            <a:ext cx="6298558" cy="4199039"/>
          </a:xfrm>
          <a:prstGeom prst="rect">
            <a:avLst/>
          </a:prstGeom>
        </p:spPr>
      </p:pic>
    </p:spTree>
    <p:extLst>
      <p:ext uri="{BB962C8B-B14F-4D97-AF65-F5344CB8AC3E}">
        <p14:creationId xmlns:p14="http://schemas.microsoft.com/office/powerpoint/2010/main" val="101478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
          <p:cNvSpPr txBox="1">
            <a:spLocks/>
          </p:cNvSpPr>
          <p:nvPr/>
        </p:nvSpPr>
        <p:spPr>
          <a:xfrm>
            <a:off x="1393902" y="2286000"/>
            <a:ext cx="657922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chemeClr val="tx1"/>
                </a:solidFill>
              </a:rPr>
              <a:t>Practical Example:</a:t>
            </a:r>
          </a:p>
          <a:p>
            <a:r>
              <a:rPr lang="en-GB" sz="4300" dirty="0" smtClean="0">
                <a:solidFill>
                  <a:schemeClr val="tx1"/>
                </a:solidFill>
              </a:rPr>
              <a:t>Gender Coach Programme</a:t>
            </a:r>
            <a:endParaRPr lang="en-GB" sz="4300" dirty="0">
              <a:solidFill>
                <a:schemeClr val="tx1"/>
              </a:solidFill>
            </a:endParaRPr>
          </a:p>
        </p:txBody>
      </p:sp>
    </p:spTree>
    <p:extLst>
      <p:ext uri="{BB962C8B-B14F-4D97-AF65-F5344CB8AC3E}">
        <p14:creationId xmlns:p14="http://schemas.microsoft.com/office/powerpoint/2010/main" val="198512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GB" dirty="0" smtClean="0"/>
              <a:t>RELEASABLE TO PUBLIC</a:t>
            </a:r>
            <a:endParaRPr lang="en-GB" dirty="0"/>
          </a:p>
        </p:txBody>
      </p:sp>
      <p:sp>
        <p:nvSpPr>
          <p:cNvPr id="3" name="Content Placeholder 2"/>
          <p:cNvSpPr>
            <a:spLocks noGrp="1"/>
          </p:cNvSpPr>
          <p:nvPr>
            <p:ph idx="4294967295"/>
          </p:nvPr>
        </p:nvSpPr>
        <p:spPr>
          <a:xfrm>
            <a:off x="504496" y="1604702"/>
            <a:ext cx="8229600" cy="3738479"/>
          </a:xfrm>
        </p:spPr>
        <p:txBody>
          <a:bodyPr>
            <a:normAutofit fontScale="92500" lnSpcReduction="10000"/>
          </a:bodyPr>
          <a:lstStyle/>
          <a:p>
            <a:pPr marL="0" indent="0">
              <a:buFontTx/>
              <a:buNone/>
            </a:pPr>
            <a:endParaRPr lang="en-US" sz="2800" i="1" dirty="0"/>
          </a:p>
          <a:p>
            <a:pPr>
              <a:spcBef>
                <a:spcPts val="0"/>
              </a:spcBef>
            </a:pPr>
            <a:r>
              <a:rPr lang="en-US" dirty="0" smtClean="0"/>
              <a:t>Gender perspective should be a part of mindset</a:t>
            </a:r>
          </a:p>
          <a:p>
            <a:pPr>
              <a:spcBef>
                <a:spcPts val="0"/>
              </a:spcBef>
            </a:pPr>
            <a:r>
              <a:rPr lang="en-US" dirty="0" smtClean="0"/>
              <a:t>Leadership </a:t>
            </a:r>
            <a:r>
              <a:rPr lang="en-US" dirty="0"/>
              <a:t>needs to understand the use and importance of training gender.</a:t>
            </a:r>
          </a:p>
          <a:p>
            <a:pPr>
              <a:spcBef>
                <a:spcPts val="0"/>
              </a:spcBef>
            </a:pPr>
            <a:r>
              <a:rPr lang="en-US" dirty="0"/>
              <a:t>In leadership training you need to underline the commanders/leaders responsibility in implementing gender perspective (lead, guide and facilitate). </a:t>
            </a:r>
            <a:endParaRPr lang="en-US" sz="2800" dirty="0"/>
          </a:p>
          <a:p>
            <a:r>
              <a:rPr lang="en-US" dirty="0" smtClean="0"/>
              <a:t>Every </a:t>
            </a:r>
            <a:r>
              <a:rPr lang="en-US" dirty="0"/>
              <a:t>individual </a:t>
            </a:r>
            <a:r>
              <a:rPr lang="en-US" dirty="0" smtClean="0"/>
              <a:t>soldier and officer </a:t>
            </a:r>
            <a:r>
              <a:rPr lang="en-US" dirty="0"/>
              <a:t>needs to be able to detect when men and women might be </a:t>
            </a:r>
            <a:r>
              <a:rPr lang="en-US" dirty="0" smtClean="0"/>
              <a:t>affected differently by actions or operations. </a:t>
            </a:r>
            <a:endParaRPr lang="en-US" sz="2800" dirty="0" smtClean="0"/>
          </a:p>
        </p:txBody>
      </p:sp>
      <p:sp>
        <p:nvSpPr>
          <p:cNvPr id="2" name="Title 1"/>
          <p:cNvSpPr>
            <a:spLocks noGrp="1"/>
          </p:cNvSpPr>
          <p:nvPr>
            <p:ph type="title" idx="4294967295"/>
          </p:nvPr>
        </p:nvSpPr>
        <p:spPr>
          <a:xfrm>
            <a:off x="504496" y="657783"/>
            <a:ext cx="8229600" cy="1143001"/>
          </a:xfrm>
        </p:spPr>
        <p:txBody>
          <a:bodyPr/>
          <a:lstStyle/>
          <a:p>
            <a:r>
              <a:rPr lang="en-GB" b="1" dirty="0" smtClean="0">
                <a:latin typeface="Arial" panose="020B0604020202020204" pitchFamily="34" charset="0"/>
                <a:cs typeface="Arial" panose="020B0604020202020204" pitchFamily="34" charset="0"/>
              </a:rPr>
              <a:t>Key </a:t>
            </a:r>
            <a:r>
              <a:rPr lang="en-GB" b="1" dirty="0">
                <a:latin typeface="Arial" panose="020B0604020202020204" pitchFamily="34" charset="0"/>
                <a:cs typeface="Arial" panose="020B0604020202020204" pitchFamily="34" charset="0"/>
              </a:rPr>
              <a:t>m</a:t>
            </a:r>
            <a:r>
              <a:rPr lang="en-GB" b="1" dirty="0" smtClean="0">
                <a:latin typeface="Arial" panose="020B0604020202020204" pitchFamily="34" charset="0"/>
                <a:cs typeface="Arial" panose="020B0604020202020204" pitchFamily="34" charset="0"/>
              </a:rPr>
              <a:t>essages Individual E&amp;T</a:t>
            </a:r>
            <a:endParaRPr lang="en-GB" b="1" dirty="0">
              <a:latin typeface="Arial" panose="020B0604020202020204" pitchFamily="34" charset="0"/>
              <a:cs typeface="Arial" panose="020B0604020202020204" pitchFamily="34" charset="0"/>
            </a:endParaRPr>
          </a:p>
        </p:txBody>
      </p:sp>
      <p:sp>
        <p:nvSpPr>
          <p:cNvPr id="4" name="TextBox 3"/>
          <p:cNvSpPr txBox="1"/>
          <p:nvPr/>
        </p:nvSpPr>
        <p:spPr>
          <a:xfrm>
            <a:off x="0" y="6379902"/>
            <a:ext cx="2971800" cy="492443"/>
          </a:xfrm>
          <a:prstGeom prst="rect">
            <a:avLst/>
          </a:prstGeom>
          <a:noFill/>
        </p:spPr>
        <p:txBody>
          <a:bodyPr wrap="square" rtlCol="0">
            <a:spAutoFit/>
          </a:bodyPr>
          <a:lstStyle/>
          <a:p>
            <a:r>
              <a:rPr lang="en-GB" sz="1300" b="1" dirty="0" smtClean="0"/>
              <a:t>NCGM – NATO’s Department Head for Gender in Military Operations</a:t>
            </a:r>
            <a:endParaRPr lang="en-GB" sz="1300" b="1" dirty="0"/>
          </a:p>
        </p:txBody>
      </p:sp>
    </p:spTree>
    <p:extLst>
      <p:ext uri="{BB962C8B-B14F-4D97-AF65-F5344CB8AC3E}">
        <p14:creationId xmlns:p14="http://schemas.microsoft.com/office/powerpoint/2010/main" val="339808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0262" y="1856572"/>
            <a:ext cx="8229600" cy="4103554"/>
          </a:xfrm>
        </p:spPr>
        <p:txBody>
          <a:bodyPr>
            <a:normAutofit/>
          </a:bodyPr>
          <a:lstStyle/>
          <a:p>
            <a:r>
              <a:rPr lang="en-US" sz="2800" dirty="0"/>
              <a:t>In collective </a:t>
            </a:r>
            <a:r>
              <a:rPr lang="en-US" sz="2800" dirty="0" smtClean="0"/>
              <a:t>training, </a:t>
            </a:r>
            <a:r>
              <a:rPr lang="en-US" sz="2800" dirty="0"/>
              <a:t>troops and units should be </a:t>
            </a:r>
            <a:r>
              <a:rPr lang="en-US" sz="2800" dirty="0" smtClean="0"/>
              <a:t>trained </a:t>
            </a:r>
            <a:r>
              <a:rPr lang="en-US" sz="2800" dirty="0"/>
              <a:t>together to integrate gender perspective into their tasks.</a:t>
            </a:r>
          </a:p>
          <a:p>
            <a:r>
              <a:rPr lang="en-US" dirty="0" smtClean="0"/>
              <a:t>At </a:t>
            </a:r>
            <a:r>
              <a:rPr lang="en-US" dirty="0"/>
              <a:t>strategic and operational level HQ Staff will be train to integrate gender perspective into their work by individual </a:t>
            </a:r>
            <a:r>
              <a:rPr lang="en-US" dirty="0" smtClean="0"/>
              <a:t>training, staff training </a:t>
            </a:r>
            <a:r>
              <a:rPr lang="en-US" dirty="0"/>
              <a:t>and exercises. </a:t>
            </a:r>
            <a:endParaRPr lang="en-US" dirty="0" smtClean="0"/>
          </a:p>
        </p:txBody>
      </p:sp>
      <p:sp>
        <p:nvSpPr>
          <p:cNvPr id="2" name="Title 1"/>
          <p:cNvSpPr>
            <a:spLocks noGrp="1"/>
          </p:cNvSpPr>
          <p:nvPr>
            <p:ph type="title" idx="4294967295"/>
          </p:nvPr>
        </p:nvSpPr>
        <p:spPr>
          <a:xfrm>
            <a:off x="259080" y="630286"/>
            <a:ext cx="8229600" cy="1143001"/>
          </a:xfrm>
        </p:spPr>
        <p:txBody>
          <a:bodyPr/>
          <a:lstStyle/>
          <a:p>
            <a:r>
              <a:rPr lang="en-GB" b="1" dirty="0" smtClean="0">
                <a:latin typeface="Arial" panose="020B0604020202020204" pitchFamily="34" charset="0"/>
                <a:cs typeface="Arial" panose="020B0604020202020204" pitchFamily="34" charset="0"/>
              </a:rPr>
              <a:t>Key messages Collective E&amp;T</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98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722" y="1549181"/>
            <a:ext cx="8229600" cy="4136474"/>
          </a:xfrm>
        </p:spPr>
        <p:txBody>
          <a:bodyPr>
            <a:normAutofit/>
          </a:bodyPr>
          <a:lstStyle/>
          <a:p>
            <a:r>
              <a:rPr lang="en-US" sz="2400" dirty="0"/>
              <a:t>Integrate gender perspective into all structures and processes in exercises (when conducting exercises). </a:t>
            </a:r>
          </a:p>
          <a:p>
            <a:r>
              <a:rPr lang="en-US" sz="2400" dirty="0" smtClean="0"/>
              <a:t>Gender </a:t>
            </a:r>
            <a:r>
              <a:rPr lang="en-US" sz="2400" dirty="0"/>
              <a:t>injects should be part of every exercise.</a:t>
            </a:r>
          </a:p>
          <a:p>
            <a:r>
              <a:rPr lang="en-US" sz="2400" dirty="0" smtClean="0"/>
              <a:t>It </a:t>
            </a:r>
            <a:r>
              <a:rPr lang="en-US" sz="2400" dirty="0"/>
              <a:t>is very important to include gender related information into scenarios and storylines. </a:t>
            </a:r>
          </a:p>
          <a:p>
            <a:r>
              <a:rPr lang="en-US" sz="2400" dirty="0"/>
              <a:t> </a:t>
            </a:r>
            <a:r>
              <a:rPr lang="en-US" sz="2400" dirty="0" smtClean="0"/>
              <a:t>Gender </a:t>
            </a:r>
            <a:r>
              <a:rPr lang="en-US" sz="2400" dirty="0"/>
              <a:t>should be part of the exercise objectives (when planning exercises – gender expertise should be part of planning from get on).</a:t>
            </a:r>
          </a:p>
          <a:p>
            <a:r>
              <a:rPr lang="en-US" sz="2400" dirty="0"/>
              <a:t> </a:t>
            </a:r>
            <a:r>
              <a:rPr lang="en-US" sz="2400" dirty="0" smtClean="0"/>
              <a:t>Gender </a:t>
            </a:r>
            <a:r>
              <a:rPr lang="en-US" sz="2400" dirty="0"/>
              <a:t>prioritized should become a training objective. Manning is </a:t>
            </a:r>
            <a:r>
              <a:rPr lang="en-US" sz="2400" dirty="0" smtClean="0"/>
              <a:t>crucial</a:t>
            </a:r>
            <a:r>
              <a:rPr lang="en-US" sz="2400" dirty="0"/>
              <a:t>.</a:t>
            </a:r>
          </a:p>
        </p:txBody>
      </p:sp>
      <p:sp>
        <p:nvSpPr>
          <p:cNvPr id="2" name="Title 1"/>
          <p:cNvSpPr>
            <a:spLocks noGrp="1"/>
          </p:cNvSpPr>
          <p:nvPr>
            <p:ph type="title" idx="4294967295"/>
          </p:nvPr>
        </p:nvSpPr>
        <p:spPr>
          <a:xfrm>
            <a:off x="394138" y="585668"/>
            <a:ext cx="8229600" cy="945678"/>
          </a:xfrm>
        </p:spPr>
        <p:txBody>
          <a:bodyPr/>
          <a:lstStyle/>
          <a:p>
            <a:r>
              <a:rPr lang="en-GB" b="1" dirty="0" smtClean="0"/>
              <a:t>Key messages exercises</a:t>
            </a:r>
            <a:endParaRPr lang="en-GB" b="1" dirty="0"/>
          </a:p>
        </p:txBody>
      </p:sp>
    </p:spTree>
    <p:extLst>
      <p:ext uri="{BB962C8B-B14F-4D97-AF65-F5344CB8AC3E}">
        <p14:creationId xmlns:p14="http://schemas.microsoft.com/office/powerpoint/2010/main" val="216393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184297"/>
            <a:ext cx="8229600" cy="2185221"/>
          </a:xfrm>
        </p:spPr>
        <p:txBody>
          <a:bodyPr/>
          <a:lstStyle/>
          <a:p>
            <a:r>
              <a:rPr lang="en-US" sz="2800" dirty="0"/>
              <a:t>In pre-deployment training focus should be on how gender perspective supports mission, operational effectiveness and tasks in that specific area of operations.</a:t>
            </a:r>
            <a:endParaRPr lang="en-US" sz="2500" dirty="0" smtClean="0"/>
          </a:p>
        </p:txBody>
      </p:sp>
      <p:sp>
        <p:nvSpPr>
          <p:cNvPr id="2" name="Title 1"/>
          <p:cNvSpPr>
            <a:spLocks noGrp="1"/>
          </p:cNvSpPr>
          <p:nvPr>
            <p:ph type="title" idx="4294967295"/>
          </p:nvPr>
        </p:nvSpPr>
        <p:spPr>
          <a:xfrm>
            <a:off x="457200" y="663873"/>
            <a:ext cx="8229600" cy="1143001"/>
          </a:xfrm>
        </p:spPr>
        <p:txBody>
          <a:bodyPr/>
          <a:lstStyle/>
          <a:p>
            <a:r>
              <a:rPr lang="en-GB" b="1" dirty="0" smtClean="0">
                <a:latin typeface="Arial" panose="020B0604020202020204" pitchFamily="34" charset="0"/>
                <a:cs typeface="Arial" panose="020B0604020202020204" pitchFamily="34" charset="0"/>
              </a:rPr>
              <a:t>Key message </a:t>
            </a:r>
            <a:r>
              <a:rPr lang="en-GB" b="1" dirty="0">
                <a:latin typeface="Arial" panose="020B0604020202020204" pitchFamily="34" charset="0"/>
                <a:cs typeface="Arial" panose="020B0604020202020204" pitchFamily="34" charset="0"/>
              </a:rPr>
              <a:t>p</a:t>
            </a:r>
            <a:r>
              <a:rPr lang="en-GB" b="1" dirty="0" smtClean="0">
                <a:latin typeface="Arial" panose="020B0604020202020204" pitchFamily="34" charset="0"/>
                <a:cs typeface="Arial" panose="020B0604020202020204" pitchFamily="34" charset="0"/>
              </a:rPr>
              <a:t>re-deployment</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48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GB" dirty="0" smtClean="0"/>
              <a:t>RELEASABLE TO PUBLIC</a:t>
            </a:r>
            <a:endParaRPr lang="en-GB" dirty="0"/>
          </a:p>
        </p:txBody>
      </p:sp>
      <p:sp>
        <p:nvSpPr>
          <p:cNvPr id="6" name="Slide Number Placeholder 4"/>
          <p:cNvSpPr>
            <a:spLocks noGrp="1"/>
          </p:cNvSpPr>
          <p:nvPr>
            <p:ph type="sldNum" sz="quarter" idx="12"/>
          </p:nvPr>
        </p:nvSpPr>
        <p:spPr/>
        <p:txBody>
          <a:bodyPr/>
          <a:lstStyle/>
          <a:p>
            <a:fld id="{47E0EAA9-E300-4CD8-B37D-0334B6776DB5}" type="slidenum">
              <a:rPr lang="en-GB" smtClean="0">
                <a:solidFill>
                  <a:prstClr val="black"/>
                </a:solidFill>
              </a:rPr>
              <a:pPr/>
              <a:t>26</a:t>
            </a:fld>
            <a:endParaRPr lang="en-GB" dirty="0">
              <a:solidFill>
                <a:prstClr val="black"/>
              </a:solidFill>
            </a:endParaRPr>
          </a:p>
        </p:txBody>
      </p:sp>
      <p:sp>
        <p:nvSpPr>
          <p:cNvPr id="3" name="Content Placeholder 2"/>
          <p:cNvSpPr>
            <a:spLocks noGrp="1"/>
          </p:cNvSpPr>
          <p:nvPr>
            <p:ph idx="4294967295"/>
          </p:nvPr>
        </p:nvSpPr>
        <p:spPr>
          <a:xfrm>
            <a:off x="614855" y="1377293"/>
            <a:ext cx="8229600" cy="4775200"/>
          </a:xfrm>
        </p:spPr>
        <p:txBody>
          <a:bodyPr>
            <a:normAutofit/>
          </a:bodyPr>
          <a:lstStyle/>
          <a:p>
            <a:pPr marL="0" indent="0">
              <a:buFontTx/>
              <a:buNone/>
            </a:pPr>
            <a:endParaRPr lang="en-US" sz="2800" i="1" dirty="0"/>
          </a:p>
          <a:p>
            <a:r>
              <a:rPr lang="en-US" sz="2800" dirty="0" smtClean="0"/>
              <a:t>Resolutions</a:t>
            </a:r>
            <a:r>
              <a:rPr lang="en-US" sz="2800" dirty="0"/>
              <a:t>, directives and action plans task us to integrate GP into our education, training and exercises</a:t>
            </a:r>
            <a:r>
              <a:rPr lang="en-US" sz="2800" dirty="0" smtClean="0"/>
              <a:t>.</a:t>
            </a:r>
          </a:p>
          <a:p>
            <a:r>
              <a:rPr lang="en-GB" sz="2800" dirty="0"/>
              <a:t>The greatest effect is gained if gender perspective is included in the earliest forms of training and education and mainstreamed throughout courses at different levels to achieve lifelong learning.</a:t>
            </a:r>
          </a:p>
          <a:p>
            <a:endParaRPr lang="en-US" sz="2800" dirty="0"/>
          </a:p>
          <a:p>
            <a:endParaRPr lang="en-US" sz="2500" dirty="0" smtClean="0"/>
          </a:p>
        </p:txBody>
      </p:sp>
      <p:sp>
        <p:nvSpPr>
          <p:cNvPr id="2" name="Title 1"/>
          <p:cNvSpPr>
            <a:spLocks noGrp="1"/>
          </p:cNvSpPr>
          <p:nvPr>
            <p:ph type="title" idx="4294967295"/>
          </p:nvPr>
        </p:nvSpPr>
        <p:spPr>
          <a:xfrm>
            <a:off x="457200" y="623448"/>
            <a:ext cx="8229600" cy="1143000"/>
          </a:xfrm>
        </p:spPr>
        <p:txBody>
          <a:bodyPr/>
          <a:lstStyle/>
          <a:p>
            <a:r>
              <a:rPr lang="fi-FI" b="1" dirty="0" smtClean="0">
                <a:latin typeface="Arial" panose="020B0604020202020204" pitchFamily="34" charset="0"/>
                <a:cs typeface="Arial" panose="020B0604020202020204" pitchFamily="34" charset="0"/>
              </a:rPr>
              <a:t>Summary</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0" y="6379902"/>
            <a:ext cx="2971800" cy="492443"/>
          </a:xfrm>
          <a:prstGeom prst="rect">
            <a:avLst/>
          </a:prstGeom>
          <a:noFill/>
        </p:spPr>
        <p:txBody>
          <a:bodyPr wrap="square" rtlCol="0">
            <a:spAutoFit/>
          </a:bodyPr>
          <a:lstStyle/>
          <a:p>
            <a:r>
              <a:rPr lang="en-GB" sz="1300" b="1" dirty="0" smtClean="0"/>
              <a:t>NCGM – NATO’s Department Head for Gender in Military Operations</a:t>
            </a:r>
            <a:endParaRPr lang="en-GB" sz="1300" b="1" dirty="0"/>
          </a:p>
        </p:txBody>
      </p:sp>
    </p:spTree>
    <p:extLst>
      <p:ext uri="{BB962C8B-B14F-4D97-AF65-F5344CB8AC3E}">
        <p14:creationId xmlns:p14="http://schemas.microsoft.com/office/powerpoint/2010/main" val="129951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0029" y="1183583"/>
            <a:ext cx="184666" cy="369332"/>
          </a:xfrm>
          <a:prstGeom prst="rect">
            <a:avLst/>
          </a:prstGeom>
          <a:noFill/>
        </p:spPr>
        <p:txBody>
          <a:bodyPr wrap="none" rtlCol="0">
            <a:spAutoFit/>
          </a:bodyPr>
          <a:lstStyle/>
          <a:p>
            <a:endParaRPr lang="en-GB"/>
          </a:p>
        </p:txBody>
      </p:sp>
      <p:sp>
        <p:nvSpPr>
          <p:cNvPr id="2" name="Rectangle 1"/>
          <p:cNvSpPr/>
          <p:nvPr/>
        </p:nvSpPr>
        <p:spPr>
          <a:xfrm>
            <a:off x="1295400" y="2286000"/>
            <a:ext cx="6477000" cy="400110"/>
          </a:xfrm>
          <a:prstGeom prst="rect">
            <a:avLst/>
          </a:prstGeom>
        </p:spPr>
        <p:txBody>
          <a:bodyPr wrap="square">
            <a:spAutoFit/>
          </a:bodyPr>
          <a:lstStyle/>
          <a:p>
            <a:pPr lvl="0" algn="ctr" defTabSz="457200">
              <a:defRPr/>
            </a:pPr>
            <a:endParaRPr lang="en-GB" sz="2000">
              <a:latin typeface="+mn-lt"/>
              <a:ea typeface="ＭＳ Ｐゴシック" pitchFamily="34" charset="-128"/>
            </a:endParaRPr>
          </a:p>
        </p:txBody>
      </p:sp>
      <p:sp>
        <p:nvSpPr>
          <p:cNvPr id="16" name="Rubrik 1"/>
          <p:cNvSpPr txBox="1">
            <a:spLocks/>
          </p:cNvSpPr>
          <p:nvPr/>
        </p:nvSpPr>
        <p:spPr>
          <a:xfrm>
            <a:off x="1447800" y="23953"/>
            <a:ext cx="6096000" cy="50944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chemeClr val="tx1"/>
                </a:solidFill>
              </a:rPr>
              <a:t>Key Messages</a:t>
            </a:r>
            <a:endParaRPr lang="en-GB" sz="3600" dirty="0">
              <a:solidFill>
                <a:schemeClr val="tx1"/>
              </a:solidFill>
            </a:endParaRPr>
          </a:p>
        </p:txBody>
      </p:sp>
      <p:sp>
        <p:nvSpPr>
          <p:cNvPr id="4" name="Rectangle 3"/>
          <p:cNvSpPr/>
          <p:nvPr/>
        </p:nvSpPr>
        <p:spPr>
          <a:xfrm>
            <a:off x="381000" y="1066800"/>
            <a:ext cx="8229600" cy="3416320"/>
          </a:xfrm>
          <a:prstGeom prst="rect">
            <a:avLst/>
          </a:prstGeom>
        </p:spPr>
        <p:txBody>
          <a:bodyPr wrap="square">
            <a:spAutoFit/>
          </a:bodyPr>
          <a:lstStyle/>
          <a:p>
            <a:endParaRPr lang="en-US" sz="2400" dirty="0"/>
          </a:p>
          <a:p>
            <a:pPr marL="285750" indent="-285750">
              <a:buFont typeface="Arial" panose="020B0604020202020204" pitchFamily="34" charset="0"/>
              <a:buChar char="•"/>
            </a:pPr>
            <a:r>
              <a:rPr lang="en-US" sz="2400" dirty="0"/>
              <a:t>Gender perspective: is a way of assessing gender-based differences of women and men reflected in their social roles and interactions, in the distribution of power and the access of resources. </a:t>
            </a:r>
            <a:endParaRPr lang="en-US" sz="2400" dirty="0" smtClean="0"/>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en-US" sz="2400" dirty="0"/>
              <a:t>Gender perspective needs to be integrated at every level of education, training and </a:t>
            </a:r>
            <a:r>
              <a:rPr lang="en-US" sz="2400" dirty="0" smtClean="0"/>
              <a:t>exercises, it is not a separate thing.</a:t>
            </a:r>
            <a:endParaRPr lang="fi-FI"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7315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txBox="1">
            <a:spLocks/>
          </p:cNvSpPr>
          <p:nvPr/>
        </p:nvSpPr>
        <p:spPr>
          <a:xfrm>
            <a:off x="3124200" y="64008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GB">
              <a:solidFill>
                <a:srgbClr val="FF0000"/>
              </a:solidFill>
              <a:latin typeface="Arial" panose="020B0604020202020204" pitchFamily="34" charset="0"/>
              <a:cs typeface="Arial" panose="020B0604020202020204" pitchFamily="34" charset="0"/>
            </a:endParaRPr>
          </a:p>
        </p:txBody>
      </p:sp>
      <p:sp>
        <p:nvSpPr>
          <p:cNvPr id="19" name="Footer Placeholder 3"/>
          <p:cNvSpPr>
            <a:spLocks noGrp="1"/>
          </p:cNvSpPr>
          <p:nvPr>
            <p:ph type="ftr" sz="quarter" idx="11"/>
          </p:nvPr>
        </p:nvSpPr>
        <p:spPr/>
        <p:txBody>
          <a:bodyPr/>
          <a:lstStyle/>
          <a:p>
            <a:r>
              <a:rPr lang="en-GB" dirty="0" smtClean="0"/>
              <a:t>RELEASABLE TO PUBLIC</a:t>
            </a:r>
            <a:endParaRPr lang="en-GB" dirty="0"/>
          </a:p>
        </p:txBody>
      </p:sp>
      <p:sp>
        <p:nvSpPr>
          <p:cNvPr id="12" name="Slide Number Placeholder 4"/>
          <p:cNvSpPr>
            <a:spLocks noGrp="1"/>
          </p:cNvSpPr>
          <p:nvPr>
            <p:ph type="sldNum" sz="quarter" idx="12"/>
          </p:nvPr>
        </p:nvSpPr>
        <p:spPr/>
        <p:txBody>
          <a:bodyPr/>
          <a:lstStyle/>
          <a:p>
            <a:fld id="{47E0EAA9-E300-4CD8-B37D-0334B6776DB5}" type="slidenum">
              <a:rPr lang="en-GB" smtClean="0"/>
              <a:pPr/>
              <a:t>28</a:t>
            </a:fld>
            <a:endParaRPr lang="en-GB"/>
          </a:p>
        </p:txBody>
      </p:sp>
      <p:sp>
        <p:nvSpPr>
          <p:cNvPr id="14" name="Date Placeholder 5"/>
          <p:cNvSpPr txBox="1">
            <a:spLocks/>
          </p:cNvSpPr>
          <p:nvPr/>
        </p:nvSpPr>
        <p:spPr>
          <a:xfrm>
            <a:off x="0" y="6269182"/>
            <a:ext cx="1962727"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GB" sz="1400" b="1"/>
          </a:p>
        </p:txBody>
      </p:sp>
      <p:sp>
        <p:nvSpPr>
          <p:cNvPr id="3" name="TextBox 2"/>
          <p:cNvSpPr txBox="1"/>
          <p:nvPr/>
        </p:nvSpPr>
        <p:spPr>
          <a:xfrm>
            <a:off x="7780029" y="1183583"/>
            <a:ext cx="184666" cy="369332"/>
          </a:xfrm>
          <a:prstGeom prst="rect">
            <a:avLst/>
          </a:prstGeom>
          <a:noFill/>
        </p:spPr>
        <p:txBody>
          <a:bodyPr wrap="none" rtlCol="0">
            <a:spAutoFit/>
          </a:bodyPr>
          <a:lstStyle/>
          <a:p>
            <a:endParaRPr lang="en-GB"/>
          </a:p>
        </p:txBody>
      </p:sp>
      <p:pic>
        <p:nvPicPr>
          <p:cNvPr id="13"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2286000"/>
            <a:ext cx="6477000" cy="400110"/>
          </a:xfrm>
          <a:prstGeom prst="rect">
            <a:avLst/>
          </a:prstGeom>
        </p:spPr>
        <p:txBody>
          <a:bodyPr wrap="square">
            <a:spAutoFit/>
          </a:bodyPr>
          <a:lstStyle/>
          <a:p>
            <a:pPr lvl="0" algn="ctr" defTabSz="457200">
              <a:defRPr/>
            </a:pPr>
            <a:endParaRPr lang="en-GB" sz="2000">
              <a:latin typeface="+mn-lt"/>
              <a:ea typeface="ＭＳ Ｐゴシック" pitchFamily="34" charset="-128"/>
            </a:endParaRPr>
          </a:p>
        </p:txBody>
      </p:sp>
      <p:sp>
        <p:nvSpPr>
          <p:cNvPr id="15" name="TextBox 14"/>
          <p:cNvSpPr txBox="1"/>
          <p:nvPr/>
        </p:nvSpPr>
        <p:spPr>
          <a:xfrm>
            <a:off x="0" y="6379902"/>
            <a:ext cx="2971800" cy="492443"/>
          </a:xfrm>
          <a:prstGeom prst="rect">
            <a:avLst/>
          </a:prstGeom>
          <a:noFill/>
        </p:spPr>
        <p:txBody>
          <a:bodyPr wrap="square" rtlCol="0">
            <a:spAutoFit/>
          </a:bodyPr>
          <a:lstStyle/>
          <a:p>
            <a:r>
              <a:rPr lang="en-GB" sz="1300" b="1" smtClean="0"/>
              <a:t>NCGM – NATO’s Department Head for Gender in Military Operations</a:t>
            </a:r>
            <a:endParaRPr lang="en-GB" sz="1300" b="1"/>
          </a:p>
        </p:txBody>
      </p:sp>
      <p:sp>
        <p:nvSpPr>
          <p:cNvPr id="16" name="Rubrik 1"/>
          <p:cNvSpPr txBox="1">
            <a:spLocks/>
          </p:cNvSpPr>
          <p:nvPr/>
        </p:nvSpPr>
        <p:spPr>
          <a:xfrm>
            <a:off x="1447800" y="23953"/>
            <a:ext cx="6096000" cy="50944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chemeClr val="tx1"/>
                </a:solidFill>
              </a:rPr>
              <a:t>Questions &amp; Answers</a:t>
            </a:r>
            <a:endParaRPr lang="en-GB" sz="3600" dirty="0">
              <a:solidFill>
                <a:schemeClr val="tx1"/>
              </a:solidFill>
            </a:endParaRPr>
          </a:p>
        </p:txBody>
      </p:sp>
      <p:pic>
        <p:nvPicPr>
          <p:cNvPr id="17" name="Picture 16"/>
          <p:cNvPicPr>
            <a:picLocks noChangeAspect="1"/>
          </p:cNvPicPr>
          <p:nvPr/>
        </p:nvPicPr>
        <p:blipFill>
          <a:blip r:embed="rId5"/>
          <a:stretch>
            <a:fillRect/>
          </a:stretch>
        </p:blipFill>
        <p:spPr>
          <a:xfrm>
            <a:off x="1752600" y="1846243"/>
            <a:ext cx="5550758" cy="4160500"/>
          </a:xfrm>
          <a:prstGeom prst="rect">
            <a:avLst/>
          </a:prstGeom>
        </p:spPr>
      </p:pic>
      <p:sp>
        <p:nvSpPr>
          <p:cNvPr id="4" name="TextBox 3"/>
          <p:cNvSpPr txBox="1"/>
          <p:nvPr/>
        </p:nvSpPr>
        <p:spPr>
          <a:xfrm>
            <a:off x="1752600" y="958467"/>
            <a:ext cx="5791200" cy="584775"/>
          </a:xfrm>
          <a:prstGeom prst="rect">
            <a:avLst/>
          </a:prstGeom>
          <a:noFill/>
        </p:spPr>
        <p:txBody>
          <a:bodyPr wrap="square" rtlCol="0">
            <a:spAutoFit/>
          </a:bodyPr>
          <a:lstStyle/>
          <a:p>
            <a:pPr algn="ctr"/>
            <a:r>
              <a:rPr lang="sv-SE" sz="3200" b="1" dirty="0" smtClean="0">
                <a:latin typeface="Arial" panose="020B0604020202020204" pitchFamily="34" charset="0"/>
                <a:cs typeface="Arial" panose="020B0604020202020204" pitchFamily="34" charset="0"/>
              </a:rPr>
              <a:t>Questions?</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62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fm_kamo03.jp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35446" y="571500"/>
            <a:ext cx="9179446" cy="6286500"/>
          </a:xfrm>
          <a:prstGeom prst="rect">
            <a:avLst/>
          </a:prstGeom>
          <a:noFill/>
          <a:ln w="9525">
            <a:noFill/>
            <a:miter lim="800000"/>
            <a:headEnd/>
            <a:tailEnd/>
          </a:ln>
        </p:spPr>
      </p:pic>
      <p:grpSp>
        <p:nvGrpSpPr>
          <p:cNvPr id="4"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Picture 2" descr="I:\Central\LG\5 SWEDINT\2 Internt\17 Infotjänst_Plans\05 Övrigt\Loggor\NCGM\NCGM-LOGGA_CS5 frilag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schemeClr val="bg1"/>
                  </a:solidFill>
                  <a:cs typeface="Arial" charset="0"/>
                </a:rPr>
                <a:t>NORDIC CENTRE FOR GENDER IN MILITARY OPERATIONS</a:t>
              </a:r>
              <a:endParaRPr lang="en-US" altLang="fi-FI" sz="900" b="1" dirty="0">
                <a:solidFill>
                  <a:schemeClr val="bg1"/>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schemeClr val="bg1"/>
                </a:solidFill>
                <a:cs typeface="Arial" charset="0"/>
              </a:rPr>
              <a:t>www.mil.se/swedint</a:t>
            </a:r>
            <a:endParaRPr lang="en-US" altLang="fi-FI" sz="900" b="1" dirty="0">
              <a:solidFill>
                <a:schemeClr val="bg1"/>
              </a:solidFill>
              <a:cs typeface="Arial" charset="0"/>
            </a:endParaRPr>
          </a:p>
        </p:txBody>
      </p:sp>
      <p:sp>
        <p:nvSpPr>
          <p:cNvPr id="2" name="Rektangel 1"/>
          <p:cNvSpPr/>
          <p:nvPr/>
        </p:nvSpPr>
        <p:spPr>
          <a:xfrm>
            <a:off x="0" y="4630682"/>
            <a:ext cx="9144000" cy="222731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1" name="Bildobjekt 4"/>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812360" y="5345429"/>
            <a:ext cx="899722" cy="902721"/>
          </a:xfrm>
          <a:prstGeom prst="ellipse">
            <a:avLst/>
          </a:prstGeom>
          <a:gradFill>
            <a:gsLst>
              <a:gs pos="100000">
                <a:srgbClr val="CBBEB1"/>
              </a:gs>
              <a:gs pos="10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pic>
      <p:pic>
        <p:nvPicPr>
          <p:cNvPr id="12" name="Bildobjekt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5313705"/>
            <a:ext cx="1512168" cy="95037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7544" y="5313706"/>
            <a:ext cx="351881" cy="10609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96135" y="5313706"/>
            <a:ext cx="1440161" cy="9661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643484" y="1591092"/>
            <a:ext cx="8208912" cy="1323439"/>
          </a:xfrm>
          <a:prstGeom prst="rect">
            <a:avLst/>
          </a:prstGeom>
          <a:noFill/>
        </p:spPr>
        <p:txBody>
          <a:bodyPr wrap="square" rtlCol="0">
            <a:spAutoFit/>
          </a:bodyPr>
          <a:lstStyle/>
          <a:p>
            <a:pPr algn="ctr"/>
            <a:r>
              <a:rPr lang="en-GB" sz="4000" dirty="0" smtClean="0">
                <a:solidFill>
                  <a:schemeClr val="bg1"/>
                </a:solidFill>
                <a:latin typeface="Gunplay" panose="020B0608020202050204" pitchFamily="34" charset="0"/>
                <a:ea typeface="Arial Unicode MS" panose="020B0604020202020204" pitchFamily="34" charset="-128"/>
                <a:cs typeface="Arial" panose="020B0604020202020204" pitchFamily="34" charset="0"/>
              </a:rPr>
              <a:t>National Action Plan (NAP)</a:t>
            </a:r>
          </a:p>
          <a:p>
            <a:pPr algn="ctr"/>
            <a:r>
              <a:rPr lang="sv-SE" sz="4000" dirty="0" smtClean="0">
                <a:solidFill>
                  <a:schemeClr val="bg1"/>
                </a:solidFill>
                <a:latin typeface="Gunplay" panose="020B0608020202050204" pitchFamily="34" charset="0"/>
                <a:ea typeface="Arial Unicode MS" panose="020B0604020202020204" pitchFamily="34" charset="-128"/>
                <a:cs typeface="Arial" panose="020B0604020202020204" pitchFamily="34" charset="0"/>
              </a:rPr>
              <a:t>Task </a:t>
            </a:r>
            <a:endParaRPr lang="en-US" sz="4000" dirty="0">
              <a:solidFill>
                <a:schemeClr val="bg1"/>
              </a:solidFill>
              <a:latin typeface="Gunplay" panose="020B0608020202050204" pitchFamily="34" charset="0"/>
              <a:ea typeface="Arial Unicode MS" panose="020B0604020202020204" pitchFamily="34" charset="-128"/>
              <a:cs typeface="Arial" panose="020B0604020202020204" pitchFamily="34" charset="0"/>
            </a:endParaRPr>
          </a:p>
        </p:txBody>
      </p:sp>
      <p:pic>
        <p:nvPicPr>
          <p:cNvPr id="16" name="Bildobjekt 15"/>
          <p:cNvPicPr>
            <a:picLocks noChangeAspect="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95414" y="5027107"/>
            <a:ext cx="1575163" cy="1539364"/>
          </a:xfrm>
          <a:prstGeom prst="rect">
            <a:avLst/>
          </a:prstGeom>
        </p:spPr>
      </p:pic>
      <p:sp>
        <p:nvSpPr>
          <p:cNvPr id="10" name="Rectangle 9"/>
          <p:cNvSpPr/>
          <p:nvPr/>
        </p:nvSpPr>
        <p:spPr>
          <a:xfrm>
            <a:off x="2286000" y="3129975"/>
            <a:ext cx="4572000" cy="584775"/>
          </a:xfrm>
          <a:prstGeom prst="rect">
            <a:avLst/>
          </a:prstGeom>
        </p:spPr>
        <p:txBody>
          <a:bodyPr>
            <a:spAutoFit/>
          </a:bodyPr>
          <a:lstStyle/>
          <a:p>
            <a:pPr lvl="0">
              <a:spcBef>
                <a:spcPct val="20000"/>
              </a:spcBef>
              <a:defRPr/>
            </a:pPr>
            <a:r>
              <a:rPr lang="ru-RU" sz="3200" dirty="0" smtClean="0">
                <a:solidFill>
                  <a:prstClr val="black"/>
                </a:solidFill>
              </a:rPr>
              <a:t>,,</a:t>
            </a:r>
            <a:endParaRPr lang="en-GB" sz="3200" dirty="0">
              <a:solidFill>
                <a:prstClr val="black"/>
              </a:solidFill>
            </a:endParaRPr>
          </a:p>
        </p:txBody>
      </p:sp>
    </p:spTree>
    <p:extLst>
      <p:ext uri="{BB962C8B-B14F-4D97-AF65-F5344CB8AC3E}">
        <p14:creationId xmlns:p14="http://schemas.microsoft.com/office/powerpoint/2010/main" val="44786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0029" y="1183583"/>
            <a:ext cx="184666" cy="369332"/>
          </a:xfrm>
          <a:prstGeom prst="rect">
            <a:avLst/>
          </a:prstGeom>
          <a:noFill/>
        </p:spPr>
        <p:txBody>
          <a:bodyPr wrap="none" rtlCol="0">
            <a:spAutoFit/>
          </a:bodyPr>
          <a:lstStyle/>
          <a:p>
            <a:endParaRPr lang="en-GB"/>
          </a:p>
        </p:txBody>
      </p:sp>
      <p:sp>
        <p:nvSpPr>
          <p:cNvPr id="2" name="Rectangle 1"/>
          <p:cNvSpPr/>
          <p:nvPr/>
        </p:nvSpPr>
        <p:spPr>
          <a:xfrm>
            <a:off x="1295400" y="2286000"/>
            <a:ext cx="6477000" cy="400110"/>
          </a:xfrm>
          <a:prstGeom prst="rect">
            <a:avLst/>
          </a:prstGeom>
        </p:spPr>
        <p:txBody>
          <a:bodyPr wrap="square">
            <a:spAutoFit/>
          </a:bodyPr>
          <a:lstStyle/>
          <a:p>
            <a:pPr lvl="0" algn="ctr" defTabSz="457200">
              <a:defRPr/>
            </a:pPr>
            <a:endParaRPr lang="en-GB" sz="2000">
              <a:latin typeface="+mn-lt"/>
              <a:ea typeface="ＭＳ Ｐゴシック" pitchFamily="34" charset="-128"/>
            </a:endParaRPr>
          </a:p>
        </p:txBody>
      </p:sp>
      <p:sp>
        <p:nvSpPr>
          <p:cNvPr id="16" name="Rubrik 1"/>
          <p:cNvSpPr txBox="1">
            <a:spLocks/>
          </p:cNvSpPr>
          <p:nvPr/>
        </p:nvSpPr>
        <p:spPr>
          <a:xfrm>
            <a:off x="685800" y="2130425"/>
            <a:ext cx="7772400" cy="147002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rgbClr val="000000"/>
                </a:solidFill>
                <a:latin typeface="Arial" panose="020B0604020202020204" pitchFamily="34" charset="0"/>
                <a:cs typeface="Arial" panose="020B0604020202020204" pitchFamily="34" charset="0"/>
              </a:rPr>
              <a:t>Why do we need to integrate gender perspective into our military education, training and exercises?</a:t>
            </a:r>
            <a:endParaRPr lang="en-GB" sz="3600" dirty="0">
              <a:solidFill>
                <a:srgbClr val="000000"/>
              </a:solidFill>
              <a:latin typeface="Arial" panose="020B0604020202020204" pitchFamily="34" charset="0"/>
              <a:cs typeface="Arial" panose="020B0604020202020204" pitchFamily="34" charset="0"/>
            </a:endParaRPr>
          </a:p>
        </p:txBody>
      </p:sp>
      <p:sp>
        <p:nvSpPr>
          <p:cNvPr id="17" name="Underrubrik 2"/>
          <p:cNvSpPr txBox="1">
            <a:spLocks/>
          </p:cNvSpPr>
          <p:nvPr/>
        </p:nvSpPr>
        <p:spPr>
          <a:xfrm>
            <a:off x="1295400" y="3581400"/>
            <a:ext cx="6477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GB" sz="3600" dirty="0" smtClean="0">
              <a:solidFill>
                <a:schemeClr val="bg1">
                  <a:lumMod val="50000"/>
                </a:schemeClr>
              </a:solidFill>
            </a:endParaRPr>
          </a:p>
        </p:txBody>
      </p:sp>
    </p:spTree>
    <p:extLst>
      <p:ext uri="{BB962C8B-B14F-4D97-AF65-F5344CB8AC3E}">
        <p14:creationId xmlns:p14="http://schemas.microsoft.com/office/powerpoint/2010/main" val="279650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7"/>
          <p:cNvGrpSpPr>
            <a:grpSpLocks/>
          </p:cNvGrpSpPr>
          <p:nvPr/>
        </p:nvGrpSpPr>
        <p:grpSpPr bwMode="auto">
          <a:xfrm>
            <a:off x="0" y="-27384"/>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schemeClr val="bg1"/>
                  </a:solidFill>
                  <a:cs typeface="Arial" charset="0"/>
                </a:rPr>
                <a:t>NORDIC CENTRE FOR GENDER IN MILITARY OPERATIONS</a:t>
              </a:r>
              <a:endParaRPr lang="en-US" altLang="fi-FI" sz="900" b="1" dirty="0">
                <a:solidFill>
                  <a:schemeClr val="bg1"/>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schemeClr val="bg1"/>
                </a:solidFill>
                <a:cs typeface="Arial" charset="0"/>
              </a:rPr>
              <a:t>www.mil.se/swedint</a:t>
            </a:r>
            <a:endParaRPr lang="en-US" altLang="fi-FI" sz="900" b="1" dirty="0">
              <a:solidFill>
                <a:schemeClr val="bg1"/>
              </a:solidFill>
              <a:cs typeface="Arial" charset="0"/>
            </a:endParaRPr>
          </a:p>
        </p:txBody>
      </p:sp>
      <p:sp>
        <p:nvSpPr>
          <p:cNvPr id="9" name="Rubrik 1"/>
          <p:cNvSpPr txBox="1">
            <a:spLocks/>
          </p:cNvSpPr>
          <p:nvPr/>
        </p:nvSpPr>
        <p:spPr>
          <a:xfrm>
            <a:off x="584753" y="950863"/>
            <a:ext cx="7873448" cy="8939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dirty="0" smtClean="0"/>
              <a:t>Introduction to the ”NAP task”</a:t>
            </a:r>
            <a:endParaRPr lang="en-US" dirty="0"/>
          </a:p>
        </p:txBody>
      </p:sp>
      <p:sp>
        <p:nvSpPr>
          <p:cNvPr id="10" name="Underrubrik 2"/>
          <p:cNvSpPr txBox="1">
            <a:spLocks/>
          </p:cNvSpPr>
          <p:nvPr/>
        </p:nvSpPr>
        <p:spPr>
          <a:xfrm>
            <a:off x="537406" y="1988840"/>
            <a:ext cx="8067041" cy="4176464"/>
          </a:xfrm>
          <a:prstGeom prst="rect">
            <a:avLst/>
          </a:prstGeom>
          <a:ln>
            <a:no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1" algn="l"/>
            <a:r>
              <a:rPr lang="en-US" sz="2400" dirty="0" smtClean="0">
                <a:solidFill>
                  <a:schemeClr val="tx1"/>
                </a:solidFill>
              </a:rPr>
              <a:t>09.</a:t>
            </a:r>
            <a:r>
              <a:rPr lang="sv-SE" sz="2400" dirty="0">
                <a:solidFill>
                  <a:schemeClr val="tx1"/>
                </a:solidFill>
              </a:rPr>
              <a:t>0</a:t>
            </a:r>
            <a:r>
              <a:rPr lang="en-US" sz="2400" dirty="0" smtClean="0">
                <a:solidFill>
                  <a:schemeClr val="tx1"/>
                </a:solidFill>
              </a:rPr>
              <a:t>5 – 09.15</a:t>
            </a:r>
            <a:r>
              <a:rPr lang="ru-RU" sz="2400" dirty="0" smtClean="0">
                <a:solidFill>
                  <a:schemeClr val="tx1"/>
                </a:solidFill>
              </a:rPr>
              <a:t>	</a:t>
            </a:r>
            <a:r>
              <a:rPr lang="en-US" sz="2400" dirty="0" smtClean="0">
                <a:solidFill>
                  <a:schemeClr val="tx1"/>
                </a:solidFill>
              </a:rPr>
              <a:t>Introduction</a:t>
            </a:r>
          </a:p>
          <a:p>
            <a:pPr marL="0" lvl="1" algn="l"/>
            <a:endParaRPr lang="ru-RU" sz="2400" dirty="0" smtClean="0">
              <a:solidFill>
                <a:schemeClr val="tx1"/>
              </a:solidFill>
            </a:endParaRPr>
          </a:p>
          <a:p>
            <a:pPr marL="0" lvl="1" algn="l"/>
            <a:r>
              <a:rPr lang="en-US" sz="2400" dirty="0" smtClean="0">
                <a:solidFill>
                  <a:schemeClr val="tx1"/>
                </a:solidFill>
              </a:rPr>
              <a:t>09.</a:t>
            </a:r>
            <a:r>
              <a:rPr lang="ru-RU" sz="2400" dirty="0" smtClean="0">
                <a:solidFill>
                  <a:schemeClr val="tx1"/>
                </a:solidFill>
              </a:rPr>
              <a:t>1</a:t>
            </a:r>
            <a:r>
              <a:rPr lang="ru-RU" sz="2400" dirty="0">
                <a:solidFill>
                  <a:schemeClr val="tx1"/>
                </a:solidFill>
              </a:rPr>
              <a:t>5</a:t>
            </a:r>
            <a:r>
              <a:rPr lang="en-US" sz="2400" dirty="0" smtClean="0">
                <a:solidFill>
                  <a:schemeClr val="tx1"/>
                </a:solidFill>
              </a:rPr>
              <a:t> </a:t>
            </a:r>
            <a:r>
              <a:rPr lang="en-US" sz="2400" dirty="0">
                <a:solidFill>
                  <a:schemeClr val="tx1"/>
                </a:solidFill>
              </a:rPr>
              <a:t>– </a:t>
            </a:r>
            <a:r>
              <a:rPr lang="en-US" sz="2400" dirty="0" smtClean="0">
                <a:solidFill>
                  <a:schemeClr val="tx1"/>
                </a:solidFill>
              </a:rPr>
              <a:t>10.</a:t>
            </a:r>
            <a:r>
              <a:rPr lang="ru-RU" sz="2400" dirty="0" smtClean="0">
                <a:solidFill>
                  <a:schemeClr val="tx1"/>
                </a:solidFill>
              </a:rPr>
              <a:t>5</a:t>
            </a:r>
            <a:r>
              <a:rPr lang="sv-SE" sz="2400" dirty="0" smtClean="0">
                <a:solidFill>
                  <a:schemeClr val="tx1"/>
                </a:solidFill>
              </a:rPr>
              <a:t>0</a:t>
            </a:r>
            <a:r>
              <a:rPr lang="en-US" sz="2400" dirty="0" smtClean="0">
                <a:solidFill>
                  <a:schemeClr val="tx1"/>
                </a:solidFill>
              </a:rPr>
              <a:t> </a:t>
            </a:r>
            <a:r>
              <a:rPr lang="ru-RU" sz="2400" dirty="0" smtClean="0">
                <a:solidFill>
                  <a:schemeClr val="tx1"/>
                </a:solidFill>
              </a:rPr>
              <a:t>	</a:t>
            </a:r>
            <a:r>
              <a:rPr lang="en-US" sz="2400" dirty="0" smtClean="0">
                <a:solidFill>
                  <a:schemeClr val="tx1"/>
                </a:solidFill>
              </a:rPr>
              <a:t>Work on the task, identify your own NAP and analyze 		content briefly.</a:t>
            </a:r>
            <a:endParaRPr lang="ru-RU" sz="2400" dirty="0" smtClean="0">
              <a:solidFill>
                <a:schemeClr val="tx1"/>
              </a:solidFill>
            </a:endParaRPr>
          </a:p>
          <a:p>
            <a:pPr marL="0" lvl="1" algn="l"/>
            <a:r>
              <a:rPr lang="ru-RU" sz="2400" dirty="0">
                <a:solidFill>
                  <a:schemeClr val="tx1"/>
                </a:solidFill>
              </a:rPr>
              <a:t>	</a:t>
            </a:r>
            <a:r>
              <a:rPr lang="ru-RU" sz="2400" dirty="0" smtClean="0">
                <a:solidFill>
                  <a:schemeClr val="tx1"/>
                </a:solidFill>
              </a:rPr>
              <a:t>	</a:t>
            </a:r>
            <a:r>
              <a:rPr lang="en-US" sz="2400" dirty="0" smtClean="0">
                <a:solidFill>
                  <a:schemeClr val="tx1"/>
                </a:solidFill>
              </a:rPr>
              <a:t>(you can team up with your nationality</a:t>
            </a:r>
            <a:r>
              <a:rPr lang="ru-RU" sz="2400" dirty="0" smtClean="0">
                <a:solidFill>
                  <a:schemeClr val="tx1"/>
                </a:solidFill>
              </a:rPr>
              <a:t> from other </a:t>
            </a:r>
            <a:r>
              <a:rPr lang="sv-SE" sz="2400" dirty="0" smtClean="0">
                <a:solidFill>
                  <a:schemeClr val="tx1"/>
                </a:solidFill>
              </a:rPr>
              <a:t>		</a:t>
            </a:r>
            <a:r>
              <a:rPr lang="ru-RU" sz="2400" dirty="0" smtClean="0">
                <a:solidFill>
                  <a:schemeClr val="tx1"/>
                </a:solidFill>
              </a:rPr>
              <a:t>syndicate</a:t>
            </a:r>
            <a:r>
              <a:rPr lang="sv-SE" sz="2400" dirty="0" smtClean="0">
                <a:solidFill>
                  <a:schemeClr val="tx1"/>
                </a:solidFill>
              </a:rPr>
              <a:t>s</a:t>
            </a:r>
            <a:r>
              <a:rPr lang="en-US" sz="2400" dirty="0" smtClean="0">
                <a:solidFill>
                  <a:schemeClr val="tx1"/>
                </a:solidFill>
              </a:rPr>
              <a:t>)</a:t>
            </a:r>
          </a:p>
          <a:p>
            <a:pPr marL="0" lvl="1" algn="l"/>
            <a:endParaRPr lang="en-US" sz="2400" dirty="0">
              <a:solidFill>
                <a:schemeClr val="tx1"/>
              </a:solidFill>
            </a:endParaRPr>
          </a:p>
          <a:p>
            <a:pPr marL="0" lvl="1" algn="l"/>
            <a:r>
              <a:rPr lang="en-US" sz="2400" dirty="0" smtClean="0">
                <a:solidFill>
                  <a:schemeClr val="tx1"/>
                </a:solidFill>
              </a:rPr>
              <a:t>10.</a:t>
            </a:r>
            <a:r>
              <a:rPr lang="ru-RU" sz="2400" dirty="0" smtClean="0">
                <a:solidFill>
                  <a:schemeClr val="tx1"/>
                </a:solidFill>
              </a:rPr>
              <a:t>5</a:t>
            </a:r>
            <a:r>
              <a:rPr lang="sv-SE" sz="2400" dirty="0" smtClean="0">
                <a:solidFill>
                  <a:schemeClr val="tx1"/>
                </a:solidFill>
              </a:rPr>
              <a:t>0</a:t>
            </a:r>
            <a:r>
              <a:rPr lang="en-US" sz="2400" dirty="0" smtClean="0">
                <a:solidFill>
                  <a:schemeClr val="tx1"/>
                </a:solidFill>
              </a:rPr>
              <a:t> </a:t>
            </a:r>
            <a:r>
              <a:rPr lang="en-US" sz="2400" dirty="0">
                <a:solidFill>
                  <a:schemeClr val="tx1"/>
                </a:solidFill>
              </a:rPr>
              <a:t>– </a:t>
            </a:r>
            <a:r>
              <a:rPr lang="en-US" sz="2400" dirty="0" smtClean="0">
                <a:solidFill>
                  <a:schemeClr val="tx1"/>
                </a:solidFill>
              </a:rPr>
              <a:t>11.0</a:t>
            </a:r>
            <a:r>
              <a:rPr lang="ru-RU" sz="2400" dirty="0" smtClean="0">
                <a:solidFill>
                  <a:schemeClr val="tx1"/>
                </a:solidFill>
              </a:rPr>
              <a:t>0</a:t>
            </a:r>
            <a:r>
              <a:rPr lang="en-US" sz="2400" dirty="0" smtClean="0">
                <a:solidFill>
                  <a:schemeClr val="tx1"/>
                </a:solidFill>
              </a:rPr>
              <a:t> </a:t>
            </a:r>
            <a:r>
              <a:rPr lang="ru-RU" sz="2400" dirty="0" smtClean="0">
                <a:solidFill>
                  <a:schemeClr val="tx1"/>
                </a:solidFill>
              </a:rPr>
              <a:t>	</a:t>
            </a:r>
            <a:r>
              <a:rPr lang="en-US" sz="2400" dirty="0" smtClean="0">
                <a:solidFill>
                  <a:schemeClr val="tx1"/>
                </a:solidFill>
              </a:rPr>
              <a:t>BREAK</a:t>
            </a:r>
            <a:endParaRPr lang="en-US" sz="2400" dirty="0">
              <a:solidFill>
                <a:schemeClr val="tx1"/>
              </a:solidFill>
            </a:endParaRPr>
          </a:p>
          <a:p>
            <a:pPr marL="0" lvl="1" algn="l"/>
            <a:endParaRPr lang="en-US" sz="2400" dirty="0">
              <a:solidFill>
                <a:schemeClr val="tx1"/>
              </a:solidFill>
            </a:endParaRPr>
          </a:p>
          <a:p>
            <a:pPr marL="0" lvl="1" algn="l"/>
            <a:r>
              <a:rPr lang="en-US" sz="2400" dirty="0" smtClean="0">
                <a:solidFill>
                  <a:schemeClr val="tx1"/>
                </a:solidFill>
              </a:rPr>
              <a:t>11.0</a:t>
            </a:r>
            <a:r>
              <a:rPr lang="ru-RU" sz="2400" dirty="0" smtClean="0">
                <a:solidFill>
                  <a:schemeClr val="tx1"/>
                </a:solidFill>
              </a:rPr>
              <a:t>0</a:t>
            </a:r>
            <a:r>
              <a:rPr lang="en-US" sz="2400" dirty="0" smtClean="0">
                <a:solidFill>
                  <a:schemeClr val="tx1"/>
                </a:solidFill>
              </a:rPr>
              <a:t> – 11.45 </a:t>
            </a:r>
            <a:r>
              <a:rPr lang="ru-RU" sz="2400" dirty="0" smtClean="0">
                <a:solidFill>
                  <a:schemeClr val="tx1"/>
                </a:solidFill>
              </a:rPr>
              <a:t>	</a:t>
            </a:r>
            <a:r>
              <a:rPr lang="en-US" sz="2400" dirty="0" smtClean="0">
                <a:solidFill>
                  <a:schemeClr val="tx1"/>
                </a:solidFill>
              </a:rPr>
              <a:t>Back </a:t>
            </a:r>
            <a:r>
              <a:rPr lang="en-US" sz="2400" dirty="0">
                <a:solidFill>
                  <a:schemeClr val="tx1"/>
                </a:solidFill>
              </a:rPr>
              <a:t>brief in </a:t>
            </a:r>
            <a:r>
              <a:rPr lang="en-US" sz="2400" dirty="0" smtClean="0">
                <a:solidFill>
                  <a:schemeClr val="tx1"/>
                </a:solidFill>
              </a:rPr>
              <a:t>respective syndicates </a:t>
            </a:r>
            <a:endParaRPr lang="ru-RU" sz="2400" dirty="0" smtClean="0">
              <a:solidFill>
                <a:schemeClr val="tx1"/>
              </a:solidFill>
            </a:endParaRPr>
          </a:p>
          <a:p>
            <a:pPr marL="0" lvl="1" algn="l"/>
            <a:r>
              <a:rPr lang="ru-RU" sz="2400" dirty="0">
                <a:solidFill>
                  <a:schemeClr val="tx1"/>
                </a:solidFill>
              </a:rPr>
              <a:t>	</a:t>
            </a:r>
            <a:r>
              <a:rPr lang="ru-RU" sz="2400" dirty="0" smtClean="0">
                <a:solidFill>
                  <a:schemeClr val="tx1"/>
                </a:solidFill>
              </a:rPr>
              <a:t>	</a:t>
            </a:r>
            <a:r>
              <a:rPr lang="en-US" sz="2400" dirty="0" smtClean="0">
                <a:solidFill>
                  <a:schemeClr val="tx1"/>
                </a:solidFill>
              </a:rPr>
              <a:t>5 </a:t>
            </a:r>
            <a:r>
              <a:rPr lang="en-US" sz="2400" dirty="0">
                <a:solidFill>
                  <a:schemeClr val="tx1"/>
                </a:solidFill>
              </a:rPr>
              <a:t>min/student and feedback from </a:t>
            </a:r>
            <a:r>
              <a:rPr lang="en-US" sz="2400" dirty="0" smtClean="0">
                <a:solidFill>
                  <a:schemeClr val="tx1"/>
                </a:solidFill>
              </a:rPr>
              <a:t>SL’s</a:t>
            </a:r>
            <a:endParaRPr lang="en-US" sz="2400" dirty="0">
              <a:solidFill>
                <a:schemeClr val="tx1"/>
              </a:solidFill>
            </a:endParaRPr>
          </a:p>
          <a:p>
            <a:pPr marL="0" lvl="1" algn="l"/>
            <a:r>
              <a:rPr lang="ru-RU" sz="2400" dirty="0" smtClean="0">
                <a:solidFill>
                  <a:schemeClr val="tx1"/>
                </a:solidFill>
              </a:rPr>
              <a:t>		</a:t>
            </a:r>
            <a:r>
              <a:rPr lang="en-US" sz="2400" dirty="0" smtClean="0">
                <a:solidFill>
                  <a:schemeClr val="tx1"/>
                </a:solidFill>
              </a:rPr>
              <a:t>Discussion and closing comments</a:t>
            </a:r>
            <a:r>
              <a:rPr lang="ru-RU" sz="2400" dirty="0" smtClean="0">
                <a:solidFill>
                  <a:schemeClr val="tx1"/>
                </a:solidFill>
              </a:rPr>
              <a:t> in syndicates</a:t>
            </a:r>
            <a:endParaRPr lang="en-US" sz="2400" dirty="0">
              <a:solidFill>
                <a:schemeClr val="tx1"/>
              </a:solidFill>
            </a:endParaRPr>
          </a:p>
          <a:p>
            <a:pPr marL="0" lvl="1" algn="l"/>
            <a:endParaRPr lang="en-US" sz="2400" dirty="0" smtClean="0"/>
          </a:p>
          <a:p>
            <a:pPr marL="0" lvl="1" algn="l"/>
            <a:endParaRPr lang="en-US" sz="2400" dirty="0" smtClean="0"/>
          </a:p>
          <a:p>
            <a:pPr algn="l"/>
            <a:endParaRPr lang="en-US" dirty="0"/>
          </a:p>
        </p:txBody>
      </p:sp>
    </p:spTree>
    <p:extLst>
      <p:ext uri="{BB962C8B-B14F-4D97-AF65-F5344CB8AC3E}">
        <p14:creationId xmlns:p14="http://schemas.microsoft.com/office/powerpoint/2010/main" val="366698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64704"/>
            <a:ext cx="5760640" cy="804210"/>
          </a:xfrm>
        </p:spPr>
        <p:txBody>
          <a:bodyPr/>
          <a:lstStyle/>
          <a:p>
            <a:r>
              <a:rPr lang="en-US" dirty="0" smtClean="0"/>
              <a:t>HOW to find</a:t>
            </a:r>
            <a:r>
              <a:rPr lang="ru-RU" dirty="0" smtClean="0"/>
              <a:t> </a:t>
            </a:r>
            <a:r>
              <a:rPr lang="sv-SE" dirty="0" smtClean="0"/>
              <a:t>YOUR </a:t>
            </a:r>
            <a:r>
              <a:rPr lang="en-US" dirty="0" smtClean="0"/>
              <a:t>NAP</a:t>
            </a:r>
            <a:endParaRPr lang="en-US" dirty="0"/>
          </a:p>
        </p:txBody>
      </p:sp>
      <p:sp>
        <p:nvSpPr>
          <p:cNvPr id="3" name="Text Placeholder 2"/>
          <p:cNvSpPr>
            <a:spLocks noGrp="1"/>
          </p:cNvSpPr>
          <p:nvPr>
            <p:ph type="body" idx="1"/>
          </p:nvPr>
        </p:nvSpPr>
        <p:spPr>
          <a:xfrm>
            <a:off x="1336104" y="2132856"/>
            <a:ext cx="7772400" cy="1500187"/>
          </a:xfrm>
        </p:spPr>
        <p:txBody>
          <a:bodyPr/>
          <a:lstStyle/>
          <a:p>
            <a:r>
              <a:rPr lang="en-GB" sz="2800" dirty="0">
                <a:hlinkClick r:id="rId2"/>
              </a:rPr>
              <a:t>http://www.peacewomen.org/member-states</a:t>
            </a:r>
            <a:endParaRPr lang="en-US" dirty="0"/>
          </a:p>
        </p:txBody>
      </p:sp>
      <p:grpSp>
        <p:nvGrpSpPr>
          <p:cNvPr id="4" name="Grupp 7"/>
          <p:cNvGrpSpPr>
            <a:grpSpLocks/>
          </p:cNvGrpSpPr>
          <p:nvPr/>
        </p:nvGrpSpPr>
        <p:grpSpPr bwMode="auto">
          <a:xfrm>
            <a:off x="0" y="-27384"/>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schemeClr val="bg1"/>
                  </a:solidFill>
                  <a:cs typeface="Arial" charset="0"/>
                </a:rPr>
                <a:t>NORDIC CENTRE FOR GENDER IN MILITARY OPERATIONS</a:t>
              </a:r>
              <a:endParaRPr lang="en-US" altLang="fi-FI" sz="900" b="1" dirty="0">
                <a:solidFill>
                  <a:schemeClr val="bg1"/>
                </a:solidFill>
                <a:cs typeface="Arial" charset="0"/>
              </a:endParaRPr>
            </a:p>
          </p:txBody>
        </p:sp>
      </p:grpSp>
    </p:spTree>
    <p:extLst>
      <p:ext uri="{BB962C8B-B14F-4D97-AF65-F5344CB8AC3E}">
        <p14:creationId xmlns:p14="http://schemas.microsoft.com/office/powerpoint/2010/main" val="246826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7"/>
          <p:cNvGrpSpPr>
            <a:grpSpLocks/>
          </p:cNvGrpSpPr>
          <p:nvPr/>
        </p:nvGrpSpPr>
        <p:grpSpPr bwMode="auto">
          <a:xfrm>
            <a:off x="0" y="0"/>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schemeClr val="bg1"/>
                  </a:solidFill>
                  <a:cs typeface="Arial" charset="0"/>
                </a:rPr>
                <a:t>NORDIC CENTRE FOR GENDER IN MILITARY OPERATIONS</a:t>
              </a:r>
              <a:endParaRPr lang="en-US" altLang="fi-FI" sz="900" b="1" dirty="0">
                <a:solidFill>
                  <a:schemeClr val="bg1"/>
                </a:solidFill>
                <a:cs typeface="Arial" charset="0"/>
              </a:endParaRPr>
            </a:p>
          </p:txBody>
        </p:sp>
      </p:grpSp>
      <p:sp>
        <p:nvSpPr>
          <p:cNvPr id="8" name="Text Box 23"/>
          <p:cNvSpPr txBox="1">
            <a:spLocks noChangeArrowheads="1"/>
          </p:cNvSpPr>
          <p:nvPr/>
        </p:nvSpPr>
        <p:spPr bwMode="auto">
          <a:xfrm>
            <a:off x="5508104" y="170647"/>
            <a:ext cx="3600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spcBef>
                <a:spcPct val="50000"/>
              </a:spcBef>
            </a:pPr>
            <a:r>
              <a:rPr lang="sv-SE" altLang="fi-FI" sz="900" b="1" dirty="0">
                <a:solidFill>
                  <a:schemeClr val="bg1"/>
                </a:solidFill>
                <a:cs typeface="Arial" charset="0"/>
              </a:rPr>
              <a:t>www.mil.se/swedint</a:t>
            </a:r>
            <a:endParaRPr lang="en-US" altLang="fi-FI" sz="900" b="1" dirty="0">
              <a:solidFill>
                <a:schemeClr val="bg1"/>
              </a:solidFill>
              <a:cs typeface="Arial" charset="0"/>
            </a:endParaRPr>
          </a:p>
        </p:txBody>
      </p:sp>
      <p:sp>
        <p:nvSpPr>
          <p:cNvPr id="9" name="Rubrik 1"/>
          <p:cNvSpPr txBox="1">
            <a:spLocks/>
          </p:cNvSpPr>
          <p:nvPr/>
        </p:nvSpPr>
        <p:spPr>
          <a:xfrm>
            <a:off x="537406" y="950863"/>
            <a:ext cx="7920795" cy="9659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dirty="0" smtClean="0"/>
              <a:t>Task</a:t>
            </a:r>
          </a:p>
          <a:p>
            <a:pPr algn="l"/>
            <a:endParaRPr lang="en-US" dirty="0"/>
          </a:p>
        </p:txBody>
      </p:sp>
      <p:sp>
        <p:nvSpPr>
          <p:cNvPr id="10" name="Underrubrik 2"/>
          <p:cNvSpPr txBox="1">
            <a:spLocks/>
          </p:cNvSpPr>
          <p:nvPr/>
        </p:nvSpPr>
        <p:spPr>
          <a:xfrm>
            <a:off x="345520" y="1556792"/>
            <a:ext cx="8258927" cy="5040560"/>
          </a:xfrm>
          <a:prstGeom prst="rect">
            <a:avLst/>
          </a:prstGeom>
          <a:ln>
            <a:noFill/>
          </a:ln>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1" indent="-342900" algn="l">
              <a:buFont typeface="Wingdings" panose="05000000000000000000" pitchFamily="2" charset="2"/>
              <a:buChar char="v"/>
            </a:pPr>
            <a:r>
              <a:rPr lang="en-US" sz="2400" b="1" dirty="0" smtClean="0">
                <a:solidFill>
                  <a:schemeClr val="tx1"/>
                </a:solidFill>
              </a:rPr>
              <a:t>PART 1:</a:t>
            </a:r>
          </a:p>
          <a:p>
            <a:pPr marL="800100" lvl="2" indent="-342900" algn="l">
              <a:buFont typeface="Wingdings" panose="05000000000000000000" pitchFamily="2" charset="2"/>
              <a:buChar char="v"/>
            </a:pPr>
            <a:r>
              <a:rPr lang="en-US" sz="2000" dirty="0">
                <a:solidFill>
                  <a:schemeClr val="tx1"/>
                </a:solidFill>
              </a:rPr>
              <a:t>Does your country have National Action Plan (NAP)? If not, does your country have any other related implementation plan for UNSCR 1325 for security </a:t>
            </a:r>
            <a:r>
              <a:rPr lang="en-US" sz="2000" dirty="0" smtClean="0">
                <a:solidFill>
                  <a:schemeClr val="tx1"/>
                </a:solidFill>
              </a:rPr>
              <a:t>sector? (If </a:t>
            </a:r>
            <a:r>
              <a:rPr lang="en-US" sz="2000" dirty="0">
                <a:solidFill>
                  <a:schemeClr val="tx1"/>
                </a:solidFill>
              </a:rPr>
              <a:t>you do not find any documents please work with the Finnish or Swedish </a:t>
            </a:r>
            <a:r>
              <a:rPr lang="en-US" sz="2000" dirty="0" smtClean="0">
                <a:solidFill>
                  <a:schemeClr val="tx1"/>
                </a:solidFill>
              </a:rPr>
              <a:t>NAP)</a:t>
            </a:r>
            <a:endParaRPr lang="en-US" sz="2000" dirty="0">
              <a:solidFill>
                <a:schemeClr val="tx1"/>
              </a:solidFill>
            </a:endParaRPr>
          </a:p>
          <a:p>
            <a:pPr marL="800100" lvl="2" indent="-342900" algn="l">
              <a:buFont typeface="Wingdings" panose="05000000000000000000" pitchFamily="2" charset="2"/>
              <a:buChar char="v"/>
            </a:pPr>
            <a:r>
              <a:rPr lang="en-US" sz="2000" dirty="0" smtClean="0">
                <a:solidFill>
                  <a:schemeClr val="tx1"/>
                </a:solidFill>
              </a:rPr>
              <a:t>What has your country done to implement UNSCRs on women, peace and security?</a:t>
            </a:r>
          </a:p>
          <a:p>
            <a:pPr marL="800100" lvl="2" indent="-342900" algn="l">
              <a:buFont typeface="Wingdings" panose="05000000000000000000" pitchFamily="2" charset="2"/>
              <a:buChar char="v"/>
            </a:pPr>
            <a:r>
              <a:rPr lang="en-US" sz="2000" dirty="0">
                <a:solidFill>
                  <a:schemeClr val="tx1"/>
                </a:solidFill>
              </a:rPr>
              <a:t>Who are actors responsible of implementation in your country</a:t>
            </a:r>
            <a:r>
              <a:rPr lang="en-US" sz="2000" dirty="0" smtClean="0">
                <a:solidFill>
                  <a:schemeClr val="tx1"/>
                </a:solidFill>
              </a:rPr>
              <a:t>?</a:t>
            </a:r>
          </a:p>
          <a:p>
            <a:pPr marL="342900" lvl="1" indent="-342900" algn="l">
              <a:buFont typeface="Wingdings" panose="05000000000000000000" pitchFamily="2" charset="2"/>
              <a:buChar char="v"/>
            </a:pPr>
            <a:endParaRPr lang="en-US" sz="2400" dirty="0" smtClean="0">
              <a:solidFill>
                <a:schemeClr val="tx1"/>
              </a:solidFill>
            </a:endParaRPr>
          </a:p>
          <a:p>
            <a:pPr marL="342900" lvl="1" indent="-342900" algn="l">
              <a:buFont typeface="Wingdings" panose="05000000000000000000" pitchFamily="2" charset="2"/>
              <a:buChar char="v"/>
            </a:pPr>
            <a:r>
              <a:rPr lang="en-US" sz="2400" b="1" dirty="0" smtClean="0">
                <a:solidFill>
                  <a:schemeClr val="tx1"/>
                </a:solidFill>
              </a:rPr>
              <a:t>PART 2 (look into your national NAP or related document):</a:t>
            </a:r>
          </a:p>
          <a:p>
            <a:pPr marL="800100" lvl="2" indent="-342900" algn="l">
              <a:buFont typeface="Wingdings" panose="05000000000000000000" pitchFamily="2" charset="2"/>
              <a:buChar char="v"/>
            </a:pPr>
            <a:r>
              <a:rPr lang="en-US" sz="2000" dirty="0" smtClean="0">
                <a:solidFill>
                  <a:schemeClr val="tx1"/>
                </a:solidFill>
              </a:rPr>
              <a:t>What </a:t>
            </a:r>
            <a:r>
              <a:rPr lang="en-US" sz="2000" dirty="0">
                <a:solidFill>
                  <a:schemeClr val="tx1"/>
                </a:solidFill>
              </a:rPr>
              <a:t>is stated in </a:t>
            </a:r>
            <a:r>
              <a:rPr lang="en-US" sz="2000" dirty="0" smtClean="0">
                <a:solidFill>
                  <a:schemeClr val="tx1"/>
                </a:solidFill>
              </a:rPr>
              <a:t>the document (NAP or related document, what are the key messages)?</a:t>
            </a:r>
            <a:endParaRPr lang="en-US" sz="2000" dirty="0">
              <a:solidFill>
                <a:schemeClr val="tx1"/>
              </a:solidFill>
            </a:endParaRPr>
          </a:p>
          <a:p>
            <a:pPr marL="800100" lvl="2" indent="-342900" algn="l">
              <a:buFont typeface="Wingdings" panose="05000000000000000000" pitchFamily="2" charset="2"/>
              <a:buChar char="v"/>
            </a:pPr>
            <a:r>
              <a:rPr lang="sv-SE" sz="2000" dirty="0" smtClean="0">
                <a:solidFill>
                  <a:schemeClr val="tx1"/>
                </a:solidFill>
              </a:rPr>
              <a:t>Which parts of your document are relevant to you as a trainer?</a:t>
            </a:r>
            <a:endParaRPr lang="en-US" sz="2000" dirty="0">
              <a:solidFill>
                <a:schemeClr val="tx1"/>
              </a:solidFill>
            </a:endParaRPr>
          </a:p>
          <a:p>
            <a:pPr marL="800100" lvl="2" indent="-342900" algn="l">
              <a:buFont typeface="Wingdings" panose="05000000000000000000" pitchFamily="2" charset="2"/>
              <a:buChar char="v"/>
            </a:pPr>
            <a:r>
              <a:rPr lang="en-US" sz="2000" dirty="0" smtClean="0">
                <a:solidFill>
                  <a:schemeClr val="tx1"/>
                </a:solidFill>
              </a:rPr>
              <a:t>Does your document give you clear guidelines for training and exercises? What are those guidelines and can you identify any training gaps?</a:t>
            </a:r>
            <a:endParaRPr lang="en-US" sz="2000" dirty="0">
              <a:solidFill>
                <a:schemeClr val="tx1"/>
              </a:solidFill>
            </a:endParaRPr>
          </a:p>
          <a:p>
            <a:pPr marL="342900" lvl="1" indent="-342900" algn="l">
              <a:buFont typeface="Wingdings" panose="05000000000000000000" pitchFamily="2" charset="2"/>
              <a:buChar char="v"/>
            </a:pPr>
            <a:r>
              <a:rPr lang="en-US" sz="2600" b="1" dirty="0" smtClean="0">
                <a:solidFill>
                  <a:schemeClr val="tx1"/>
                </a:solidFill>
              </a:rPr>
              <a:t>Prepare a 5 min presentation for your syndicate</a:t>
            </a:r>
          </a:p>
          <a:p>
            <a:pPr marL="342900" lvl="1" indent="-342900" algn="l">
              <a:buFont typeface="Wingdings" panose="05000000000000000000" pitchFamily="2" charset="2"/>
              <a:buChar char="v"/>
            </a:pPr>
            <a:endParaRPr lang="en-US" sz="2400" dirty="0" smtClean="0"/>
          </a:p>
          <a:p>
            <a:pPr marL="342900" lvl="1" indent="-342900" algn="l">
              <a:buFont typeface="Wingdings" panose="05000000000000000000" pitchFamily="2" charset="2"/>
              <a:buChar char="v"/>
            </a:pPr>
            <a:endParaRPr lang="en-US" sz="2400" dirty="0"/>
          </a:p>
          <a:p>
            <a:pPr marL="342900" lvl="1" indent="-342900" algn="l">
              <a:buFont typeface="Wingdings" panose="05000000000000000000" pitchFamily="2" charset="2"/>
              <a:buChar char="v"/>
            </a:pPr>
            <a:endParaRPr lang="en-US" sz="2400" dirty="0" smtClean="0"/>
          </a:p>
          <a:p>
            <a:pPr marL="0" lvl="1" algn="l"/>
            <a:endParaRPr lang="en-US" sz="2400" dirty="0" smtClean="0"/>
          </a:p>
          <a:p>
            <a:pPr marL="342900" lvl="1" indent="-342900" algn="l">
              <a:buFont typeface="Wingdings" panose="05000000000000000000" pitchFamily="2" charset="2"/>
              <a:buChar char="v"/>
            </a:pPr>
            <a:endParaRPr lang="en-US" sz="2400" dirty="0" smtClean="0"/>
          </a:p>
          <a:p>
            <a:pPr marL="342900" lvl="1" indent="-342900" algn="l">
              <a:buFont typeface="Wingdings" panose="05000000000000000000" pitchFamily="2" charset="2"/>
              <a:buChar char="v"/>
            </a:pPr>
            <a:endParaRPr lang="en-US" sz="2400" dirty="0" smtClean="0"/>
          </a:p>
          <a:p>
            <a:pPr marL="0" lvl="1" algn="l"/>
            <a:endParaRPr lang="en-US" sz="2400" dirty="0" smtClean="0"/>
          </a:p>
          <a:p>
            <a:pPr marL="0" lvl="1" algn="l"/>
            <a:endParaRPr lang="en-US" sz="2400" dirty="0" smtClean="0"/>
          </a:p>
          <a:p>
            <a:pPr marL="0" lvl="1" algn="l"/>
            <a:endParaRPr lang="en-US" sz="2400" dirty="0" smtClean="0"/>
          </a:p>
          <a:p>
            <a:pPr algn="l"/>
            <a:endParaRPr lang="en-US" dirty="0"/>
          </a:p>
        </p:txBody>
      </p:sp>
    </p:spTree>
    <p:extLst>
      <p:ext uri="{BB962C8B-B14F-4D97-AF65-F5344CB8AC3E}">
        <p14:creationId xmlns:p14="http://schemas.microsoft.com/office/powerpoint/2010/main" val="92234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a:bodyPr>
          <a:lstStyle/>
          <a:p>
            <a:r>
              <a:rPr lang="sv-SE" sz="3600" b="1" dirty="0" smtClean="0">
                <a:latin typeface="Arial" panose="020B0604020202020204" pitchFamily="34" charset="0"/>
                <a:cs typeface="Arial" panose="020B0604020202020204" pitchFamily="34" charset="0"/>
              </a:rPr>
              <a:t>Backbrief in syndicates</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sv-SE" dirty="0" smtClean="0"/>
              <a:t>What has been done?</a:t>
            </a:r>
          </a:p>
          <a:p>
            <a:r>
              <a:rPr lang="sv-SE" dirty="0" smtClean="0"/>
              <a:t>Who implements?</a:t>
            </a:r>
          </a:p>
          <a:p>
            <a:r>
              <a:rPr lang="sv-SE" dirty="0" smtClean="0"/>
              <a:t>Key messages (outcome, recommendations or guidelines)</a:t>
            </a:r>
          </a:p>
          <a:p>
            <a:r>
              <a:rPr lang="sv-SE" dirty="0" smtClean="0"/>
              <a:t>Is there any E&amp;T guidelines and how can you use these in your work as a trainer?</a:t>
            </a:r>
          </a:p>
        </p:txBody>
      </p:sp>
      <p:grpSp>
        <p:nvGrpSpPr>
          <p:cNvPr id="4" name="Grupp 7"/>
          <p:cNvGrpSpPr>
            <a:grpSpLocks/>
          </p:cNvGrpSpPr>
          <p:nvPr/>
        </p:nvGrpSpPr>
        <p:grpSpPr bwMode="auto">
          <a:xfrm>
            <a:off x="0" y="-27384"/>
            <a:ext cx="9144000" cy="620713"/>
            <a:chOff x="792" y="6264696"/>
            <a:chExt cx="9180512" cy="620688"/>
          </a:xfrm>
        </p:grpSpPr>
        <p:sp>
          <p:nvSpPr>
            <p:cNvPr id="5" name="Rektangel 13"/>
            <p:cNvSpPr/>
            <p:nvPr/>
          </p:nvSpPr>
          <p:spPr bwMode="auto">
            <a:xfrm>
              <a:off x="792" y="6264696"/>
              <a:ext cx="9180512" cy="620688"/>
            </a:xfrm>
            <a:prstGeom prst="rect">
              <a:avLst/>
            </a:prstGeom>
            <a:gradFill>
              <a:gsLst>
                <a:gs pos="44000">
                  <a:schemeClr val="tx1"/>
                </a:gs>
                <a:gs pos="100000">
                  <a:schemeClr val="tx1">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Picture 2" descr="I:\Central\LG\5 SWEDINT\2 Internt\17 Infotjänst_Plans\05 Övrigt\Loggor\NCGM\NCGM-LOGGA_CS5 frilag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09320"/>
              <a:ext cx="480376" cy="4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40344" y="6435336"/>
              <a:ext cx="36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sv-SE" altLang="fi-FI" sz="900" b="1" dirty="0">
                  <a:solidFill>
                    <a:schemeClr val="bg1"/>
                  </a:solidFill>
                  <a:cs typeface="Arial" charset="0"/>
                </a:rPr>
                <a:t>NORDIC CENTRE FOR GENDER IN MILITARY OPERATIONS</a:t>
              </a:r>
              <a:endParaRPr lang="en-US" altLang="fi-FI" sz="900" b="1" dirty="0">
                <a:solidFill>
                  <a:schemeClr val="bg1"/>
                </a:solidFill>
                <a:cs typeface="Arial" charset="0"/>
              </a:endParaRPr>
            </a:p>
          </p:txBody>
        </p:sp>
      </p:grpSp>
    </p:spTree>
    <p:extLst>
      <p:ext uri="{BB962C8B-B14F-4D97-AF65-F5344CB8AC3E}">
        <p14:creationId xmlns:p14="http://schemas.microsoft.com/office/powerpoint/2010/main" val="165684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47E0EAA9-E300-4CD8-B37D-0334B6776DB5}" type="slidenum">
              <a:rPr lang="en-GB" smtClean="0">
                <a:solidFill>
                  <a:prstClr val="black"/>
                </a:solidFill>
              </a:rPr>
              <a:pPr/>
              <a:t>34</a:t>
            </a:fld>
            <a:endParaRPr lang="en-GB">
              <a:solidFill>
                <a:prstClr val="black"/>
              </a:solidFill>
            </a:endParaRPr>
          </a:p>
        </p:txBody>
      </p:sp>
      <p:sp>
        <p:nvSpPr>
          <p:cNvPr id="16" name="Platshållare för innehåll 29"/>
          <p:cNvSpPr>
            <a:spLocks noGrp="1"/>
          </p:cNvSpPr>
          <p:nvPr>
            <p:ph sz="quarter" idx="4294967295"/>
          </p:nvPr>
        </p:nvSpPr>
        <p:spPr>
          <a:xfrm>
            <a:off x="990600" y="1552915"/>
            <a:ext cx="7178040" cy="3477875"/>
          </a:xfrm>
          <a:ln w="6350">
            <a:solidFill>
              <a:schemeClr val="tx2">
                <a:lumMod val="20000"/>
                <a:lumOff val="80000"/>
              </a:schemeClr>
            </a:solidFill>
            <a:prstDash val="dash"/>
          </a:ln>
        </p:spPr>
        <p:txBody>
          <a:bodyPr wrap="square">
            <a:spAutoFit/>
          </a:bodyPr>
          <a:lstStyle/>
          <a:p>
            <a:pPr marL="0" indent="0">
              <a:spcBef>
                <a:spcPct val="0"/>
              </a:spcBef>
              <a:spcAft>
                <a:spcPts val="600"/>
              </a:spcAft>
              <a:buFont typeface="Arial" charset="0"/>
              <a:buNone/>
            </a:pPr>
            <a:r>
              <a:rPr lang="en-GB" sz="2000" b="1" dirty="0" smtClean="0">
                <a:latin typeface="Arial" panose="020B0604020202020204" pitchFamily="34" charset="0"/>
                <a:cs typeface="Arial" panose="020B0604020202020204" pitchFamily="34" charset="0"/>
              </a:rPr>
              <a:t>Gender perspective contributes to:</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Situational Awareness</a:t>
            </a:r>
          </a:p>
          <a:p>
            <a:pPr>
              <a:spcBef>
                <a:spcPct val="0"/>
              </a:spcBef>
              <a:spcAft>
                <a:spcPts val="600"/>
              </a:spcAft>
            </a:pPr>
            <a:r>
              <a:rPr lang="en-GB" sz="2000" dirty="0" smtClean="0">
                <a:latin typeface="Arial" panose="020B0604020202020204" pitchFamily="34" charset="0"/>
                <a:cs typeface="Arial" panose="020B0604020202020204" pitchFamily="34" charset="0"/>
              </a:rPr>
              <a:t>Liaison/Communication</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Collecting Human Intelligence</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Information (perception)</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Allocation of Forces</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Safe and Secure Environment</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Prioritize Reconstruction</a:t>
            </a:r>
          </a:p>
          <a:p>
            <a:pPr marL="342900" lvl="1" indent="-342900">
              <a:spcBef>
                <a:spcPct val="0"/>
              </a:spcBef>
              <a:spcAft>
                <a:spcPts val="600"/>
              </a:spcAft>
              <a:buFont typeface="Arial" charset="0"/>
              <a:buChar char="•"/>
            </a:pPr>
            <a:r>
              <a:rPr lang="en-GB" sz="2000" dirty="0" smtClean="0">
                <a:latin typeface="Arial" panose="020B0604020202020204" pitchFamily="34" charset="0"/>
                <a:cs typeface="Arial" panose="020B0604020202020204" pitchFamily="34" charset="0"/>
              </a:rPr>
              <a:t>Security Force Assistance</a:t>
            </a:r>
            <a:endParaRPr lang="en-GB" sz="2000" dirty="0">
              <a:latin typeface="Arial" panose="020B0604020202020204" pitchFamily="34" charset="0"/>
              <a:cs typeface="Arial" panose="020B0604020202020204" pitchFamily="34" charset="0"/>
            </a:endParaRPr>
          </a:p>
        </p:txBody>
      </p:sp>
      <p:sp>
        <p:nvSpPr>
          <p:cNvPr id="18" name="Title 4"/>
          <p:cNvSpPr>
            <a:spLocks noGrp="1"/>
          </p:cNvSpPr>
          <p:nvPr>
            <p:ph type="title" idx="4294967295"/>
          </p:nvPr>
        </p:nvSpPr>
        <p:spPr>
          <a:xfrm>
            <a:off x="1295400" y="592853"/>
            <a:ext cx="6324600" cy="717550"/>
          </a:xfrm>
        </p:spPr>
        <p:txBody>
          <a:bodyPr>
            <a:noAutofit/>
          </a:bodyPr>
          <a:lstStyle/>
          <a:p>
            <a:r>
              <a:rPr lang="en-GB" sz="3600" b="1" dirty="0" smtClean="0">
                <a:solidFill>
                  <a:schemeClr val="tx1"/>
                </a:solidFill>
                <a:latin typeface="Arial" panose="020B0604020202020204" pitchFamily="34" charset="0"/>
                <a:cs typeface="Arial" panose="020B0604020202020204" pitchFamily="34" charset="0"/>
              </a:rPr>
              <a:t>Operational Requirements </a:t>
            </a:r>
            <a:endParaRPr lang="en-GB" sz="3600" b="1"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7780029" y="1183583"/>
            <a:ext cx="184666" cy="369332"/>
          </a:xfrm>
          <a:prstGeom prst="rect">
            <a:avLst/>
          </a:prstGeom>
          <a:noFill/>
        </p:spPr>
        <p:txBody>
          <a:bodyPr wrap="none" rtlCol="0">
            <a:spAutoFit/>
          </a:bodyPr>
          <a:lstStyle/>
          <a:p>
            <a:pPr defTabSz="914400" fontAlgn="base">
              <a:spcBef>
                <a:spcPct val="0"/>
              </a:spcBef>
              <a:spcAft>
                <a:spcPct val="0"/>
              </a:spcAft>
            </a:pPr>
            <a:endParaRPr lang="en-GB">
              <a:solidFill>
                <a:prstClr val="black"/>
              </a:solidFill>
              <a:latin typeface="Arial" charset="0"/>
              <a:cs typeface="Arial" charset="0"/>
            </a:endParaRPr>
          </a:p>
        </p:txBody>
      </p:sp>
      <p:sp>
        <p:nvSpPr>
          <p:cNvPr id="2" name="Rectangle 1"/>
          <p:cNvSpPr/>
          <p:nvPr/>
        </p:nvSpPr>
        <p:spPr>
          <a:xfrm>
            <a:off x="1295400" y="2286000"/>
            <a:ext cx="6477000" cy="400110"/>
          </a:xfrm>
          <a:prstGeom prst="rect">
            <a:avLst/>
          </a:prstGeom>
        </p:spPr>
        <p:txBody>
          <a:bodyPr wrap="square">
            <a:spAutoFit/>
          </a:bodyPr>
          <a:lstStyle/>
          <a:p>
            <a:pPr algn="ctr" fontAlgn="base">
              <a:spcBef>
                <a:spcPct val="0"/>
              </a:spcBef>
              <a:spcAft>
                <a:spcPct val="0"/>
              </a:spcAft>
              <a:defRPr/>
            </a:pPr>
            <a:endParaRPr lang="en-GB" sz="2000">
              <a:solidFill>
                <a:prstClr val="black"/>
              </a:solidFill>
              <a:latin typeface="Arial"/>
              <a:ea typeface="ＭＳ Ｐゴシック" pitchFamily="34" charset="-128"/>
              <a:cs typeface="Arial" charset="0"/>
            </a:endParaRPr>
          </a:p>
        </p:txBody>
      </p:sp>
      <p:sp>
        <p:nvSpPr>
          <p:cNvPr id="24" name="Platshållare för innehåll 29"/>
          <p:cNvSpPr txBox="1">
            <a:spLocks/>
          </p:cNvSpPr>
          <p:nvPr/>
        </p:nvSpPr>
        <p:spPr bwMode="auto">
          <a:xfrm>
            <a:off x="990600" y="5410200"/>
            <a:ext cx="7189076" cy="707886"/>
          </a:xfrm>
          <a:prstGeom prst="rect">
            <a:avLst/>
          </a:prstGeom>
          <a:noFill/>
          <a:ln w="6350">
            <a:solidFill>
              <a:schemeClr val="tx2">
                <a:lumMod val="20000"/>
                <a:lumOff val="80000"/>
              </a:schemeClr>
            </a:solidFill>
            <a:prstDash val="dash"/>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600"/>
              </a:spcAft>
              <a:buFont typeface="Arial" charset="0"/>
              <a:buNone/>
            </a:pPr>
            <a:r>
              <a:rPr lang="en-GB" sz="2000" b="1" smtClean="0">
                <a:solidFill>
                  <a:prstClr val="black"/>
                </a:solidFill>
                <a:latin typeface="Arial" panose="020B0604020202020204" pitchFamily="34" charset="0"/>
                <a:cs typeface="Arial" panose="020B0604020202020204" pitchFamily="34" charset="0"/>
              </a:rPr>
              <a:t>Applying a gender perspective will improve operational effectiveness and strengthening the military capability</a:t>
            </a:r>
            <a:endParaRPr lang="en-GB" sz="20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76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47E0EAA9-E300-4CD8-B37D-0334B6776DB5}" type="slidenum">
              <a:rPr lang="en-GB" smtClean="0">
                <a:solidFill>
                  <a:prstClr val="black"/>
                </a:solidFill>
              </a:rPr>
              <a:pPr/>
              <a:t>35</a:t>
            </a:fld>
            <a:endParaRPr lang="en-GB" dirty="0">
              <a:solidFill>
                <a:prstClr val="black"/>
              </a:solidFill>
            </a:endParaRPr>
          </a:p>
        </p:txBody>
      </p:sp>
      <p:sp>
        <p:nvSpPr>
          <p:cNvPr id="6" name="Rubrik 5"/>
          <p:cNvSpPr>
            <a:spLocks noGrp="1"/>
          </p:cNvSpPr>
          <p:nvPr>
            <p:ph type="title" idx="4294967295"/>
          </p:nvPr>
        </p:nvSpPr>
        <p:spPr>
          <a:xfrm>
            <a:off x="154236" y="646052"/>
            <a:ext cx="8907517" cy="745004"/>
          </a:xfrm>
        </p:spPr>
        <p:txBody>
          <a:bodyPr>
            <a:normAutofit/>
          </a:bodyPr>
          <a:lstStyle/>
          <a:p>
            <a:r>
              <a:rPr lang="en-US" sz="3200" b="1" dirty="0" smtClean="0">
                <a:latin typeface="Arial" panose="020B0604020202020204" pitchFamily="34" charset="0"/>
                <a:cs typeface="Arial" panose="020B0604020202020204" pitchFamily="34" charset="0"/>
              </a:rPr>
              <a:t>Why integrate gender perspective in to E&amp;T?</a:t>
            </a:r>
            <a:endParaRPr lang="en-US" sz="3200" b="1" dirty="0">
              <a:latin typeface="Arial" panose="020B0604020202020204" pitchFamily="34" charset="0"/>
              <a:cs typeface="Arial" panose="020B0604020202020204" pitchFamily="34" charset="0"/>
            </a:endParaRPr>
          </a:p>
        </p:txBody>
      </p:sp>
      <p:sp>
        <p:nvSpPr>
          <p:cNvPr id="7" name="Freeform 6"/>
          <p:cNvSpPr/>
          <p:nvPr/>
        </p:nvSpPr>
        <p:spPr>
          <a:xfrm>
            <a:off x="1642855" y="2091447"/>
            <a:ext cx="3048001" cy="1629078"/>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a:solidFill>
            <a:schemeClr val="accent6"/>
          </a:solidFill>
          <a:ln>
            <a:solidFill>
              <a:schemeClr val="tx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163575" rIns="163576" bIns="671577"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Commander’s responsibility</a:t>
            </a:r>
            <a:endParaRPr lang="en-GB" sz="2300" kern="1200" dirty="0">
              <a:solidFill>
                <a:schemeClr val="tx1"/>
              </a:solidFill>
            </a:endParaRPr>
          </a:p>
        </p:txBody>
      </p:sp>
      <p:sp>
        <p:nvSpPr>
          <p:cNvPr id="8" name="Freeform 7"/>
          <p:cNvSpPr/>
          <p:nvPr/>
        </p:nvSpPr>
        <p:spPr>
          <a:xfrm>
            <a:off x="4690856" y="2091446"/>
            <a:ext cx="3048000" cy="1629077"/>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a:solidFill>
            <a:schemeClr val="accent6"/>
          </a:solidFill>
          <a:ln>
            <a:solidFill>
              <a:schemeClr val="tx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163576" rIns="163576" bIns="671576"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It is a force multiplier</a:t>
            </a:r>
            <a:endParaRPr lang="en-GB" sz="2300" kern="1200" dirty="0">
              <a:solidFill>
                <a:schemeClr val="tx1"/>
              </a:solidFill>
            </a:endParaRPr>
          </a:p>
        </p:txBody>
      </p:sp>
      <p:sp>
        <p:nvSpPr>
          <p:cNvPr id="9" name="Freeform 8"/>
          <p:cNvSpPr/>
          <p:nvPr/>
        </p:nvSpPr>
        <p:spPr>
          <a:xfrm>
            <a:off x="1642856" y="3720523"/>
            <a:ext cx="3048000" cy="1532413"/>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3048000" y="2031999"/>
                </a:moveTo>
                <a:lnTo>
                  <a:pt x="338673" y="2031999"/>
                </a:lnTo>
                <a:cubicBezTo>
                  <a:pt x="151629" y="2031999"/>
                  <a:pt x="0" y="1880370"/>
                  <a:pt x="0" y="1693326"/>
                </a:cubicBezTo>
                <a:lnTo>
                  <a:pt x="0" y="1"/>
                </a:lnTo>
                <a:lnTo>
                  <a:pt x="3048000" y="1"/>
                </a:lnTo>
                <a:lnTo>
                  <a:pt x="3048000" y="2031999"/>
                </a:lnTo>
                <a:close/>
              </a:path>
            </a:pathLst>
          </a:custGeom>
          <a:solidFill>
            <a:schemeClr val="accent6"/>
          </a:solidFill>
          <a:ln>
            <a:solidFill>
              <a:schemeClr val="tx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5" tIns="671576" rIns="163576" bIns="163577"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Imperative in all strategic directives and planning phases</a:t>
            </a:r>
            <a:endParaRPr lang="en-GB" sz="2300" kern="1200" dirty="0">
              <a:solidFill>
                <a:schemeClr val="tx1"/>
              </a:solidFill>
            </a:endParaRPr>
          </a:p>
        </p:txBody>
      </p:sp>
      <p:sp>
        <p:nvSpPr>
          <p:cNvPr id="10" name="Freeform 9"/>
          <p:cNvSpPr/>
          <p:nvPr/>
        </p:nvSpPr>
        <p:spPr>
          <a:xfrm>
            <a:off x="4690856" y="3720523"/>
            <a:ext cx="3048000" cy="1532413"/>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2032000" y="1"/>
                </a:moveTo>
                <a:lnTo>
                  <a:pt x="2032000" y="2539990"/>
                </a:lnTo>
                <a:cubicBezTo>
                  <a:pt x="2032000" y="2820556"/>
                  <a:pt x="1930914" y="3047999"/>
                  <a:pt x="1806218" y="3047999"/>
                </a:cubicBezTo>
                <a:lnTo>
                  <a:pt x="0" y="3047999"/>
                </a:lnTo>
                <a:lnTo>
                  <a:pt x="0" y="1"/>
                </a:lnTo>
                <a:lnTo>
                  <a:pt x="2032000" y="1"/>
                </a:lnTo>
                <a:close/>
              </a:path>
            </a:pathLst>
          </a:custGeom>
          <a:solidFill>
            <a:schemeClr val="accent6"/>
          </a:solidFill>
          <a:ln>
            <a:solidFill>
              <a:schemeClr val="tx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3576" tIns="671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Cross-cutting</a:t>
            </a:r>
            <a:endParaRPr lang="en-GB" sz="2300" kern="1200" dirty="0">
              <a:solidFill>
                <a:schemeClr val="tx1"/>
              </a:solidFill>
            </a:endParaRPr>
          </a:p>
        </p:txBody>
      </p:sp>
      <p:sp>
        <p:nvSpPr>
          <p:cNvPr id="11" name="Freeform 10"/>
          <p:cNvSpPr/>
          <p:nvPr/>
        </p:nvSpPr>
        <p:spPr>
          <a:xfrm>
            <a:off x="3646698" y="3053144"/>
            <a:ext cx="2088316" cy="1175379"/>
          </a:xfrm>
          <a:custGeom>
            <a:avLst/>
            <a:gdLst>
              <a:gd name="connsiteX0" fmla="*/ 0 w 1828800"/>
              <a:gd name="connsiteY0" fmla="*/ 169337 h 1016000"/>
              <a:gd name="connsiteX1" fmla="*/ 169337 w 1828800"/>
              <a:gd name="connsiteY1" fmla="*/ 0 h 1016000"/>
              <a:gd name="connsiteX2" fmla="*/ 1659463 w 1828800"/>
              <a:gd name="connsiteY2" fmla="*/ 0 h 1016000"/>
              <a:gd name="connsiteX3" fmla="*/ 1828800 w 1828800"/>
              <a:gd name="connsiteY3" fmla="*/ 169337 h 1016000"/>
              <a:gd name="connsiteX4" fmla="*/ 1828800 w 1828800"/>
              <a:gd name="connsiteY4" fmla="*/ 846663 h 1016000"/>
              <a:gd name="connsiteX5" fmla="*/ 1659463 w 1828800"/>
              <a:gd name="connsiteY5" fmla="*/ 1016000 h 1016000"/>
              <a:gd name="connsiteX6" fmla="*/ 169337 w 1828800"/>
              <a:gd name="connsiteY6" fmla="*/ 1016000 h 1016000"/>
              <a:gd name="connsiteX7" fmla="*/ 0 w 1828800"/>
              <a:gd name="connsiteY7" fmla="*/ 846663 h 1016000"/>
              <a:gd name="connsiteX8" fmla="*/ 0 w 1828800"/>
              <a:gd name="connsiteY8" fmla="*/ 16933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016000">
                <a:moveTo>
                  <a:pt x="0" y="169337"/>
                </a:moveTo>
                <a:cubicBezTo>
                  <a:pt x="0" y="75815"/>
                  <a:pt x="75815" y="0"/>
                  <a:pt x="169337" y="0"/>
                </a:cubicBezTo>
                <a:lnTo>
                  <a:pt x="1659463" y="0"/>
                </a:lnTo>
                <a:cubicBezTo>
                  <a:pt x="1752985" y="0"/>
                  <a:pt x="1828800" y="75815"/>
                  <a:pt x="1828800" y="169337"/>
                </a:cubicBezTo>
                <a:lnTo>
                  <a:pt x="1828800" y="846663"/>
                </a:lnTo>
                <a:cubicBezTo>
                  <a:pt x="1828800" y="940185"/>
                  <a:pt x="1752985" y="1016000"/>
                  <a:pt x="1659463" y="1016000"/>
                </a:cubicBezTo>
                <a:lnTo>
                  <a:pt x="169337" y="1016000"/>
                </a:lnTo>
                <a:cubicBezTo>
                  <a:pt x="75815" y="1016000"/>
                  <a:pt x="0" y="940185"/>
                  <a:pt x="0" y="846663"/>
                </a:cubicBezTo>
                <a:lnTo>
                  <a:pt x="0" y="169337"/>
                </a:lnTo>
                <a:close/>
              </a:path>
            </a:pathLst>
          </a:custGeom>
          <a:solidFill>
            <a:srgbClr val="FFFF00"/>
          </a:solidFill>
          <a:ln>
            <a:solidFill>
              <a:schemeClr val="tx2">
                <a:lumMod val="75000"/>
              </a:schemeClr>
            </a:solidFill>
          </a:ln>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37227" tIns="137227" rIns="137227" bIns="137227" numCol="1" spcCol="1270" anchor="ctr" anchorCtr="0">
            <a:noAutofit/>
          </a:bodyPr>
          <a:lstStyle/>
          <a:p>
            <a:pPr lvl="0" algn="ctr" defTabSz="1022350">
              <a:lnSpc>
                <a:spcPct val="90000"/>
              </a:lnSpc>
              <a:spcBef>
                <a:spcPct val="0"/>
              </a:spcBef>
              <a:spcAft>
                <a:spcPct val="35000"/>
              </a:spcAft>
            </a:pPr>
            <a:r>
              <a:rPr lang="en-GB" sz="2300" kern="1200" dirty="0" smtClean="0"/>
              <a:t>Gender perspective </a:t>
            </a:r>
            <a:endParaRPr lang="en-GB" sz="2300" kern="1200" dirty="0"/>
          </a:p>
        </p:txBody>
      </p:sp>
    </p:spTree>
    <p:extLst>
      <p:ext uri="{BB962C8B-B14F-4D97-AF65-F5344CB8AC3E}">
        <p14:creationId xmlns:p14="http://schemas.microsoft.com/office/powerpoint/2010/main" val="366231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US" sz="3600" dirty="0">
                <a:solidFill>
                  <a:prstClr val="white"/>
                </a:solidFill>
              </a:rPr>
              <a:t>Patrol duties</a:t>
            </a:r>
            <a:endParaRPr lang="en-GB" sz="3600" dirty="0">
              <a:solidFill>
                <a:prstClr val="white"/>
              </a:solidFill>
            </a:endParaRPr>
          </a:p>
          <a:p>
            <a:r>
              <a:rPr lang="en-US" sz="3600" dirty="0">
                <a:solidFill>
                  <a:prstClr val="white"/>
                </a:solidFill>
              </a:rPr>
              <a:t>Checkpoints and roadblock duties</a:t>
            </a:r>
            <a:endParaRPr lang="en-GB" sz="3600" dirty="0">
              <a:solidFill>
                <a:prstClr val="white"/>
              </a:solidFill>
            </a:endParaRPr>
          </a:p>
          <a:p>
            <a:r>
              <a:rPr lang="en-US" sz="3600" dirty="0">
                <a:solidFill>
                  <a:prstClr val="white"/>
                </a:solidFill>
              </a:rPr>
              <a:t>Search operations</a:t>
            </a:r>
            <a:endParaRPr lang="en-GB" sz="3600" dirty="0">
              <a:solidFill>
                <a:prstClr val="white"/>
              </a:solidFill>
            </a:endParaRPr>
          </a:p>
          <a:p>
            <a:r>
              <a:rPr lang="en-US" sz="3600" dirty="0">
                <a:solidFill>
                  <a:prstClr val="white"/>
                </a:solidFill>
              </a:rPr>
              <a:t>Protection tasks</a:t>
            </a:r>
            <a:endParaRPr lang="en-GB" sz="3600" dirty="0">
              <a:solidFill>
                <a:prstClr val="white"/>
              </a:solidFill>
            </a:endParaRPr>
          </a:p>
          <a:p>
            <a:r>
              <a:rPr lang="en-US" sz="3600" dirty="0">
                <a:solidFill>
                  <a:prstClr val="white"/>
                </a:solidFill>
              </a:rPr>
              <a:t>Security support tasks</a:t>
            </a:r>
            <a:endParaRPr lang="en-GB" sz="3600" dirty="0">
              <a:solidFill>
                <a:prstClr val="white"/>
              </a:solidFill>
            </a:endParaRPr>
          </a:p>
          <a:p>
            <a:r>
              <a:rPr lang="en-US" sz="3600" dirty="0">
                <a:solidFill>
                  <a:prstClr val="white"/>
                </a:solidFill>
              </a:rPr>
              <a:t>Monitoring and verification tasks</a:t>
            </a:r>
            <a:endParaRPr lang="en-GB" sz="3600" dirty="0">
              <a:solidFill>
                <a:prstClr val="white"/>
              </a:solidFill>
            </a:endParaRPr>
          </a:p>
          <a:p>
            <a:r>
              <a:rPr lang="en-US" sz="3600" dirty="0">
                <a:solidFill>
                  <a:prstClr val="white"/>
                </a:solidFill>
              </a:rPr>
              <a:t>Military liaison tasks</a:t>
            </a:r>
            <a:endParaRPr lang="en-GB" sz="3600" dirty="0">
              <a:solidFill>
                <a:prstClr val="white"/>
              </a:solidFill>
            </a:endParaRPr>
          </a:p>
          <a:p>
            <a:endParaRPr lang="en-GB" sz="3600" dirty="0">
              <a:solidFill>
                <a:prstClr val="black"/>
              </a:solidFill>
            </a:endParaRPr>
          </a:p>
        </p:txBody>
      </p:sp>
      <p:sp>
        <p:nvSpPr>
          <p:cNvPr id="2" name="TextBox 1"/>
          <p:cNvSpPr txBox="1"/>
          <p:nvPr/>
        </p:nvSpPr>
        <p:spPr>
          <a:xfrm>
            <a:off x="764627" y="1887885"/>
            <a:ext cx="7614745" cy="3539430"/>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Strategic military guidance and policy</a:t>
            </a:r>
          </a:p>
          <a:p>
            <a:pPr marL="457200" indent="-457200">
              <a:buFont typeface="Arial" panose="020B0604020202020204" pitchFamily="34" charset="0"/>
              <a:buChar char="•"/>
            </a:pPr>
            <a:r>
              <a:rPr lang="en-US" sz="2800" dirty="0" smtClean="0">
                <a:solidFill>
                  <a:prstClr val="black"/>
                </a:solidFill>
              </a:rPr>
              <a:t>Military operation planning</a:t>
            </a:r>
          </a:p>
          <a:p>
            <a:pPr marL="457200" indent="-457200">
              <a:buFont typeface="Arial" panose="020B0604020202020204" pitchFamily="34" charset="0"/>
              <a:buChar char="•"/>
            </a:pPr>
            <a:r>
              <a:rPr lang="en-US" sz="2800" dirty="0" smtClean="0">
                <a:solidFill>
                  <a:prstClr val="black"/>
                </a:solidFill>
              </a:rPr>
              <a:t>Military planning to enhance conditions of service</a:t>
            </a:r>
          </a:p>
          <a:p>
            <a:pPr marL="457200" indent="-457200">
              <a:buFont typeface="Arial" panose="020B0604020202020204" pitchFamily="34" charset="0"/>
              <a:buChar char="•"/>
            </a:pPr>
            <a:r>
              <a:rPr lang="en-US" sz="2800" dirty="0" smtClean="0">
                <a:solidFill>
                  <a:prstClr val="black"/>
                </a:solidFill>
              </a:rPr>
              <a:t>Force generation</a:t>
            </a:r>
          </a:p>
          <a:p>
            <a:pPr marL="457200" indent="-457200">
              <a:buFont typeface="Arial" panose="020B0604020202020204" pitchFamily="34" charset="0"/>
              <a:buChar char="•"/>
            </a:pPr>
            <a:r>
              <a:rPr lang="en-US" sz="2800" dirty="0" smtClean="0">
                <a:solidFill>
                  <a:prstClr val="black"/>
                </a:solidFill>
              </a:rPr>
              <a:t>Monitoring and reporting</a:t>
            </a:r>
          </a:p>
          <a:p>
            <a:pPr marL="457200" indent="-457200">
              <a:buFont typeface="Arial" panose="020B0604020202020204" pitchFamily="34" charset="0"/>
              <a:buChar char="•"/>
            </a:pPr>
            <a:r>
              <a:rPr lang="en-US" sz="2800" dirty="0" smtClean="0">
                <a:solidFill>
                  <a:prstClr val="black"/>
                </a:solidFill>
              </a:rPr>
              <a:t>Operational advice and support </a:t>
            </a:r>
          </a:p>
        </p:txBody>
      </p:sp>
      <p:sp>
        <p:nvSpPr>
          <p:cNvPr id="4" name="TextBox 3"/>
          <p:cNvSpPr txBox="1"/>
          <p:nvPr/>
        </p:nvSpPr>
        <p:spPr>
          <a:xfrm>
            <a:off x="981363" y="932287"/>
            <a:ext cx="8365910" cy="646331"/>
          </a:xfrm>
          <a:prstGeom prst="rect">
            <a:avLst/>
          </a:prstGeom>
          <a:noFill/>
        </p:spPr>
        <p:txBody>
          <a:bodyPr wrap="square" rtlCol="0">
            <a:spAutoFit/>
          </a:bodyPr>
          <a:lstStyle/>
          <a:p>
            <a:r>
              <a:rPr lang="sv-SE" sz="3600" b="1" dirty="0" smtClean="0">
                <a:solidFill>
                  <a:prstClr val="black"/>
                </a:solidFill>
              </a:rPr>
              <a:t>Gender perspective at strategic level</a:t>
            </a:r>
            <a:endParaRPr lang="en-GB" sz="3600" b="1" dirty="0">
              <a:solidFill>
                <a:prstClr val="black"/>
              </a:solidFill>
            </a:endParaRPr>
          </a:p>
        </p:txBody>
      </p:sp>
    </p:spTree>
    <p:extLst>
      <p:ext uri="{BB962C8B-B14F-4D97-AF65-F5344CB8AC3E}">
        <p14:creationId xmlns:p14="http://schemas.microsoft.com/office/powerpoint/2010/main" val="283128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US" sz="3600" dirty="0">
                <a:solidFill>
                  <a:prstClr val="white"/>
                </a:solidFill>
              </a:rPr>
              <a:t>Patrol duties</a:t>
            </a:r>
            <a:endParaRPr lang="en-GB" sz="3600" dirty="0">
              <a:solidFill>
                <a:prstClr val="white"/>
              </a:solidFill>
            </a:endParaRPr>
          </a:p>
          <a:p>
            <a:r>
              <a:rPr lang="en-US" sz="3600" dirty="0">
                <a:solidFill>
                  <a:prstClr val="white"/>
                </a:solidFill>
              </a:rPr>
              <a:t>Checkpoints and roadblock duties</a:t>
            </a:r>
            <a:endParaRPr lang="en-GB" sz="3600" dirty="0">
              <a:solidFill>
                <a:prstClr val="white"/>
              </a:solidFill>
            </a:endParaRPr>
          </a:p>
          <a:p>
            <a:r>
              <a:rPr lang="en-US" sz="3600" dirty="0">
                <a:solidFill>
                  <a:prstClr val="white"/>
                </a:solidFill>
              </a:rPr>
              <a:t>Search operations</a:t>
            </a:r>
            <a:endParaRPr lang="en-GB" sz="3600" dirty="0">
              <a:solidFill>
                <a:prstClr val="white"/>
              </a:solidFill>
            </a:endParaRPr>
          </a:p>
          <a:p>
            <a:r>
              <a:rPr lang="en-US" sz="3600" dirty="0">
                <a:solidFill>
                  <a:prstClr val="white"/>
                </a:solidFill>
              </a:rPr>
              <a:t>Protection tasks</a:t>
            </a:r>
            <a:endParaRPr lang="en-GB" sz="3600" dirty="0">
              <a:solidFill>
                <a:prstClr val="white"/>
              </a:solidFill>
            </a:endParaRPr>
          </a:p>
          <a:p>
            <a:r>
              <a:rPr lang="en-US" sz="3600" dirty="0">
                <a:solidFill>
                  <a:prstClr val="white"/>
                </a:solidFill>
              </a:rPr>
              <a:t>Security support tasks</a:t>
            </a:r>
            <a:endParaRPr lang="en-GB" sz="3600" dirty="0">
              <a:solidFill>
                <a:prstClr val="white"/>
              </a:solidFill>
            </a:endParaRPr>
          </a:p>
          <a:p>
            <a:r>
              <a:rPr lang="en-US" sz="3600" dirty="0">
                <a:solidFill>
                  <a:prstClr val="white"/>
                </a:solidFill>
              </a:rPr>
              <a:t>Monitoring and verification tasks</a:t>
            </a:r>
            <a:endParaRPr lang="en-GB" sz="3600" dirty="0">
              <a:solidFill>
                <a:prstClr val="white"/>
              </a:solidFill>
            </a:endParaRPr>
          </a:p>
          <a:p>
            <a:r>
              <a:rPr lang="en-US" sz="3600" dirty="0">
                <a:solidFill>
                  <a:prstClr val="white"/>
                </a:solidFill>
              </a:rPr>
              <a:t>Military liaison tasks</a:t>
            </a:r>
            <a:endParaRPr lang="en-GB" sz="3600" dirty="0">
              <a:solidFill>
                <a:prstClr val="white"/>
              </a:solidFill>
            </a:endParaRPr>
          </a:p>
          <a:p>
            <a:endParaRPr lang="en-GB" sz="3600" dirty="0">
              <a:solidFill>
                <a:prstClr val="black"/>
              </a:solidFill>
            </a:endParaRPr>
          </a:p>
        </p:txBody>
      </p:sp>
      <p:sp>
        <p:nvSpPr>
          <p:cNvPr id="2" name="TextBox 1"/>
          <p:cNvSpPr txBox="1"/>
          <p:nvPr/>
        </p:nvSpPr>
        <p:spPr>
          <a:xfrm>
            <a:off x="725214" y="1450428"/>
            <a:ext cx="7614745" cy="3385542"/>
          </a:xfrm>
          <a:prstGeom prst="rect">
            <a:avLst/>
          </a:prstGeom>
          <a:noFill/>
        </p:spPr>
        <p:txBody>
          <a:bodyPr wrap="square" rtlCol="0">
            <a:spAutoFit/>
          </a:bodyPr>
          <a:lstStyle/>
          <a:p>
            <a:pPr marL="285750" indent="-285750">
              <a:buFont typeface="Arial" panose="020B0604020202020204" pitchFamily="34" charset="0"/>
              <a:buChar char="•"/>
            </a:pPr>
            <a:endParaRPr lang="en-US" sz="2800" dirty="0" smtClean="0">
              <a:solidFill>
                <a:prstClr val="black"/>
              </a:solidFill>
            </a:endParaRPr>
          </a:p>
          <a:p>
            <a:pPr marL="457200" lvl="0" indent="-457200">
              <a:buFont typeface="Arial" panose="020B0604020202020204" pitchFamily="34" charset="0"/>
              <a:buChar char="•"/>
            </a:pPr>
            <a:r>
              <a:rPr lang="en-US" sz="2800" dirty="0"/>
              <a:t>Military protection activities</a:t>
            </a:r>
            <a:endParaRPr lang="en-GB" sz="2800" dirty="0"/>
          </a:p>
          <a:p>
            <a:pPr marL="457200" lvl="0" indent="-457200">
              <a:buFont typeface="Arial" panose="020B0604020202020204" pitchFamily="34" charset="0"/>
              <a:buChar char="•"/>
            </a:pPr>
            <a:r>
              <a:rPr lang="en-US" sz="2800" dirty="0"/>
              <a:t>Security support activities (incl. DDR, Electoral Security, Support to National security Forces, Mission Support)</a:t>
            </a:r>
            <a:endParaRPr lang="en-GB" sz="2800" dirty="0"/>
          </a:p>
          <a:p>
            <a:pPr marL="457200" lvl="0" indent="-457200">
              <a:buFont typeface="Arial" panose="020B0604020202020204" pitchFamily="34" charset="0"/>
              <a:buChar char="•"/>
            </a:pPr>
            <a:r>
              <a:rPr lang="en-US" sz="2800" dirty="0"/>
              <a:t>Monitoring and verification activities</a:t>
            </a:r>
            <a:endParaRPr lang="en-GB" sz="2800" dirty="0"/>
          </a:p>
          <a:p>
            <a:pPr marL="457200" lvl="0" indent="-457200">
              <a:buFont typeface="Arial" panose="020B0604020202020204" pitchFamily="34" charset="0"/>
              <a:buChar char="•"/>
            </a:pPr>
            <a:r>
              <a:rPr lang="en-US" sz="2800" dirty="0"/>
              <a:t>Military liaison activities</a:t>
            </a:r>
            <a:endParaRPr lang="en-GB" sz="2800" dirty="0"/>
          </a:p>
          <a:p>
            <a:endParaRPr lang="en-GB" dirty="0">
              <a:solidFill>
                <a:prstClr val="black"/>
              </a:solidFill>
            </a:endParaRPr>
          </a:p>
        </p:txBody>
      </p:sp>
      <p:sp>
        <p:nvSpPr>
          <p:cNvPr id="4" name="TextBox 3"/>
          <p:cNvSpPr txBox="1"/>
          <p:nvPr/>
        </p:nvSpPr>
        <p:spPr>
          <a:xfrm>
            <a:off x="725214" y="850262"/>
            <a:ext cx="8365910" cy="1200329"/>
          </a:xfrm>
          <a:prstGeom prst="rect">
            <a:avLst/>
          </a:prstGeom>
          <a:noFill/>
        </p:spPr>
        <p:txBody>
          <a:bodyPr wrap="square" rtlCol="0">
            <a:spAutoFit/>
          </a:bodyPr>
          <a:lstStyle/>
          <a:p>
            <a:r>
              <a:rPr lang="sv-SE" sz="3600" b="1" dirty="0" smtClean="0">
                <a:solidFill>
                  <a:prstClr val="black"/>
                </a:solidFill>
              </a:rPr>
              <a:t>Gender perspective at operational  level</a:t>
            </a:r>
            <a:endParaRPr lang="en-GB" sz="3600" b="1" dirty="0">
              <a:solidFill>
                <a:prstClr val="black"/>
              </a:solidFill>
            </a:endParaRPr>
          </a:p>
        </p:txBody>
      </p:sp>
    </p:spTree>
    <p:extLst>
      <p:ext uri="{BB962C8B-B14F-4D97-AF65-F5344CB8AC3E}">
        <p14:creationId xmlns:p14="http://schemas.microsoft.com/office/powerpoint/2010/main" val="172785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ubrik 1"/>
          <p:cNvSpPr txBox="1">
            <a:spLocks/>
          </p:cNvSpPr>
          <p:nvPr/>
        </p:nvSpPr>
        <p:spPr>
          <a:xfrm>
            <a:off x="2286000" y="2286000"/>
            <a:ext cx="48768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pPr lvl="0"/>
            <a:r>
              <a:rPr lang="en-US" sz="3600" dirty="0"/>
              <a:t>Patrol duties</a:t>
            </a:r>
            <a:endParaRPr lang="en-GB" sz="3600" dirty="0"/>
          </a:p>
          <a:p>
            <a:pPr lvl="0"/>
            <a:r>
              <a:rPr lang="en-US" sz="3600" dirty="0"/>
              <a:t>Checkpoints and roadblock duties</a:t>
            </a:r>
            <a:endParaRPr lang="en-GB" sz="3600" dirty="0"/>
          </a:p>
          <a:p>
            <a:pPr lvl="0"/>
            <a:r>
              <a:rPr lang="en-US" sz="3600" dirty="0"/>
              <a:t>Search operations</a:t>
            </a:r>
            <a:endParaRPr lang="en-GB" sz="3600" dirty="0"/>
          </a:p>
          <a:p>
            <a:pPr lvl="0"/>
            <a:r>
              <a:rPr lang="en-US" sz="3600" dirty="0"/>
              <a:t>Protection tasks</a:t>
            </a:r>
            <a:endParaRPr lang="en-GB" sz="3600" dirty="0"/>
          </a:p>
          <a:p>
            <a:pPr lvl="0"/>
            <a:r>
              <a:rPr lang="en-US" sz="3600" dirty="0"/>
              <a:t>Security support tasks</a:t>
            </a:r>
            <a:endParaRPr lang="en-GB" sz="3600" dirty="0"/>
          </a:p>
          <a:p>
            <a:pPr lvl="0"/>
            <a:r>
              <a:rPr lang="en-US" sz="3600" dirty="0"/>
              <a:t>Monitoring and verification tasks</a:t>
            </a:r>
            <a:endParaRPr lang="en-GB" sz="3600" dirty="0"/>
          </a:p>
          <a:p>
            <a:pPr lvl="0"/>
            <a:r>
              <a:rPr lang="en-US" sz="3600" dirty="0"/>
              <a:t>Military liaison tasks</a:t>
            </a:r>
            <a:endParaRPr lang="en-GB" sz="3600" dirty="0"/>
          </a:p>
          <a:p>
            <a:endParaRPr lang="en-GB" sz="3600" dirty="0">
              <a:solidFill>
                <a:prstClr val="black"/>
              </a:solidFill>
            </a:endParaRPr>
          </a:p>
        </p:txBody>
      </p:sp>
      <p:sp>
        <p:nvSpPr>
          <p:cNvPr id="2" name="TextBox 1"/>
          <p:cNvSpPr txBox="1"/>
          <p:nvPr/>
        </p:nvSpPr>
        <p:spPr>
          <a:xfrm>
            <a:off x="725214" y="1450428"/>
            <a:ext cx="7614745" cy="3816429"/>
          </a:xfrm>
          <a:prstGeom prst="rect">
            <a:avLst/>
          </a:prstGeom>
          <a:noFill/>
        </p:spPr>
        <p:txBody>
          <a:bodyPr wrap="square" rtlCol="0">
            <a:spAutoFit/>
          </a:bodyPr>
          <a:lstStyle/>
          <a:p>
            <a:pPr marL="285750" lvl="0" indent="-285750">
              <a:buFont typeface="Arial" panose="020B0604020202020204" pitchFamily="34" charset="0"/>
              <a:buChar char="•"/>
            </a:pPr>
            <a:endParaRPr lang="en-US" sz="2800" dirty="0" smtClean="0"/>
          </a:p>
          <a:p>
            <a:pPr marL="285750" lvl="0" indent="-285750">
              <a:buFont typeface="Arial" panose="020B0604020202020204" pitchFamily="34" charset="0"/>
              <a:buChar char="•"/>
            </a:pPr>
            <a:r>
              <a:rPr lang="en-US" sz="2800" dirty="0" smtClean="0"/>
              <a:t>Patrol </a:t>
            </a:r>
            <a:r>
              <a:rPr lang="en-US" sz="2800" dirty="0"/>
              <a:t>duties</a:t>
            </a:r>
            <a:endParaRPr lang="en-GB" sz="2800" dirty="0"/>
          </a:p>
          <a:p>
            <a:pPr marL="285750" lvl="0" indent="-285750">
              <a:buFont typeface="Arial" panose="020B0604020202020204" pitchFamily="34" charset="0"/>
              <a:buChar char="•"/>
            </a:pPr>
            <a:r>
              <a:rPr lang="en-US" sz="2800" dirty="0"/>
              <a:t>Checkpoints and roadblock duties</a:t>
            </a:r>
            <a:endParaRPr lang="en-GB" sz="2800" dirty="0"/>
          </a:p>
          <a:p>
            <a:pPr marL="285750" lvl="0" indent="-285750">
              <a:buFont typeface="Arial" panose="020B0604020202020204" pitchFamily="34" charset="0"/>
              <a:buChar char="•"/>
            </a:pPr>
            <a:r>
              <a:rPr lang="en-US" sz="2800" dirty="0"/>
              <a:t>Search operations</a:t>
            </a:r>
            <a:endParaRPr lang="en-GB" sz="2800" dirty="0"/>
          </a:p>
          <a:p>
            <a:pPr marL="285750" lvl="0" indent="-285750">
              <a:buFont typeface="Arial" panose="020B0604020202020204" pitchFamily="34" charset="0"/>
              <a:buChar char="•"/>
            </a:pPr>
            <a:r>
              <a:rPr lang="en-US" sz="2800" dirty="0"/>
              <a:t>Protection tasks</a:t>
            </a:r>
            <a:endParaRPr lang="en-GB" sz="2800" dirty="0"/>
          </a:p>
          <a:p>
            <a:pPr marL="285750" lvl="0" indent="-285750">
              <a:buFont typeface="Arial" panose="020B0604020202020204" pitchFamily="34" charset="0"/>
              <a:buChar char="•"/>
            </a:pPr>
            <a:r>
              <a:rPr lang="en-US" sz="2800" dirty="0"/>
              <a:t>Security support tasks</a:t>
            </a:r>
            <a:endParaRPr lang="en-GB" sz="2800" dirty="0"/>
          </a:p>
          <a:p>
            <a:pPr marL="285750" lvl="0" indent="-285750">
              <a:buFont typeface="Arial" panose="020B0604020202020204" pitchFamily="34" charset="0"/>
              <a:buChar char="•"/>
            </a:pPr>
            <a:r>
              <a:rPr lang="en-US" sz="2800" dirty="0"/>
              <a:t>Monitoring and verification tasks</a:t>
            </a:r>
            <a:endParaRPr lang="en-GB" sz="2800" dirty="0"/>
          </a:p>
          <a:p>
            <a:pPr marL="285750" lvl="0" indent="-285750">
              <a:buFont typeface="Arial" panose="020B0604020202020204" pitchFamily="34" charset="0"/>
              <a:buChar char="•"/>
            </a:pPr>
            <a:r>
              <a:rPr lang="en-US" sz="2800" dirty="0"/>
              <a:t>Military liaison tasks</a:t>
            </a:r>
            <a:endParaRPr lang="en-GB" sz="2800" dirty="0"/>
          </a:p>
          <a:p>
            <a:endParaRPr lang="en-GB" dirty="0"/>
          </a:p>
        </p:txBody>
      </p:sp>
      <p:sp>
        <p:nvSpPr>
          <p:cNvPr id="4" name="TextBox 3"/>
          <p:cNvSpPr txBox="1"/>
          <p:nvPr/>
        </p:nvSpPr>
        <p:spPr>
          <a:xfrm>
            <a:off x="1086935" y="915635"/>
            <a:ext cx="7253024" cy="646331"/>
          </a:xfrm>
          <a:prstGeom prst="rect">
            <a:avLst/>
          </a:prstGeom>
          <a:noFill/>
        </p:spPr>
        <p:txBody>
          <a:bodyPr wrap="square" rtlCol="0">
            <a:spAutoFit/>
          </a:bodyPr>
          <a:lstStyle/>
          <a:p>
            <a:r>
              <a:rPr lang="sv-SE" sz="3600" b="1" dirty="0" smtClean="0"/>
              <a:t>Gender perspective at tactical level</a:t>
            </a:r>
            <a:endParaRPr lang="en-GB" sz="3600" b="1" dirty="0"/>
          </a:p>
        </p:txBody>
      </p:sp>
    </p:spTree>
    <p:extLst>
      <p:ext uri="{BB962C8B-B14F-4D97-AF65-F5344CB8AC3E}">
        <p14:creationId xmlns:p14="http://schemas.microsoft.com/office/powerpoint/2010/main" val="229749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4"/>
          <p:cNvSpPr>
            <a:spLocks noGrp="1"/>
          </p:cNvSpPr>
          <p:nvPr>
            <p:ph type="title" idx="4294967295"/>
          </p:nvPr>
        </p:nvSpPr>
        <p:spPr>
          <a:xfrm>
            <a:off x="0" y="0"/>
            <a:ext cx="6237288" cy="630238"/>
          </a:xfrm>
        </p:spPr>
        <p:txBody>
          <a:bodyPr>
            <a:noAutofit/>
          </a:bodyPr>
          <a:lstStyle/>
          <a:p>
            <a:r>
              <a:rPr lang="en-GB" sz="3600" dirty="0" smtClean="0">
                <a:solidFill>
                  <a:schemeClr val="tx1"/>
                </a:solidFill>
              </a:rPr>
              <a:t>Focus areas</a:t>
            </a:r>
            <a:endParaRPr lang="en-GB" sz="3600" dirty="0">
              <a:solidFill>
                <a:schemeClr val="tx1"/>
              </a:solidFill>
            </a:endParaRPr>
          </a:p>
        </p:txBody>
      </p:sp>
      <p:sp>
        <p:nvSpPr>
          <p:cNvPr id="15" name="TextBox 14"/>
          <p:cNvSpPr txBox="1"/>
          <p:nvPr/>
        </p:nvSpPr>
        <p:spPr>
          <a:xfrm>
            <a:off x="0" y="6379902"/>
            <a:ext cx="2971800" cy="492443"/>
          </a:xfrm>
          <a:prstGeom prst="rect">
            <a:avLst/>
          </a:prstGeom>
          <a:noFill/>
        </p:spPr>
        <p:txBody>
          <a:bodyPr wrap="square" rtlCol="0">
            <a:spAutoFit/>
          </a:bodyPr>
          <a:lstStyle/>
          <a:p>
            <a:pPr defTabSz="914400" fontAlgn="base">
              <a:spcBef>
                <a:spcPct val="0"/>
              </a:spcBef>
              <a:spcAft>
                <a:spcPct val="0"/>
              </a:spcAft>
            </a:pPr>
            <a:r>
              <a:rPr lang="en-GB" sz="1300" b="1">
                <a:solidFill>
                  <a:prstClr val="black"/>
                </a:solidFill>
                <a:latin typeface="Arial" charset="0"/>
                <a:cs typeface="Arial" charset="0"/>
              </a:rPr>
              <a:t>NCGM – NATO’s Department Head for Gender in Military Operations</a:t>
            </a:r>
          </a:p>
        </p:txBody>
      </p:sp>
      <p:graphicFrame>
        <p:nvGraphicFramePr>
          <p:cNvPr id="3" name="Diagram 2"/>
          <p:cNvGraphicFramePr/>
          <p:nvPr>
            <p:extLst>
              <p:ext uri="{D42A27DB-BD31-4B8C-83A1-F6EECF244321}">
                <p14:modId xmlns:p14="http://schemas.microsoft.com/office/powerpoint/2010/main" val="40057649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076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570" y="1737853"/>
            <a:ext cx="7273124" cy="3539430"/>
          </a:xfrm>
          <a:prstGeom prst="rect">
            <a:avLst/>
          </a:prstGeom>
          <a:noFill/>
        </p:spPr>
        <p:txBody>
          <a:bodyPr wrap="square" rtlCol="0">
            <a:spAutoFit/>
          </a:bodyPr>
          <a:lstStyle/>
          <a:p>
            <a:pPr marL="285750" indent="-285750">
              <a:buFont typeface="Arial" panose="020B0604020202020204" pitchFamily="34" charset="0"/>
              <a:buChar char="•"/>
            </a:pPr>
            <a:r>
              <a:rPr lang="sv-SE" sz="2800" dirty="0" smtClean="0"/>
              <a:t>Meet operational requirements</a:t>
            </a:r>
          </a:p>
          <a:p>
            <a:pPr marL="285750" indent="-285750">
              <a:buFont typeface="Arial" panose="020B0604020202020204" pitchFamily="34" charset="0"/>
              <a:buChar char="•"/>
            </a:pPr>
            <a:r>
              <a:rPr lang="sv-SE" sz="2800" dirty="0" smtClean="0"/>
              <a:t>Improve effectiveness</a:t>
            </a:r>
          </a:p>
          <a:p>
            <a:pPr marL="285750" indent="-285750">
              <a:buFont typeface="Arial" panose="020B0604020202020204" pitchFamily="34" charset="0"/>
              <a:buChar char="•"/>
            </a:pPr>
            <a:r>
              <a:rPr lang="sv-SE" sz="2800" dirty="0" smtClean="0"/>
              <a:t>Stated in UNSCR WPS Resolutions, UN and NATO Policies, Directives and action plans</a:t>
            </a:r>
          </a:p>
          <a:p>
            <a:pPr marL="285750" indent="-285750">
              <a:buFont typeface="Arial" panose="020B0604020202020204" pitchFamily="34" charset="0"/>
              <a:buChar char="•"/>
            </a:pPr>
            <a:r>
              <a:rPr lang="sv-SE" sz="2800" dirty="0" smtClean="0"/>
              <a:t>Included in National Action Plans and policies (if applicable to your Nation)</a:t>
            </a:r>
          </a:p>
          <a:p>
            <a:pPr marL="285750" indent="-285750">
              <a:buFont typeface="Arial" panose="020B0604020202020204" pitchFamily="34" charset="0"/>
              <a:buChar char="•"/>
            </a:pPr>
            <a:r>
              <a:rPr lang="sv-SE" sz="2800" dirty="0"/>
              <a:t>Included in NATO Bi SC Directive 40-1</a:t>
            </a:r>
          </a:p>
          <a:p>
            <a:endParaRPr lang="sv-SE" sz="2800" dirty="0" smtClean="0"/>
          </a:p>
        </p:txBody>
      </p:sp>
      <p:sp>
        <p:nvSpPr>
          <p:cNvPr id="3" name="textruta 2"/>
          <p:cNvSpPr txBox="1"/>
          <p:nvPr/>
        </p:nvSpPr>
        <p:spPr>
          <a:xfrm>
            <a:off x="1519311" y="815927"/>
            <a:ext cx="5711483" cy="584775"/>
          </a:xfrm>
          <a:prstGeom prst="rect">
            <a:avLst/>
          </a:prstGeom>
          <a:noFill/>
        </p:spPr>
        <p:txBody>
          <a:bodyPr wrap="square" rtlCol="0">
            <a:spAutoFit/>
          </a:bodyPr>
          <a:lstStyle/>
          <a:p>
            <a:pPr algn="ctr"/>
            <a:r>
              <a:rPr lang="sv-SE" sz="3200" b="1" dirty="0" smtClean="0">
                <a:latin typeface="Arial" panose="020B0604020202020204" pitchFamily="34" charset="0"/>
                <a:cs typeface="Arial" panose="020B0604020202020204" pitchFamily="34" charset="0"/>
              </a:rPr>
              <a:t>Examples</a:t>
            </a:r>
            <a:endParaRPr lang="sv-S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57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1403550" y="653359"/>
            <a:ext cx="6278508" cy="7565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kern="1200">
                <a:solidFill>
                  <a:schemeClr val="tx1"/>
                </a:solidFill>
                <a:effectLst/>
                <a:latin typeface="+mj-lt"/>
                <a:ea typeface="+mj-ea"/>
                <a:cs typeface="+mj-cs"/>
              </a:defRPr>
            </a:lvl1pPr>
          </a:lstStyle>
          <a:p>
            <a:r>
              <a:rPr lang="en-GB" sz="3200" dirty="0" smtClean="0">
                <a:latin typeface="Arial" panose="020B0604020202020204" pitchFamily="34" charset="0"/>
                <a:cs typeface="Arial" panose="020B0604020202020204" pitchFamily="34" charset="0"/>
              </a:rPr>
              <a:t>Requirements of E&amp;T</a:t>
            </a:r>
            <a:endParaRPr lang="en-GB" sz="3200" dirty="0">
              <a:latin typeface="Arial" panose="020B0604020202020204" pitchFamily="34" charset="0"/>
              <a:cs typeface="Arial" panose="020B0604020202020204" pitchFamily="34" charset="0"/>
            </a:endParaRPr>
          </a:p>
        </p:txBody>
      </p:sp>
      <p:pic>
        <p:nvPicPr>
          <p:cNvPr id="6" name="Picture 8"/>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83" b="95146" l="0" r="95440">
                        <a14:foregroundMark x1="49511" y1="38511" x2="49511" y2="38511"/>
                        <a14:foregroundMark x1="57655" y1="37540" x2="57655" y2="37540"/>
                        <a14:backgroundMark x1="40717" y1="38511" x2="40717" y2="38511"/>
                      </a14:backgroundRemoval>
                    </a14:imgEffect>
                  </a14:imgLayer>
                </a14:imgProps>
              </a:ext>
              <a:ext uri="{28A0092B-C50C-407E-A947-70E740481C1C}">
                <a14:useLocalDpi xmlns:a14="http://schemas.microsoft.com/office/drawing/2010/main" val="0"/>
              </a:ext>
            </a:extLst>
          </a:blip>
          <a:srcRect/>
          <a:stretch>
            <a:fillRect/>
          </a:stretch>
        </p:blipFill>
        <p:spPr bwMode="auto">
          <a:xfrm>
            <a:off x="7848600" y="-9794"/>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3820773052"/>
              </p:ext>
            </p:extLst>
          </p:nvPr>
        </p:nvGraphicFramePr>
        <p:xfrm>
          <a:off x="919201" y="1053902"/>
          <a:ext cx="7085130" cy="52850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5409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611723" y="719116"/>
            <a:ext cx="59670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solidFill>
                  <a:srgbClr val="000000"/>
                </a:solidFill>
                <a:latin typeface="+mj-lt"/>
                <a:cs typeface="Times New Roman" charset="0"/>
              </a:rPr>
              <a:t>Types of training in military context</a:t>
            </a:r>
            <a:endParaRPr lang="en-US" sz="3600" b="1" dirty="0">
              <a:solidFill>
                <a:srgbClr val="000000"/>
              </a:solidFill>
              <a:latin typeface="+mj-lt"/>
              <a:cs typeface="Times New Roman" charset="0"/>
            </a:endParaRPr>
          </a:p>
        </p:txBody>
      </p:sp>
      <p:sp>
        <p:nvSpPr>
          <p:cNvPr id="3" name="Content Placeholder 2"/>
          <p:cNvSpPr txBox="1">
            <a:spLocks/>
          </p:cNvSpPr>
          <p:nvPr/>
        </p:nvSpPr>
        <p:spPr>
          <a:xfrm>
            <a:off x="1869244" y="2572244"/>
            <a:ext cx="5709525" cy="341724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Education</a:t>
            </a:r>
          </a:p>
          <a:p>
            <a:pPr lvl="1"/>
            <a:r>
              <a:rPr lang="en-US" sz="2400" dirty="0" smtClean="0"/>
              <a:t>Individual and collective training</a:t>
            </a:r>
          </a:p>
          <a:p>
            <a:pPr lvl="1"/>
            <a:r>
              <a:rPr lang="en-US" sz="2400" dirty="0" smtClean="0"/>
              <a:t>Exercises</a:t>
            </a:r>
          </a:p>
          <a:p>
            <a:pPr lvl="1"/>
            <a:r>
              <a:rPr lang="en-US" sz="2400" dirty="0" smtClean="0"/>
              <a:t>National training</a:t>
            </a:r>
          </a:p>
          <a:p>
            <a:pPr lvl="1"/>
            <a:r>
              <a:rPr lang="en-US" sz="2400" dirty="0" smtClean="0"/>
              <a:t>Pre-deployment training</a:t>
            </a:r>
          </a:p>
          <a:p>
            <a:endParaRPr lang="en-US" dirty="0"/>
          </a:p>
        </p:txBody>
      </p:sp>
    </p:spTree>
    <p:extLst>
      <p:ext uri="{BB962C8B-B14F-4D97-AF65-F5344CB8AC3E}">
        <p14:creationId xmlns:p14="http://schemas.microsoft.com/office/powerpoint/2010/main" val="625833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29579632"/>
              </p:ext>
            </p:extLst>
          </p:nvPr>
        </p:nvGraphicFramePr>
        <p:xfrm>
          <a:off x="524163" y="1674564"/>
          <a:ext cx="8162637" cy="438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4"/>
          <p:cNvSpPr>
            <a:spLocks noGrp="1"/>
          </p:cNvSpPr>
          <p:nvPr>
            <p:ph type="title" idx="4294967295"/>
          </p:nvPr>
        </p:nvSpPr>
        <p:spPr>
          <a:xfrm>
            <a:off x="1255922" y="683045"/>
            <a:ext cx="6891051" cy="1233889"/>
          </a:xfrm>
        </p:spPr>
        <p:txBody>
          <a:bodyPr>
            <a:noAutofit/>
          </a:bodyPr>
          <a:lstStyle/>
          <a:p>
            <a:r>
              <a:rPr lang="en-GB" sz="3600" b="1" dirty="0" smtClean="0">
                <a:solidFill>
                  <a:schemeClr val="tx1"/>
                </a:solidFill>
              </a:rPr>
              <a:t>How do you effectively educate on gender perspective? </a:t>
            </a:r>
            <a:endParaRPr lang="en-GB" sz="3600" b="1" dirty="0">
              <a:solidFill>
                <a:schemeClr val="tx1"/>
              </a:solidFill>
            </a:endParaRPr>
          </a:p>
        </p:txBody>
      </p:sp>
    </p:spTree>
    <p:extLst>
      <p:ext uri="{BB962C8B-B14F-4D97-AF65-F5344CB8AC3E}">
        <p14:creationId xmlns:p14="http://schemas.microsoft.com/office/powerpoint/2010/main" val="31164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7E0EAA9-E300-4CD8-B37D-0334B6776DB5}" type="slidenum">
              <a:rPr lang="en-GB" smtClean="0">
                <a:solidFill>
                  <a:prstClr val="black"/>
                </a:solidFill>
              </a:rPr>
              <a:pPr/>
              <a:t>8</a:t>
            </a:fld>
            <a:endParaRPr lang="en-GB">
              <a:solidFill>
                <a:prstClr val="black"/>
              </a:solidFill>
            </a:endParaRPr>
          </a:p>
        </p:txBody>
      </p:sp>
      <p:sp>
        <p:nvSpPr>
          <p:cNvPr id="3" name="Platshållare för innehåll 2"/>
          <p:cNvSpPr>
            <a:spLocks noGrp="1"/>
          </p:cNvSpPr>
          <p:nvPr>
            <p:ph idx="4294967295"/>
          </p:nvPr>
        </p:nvSpPr>
        <p:spPr>
          <a:xfrm>
            <a:off x="377442" y="2352456"/>
            <a:ext cx="8593137" cy="3465020"/>
          </a:xfrm>
        </p:spPr>
        <p:txBody>
          <a:bodyPr/>
          <a:lstStyle/>
          <a:p>
            <a:r>
              <a:rPr lang="en-GB" dirty="0" smtClean="0"/>
              <a:t>Identify your Nations National Action Plan on UNSCR 1325</a:t>
            </a:r>
          </a:p>
          <a:p>
            <a:r>
              <a:rPr lang="en-GB" dirty="0" smtClean="0"/>
              <a:t>Identify any other documents and directives that give guidance and tasks to your education, training and exercises</a:t>
            </a:r>
          </a:p>
          <a:p>
            <a:r>
              <a:rPr lang="sv-SE" dirty="0" smtClean="0"/>
              <a:t>Ensure that gender perspective is mainstreamed throughout the courses and exercises at different levels</a:t>
            </a:r>
            <a:endParaRPr lang="en-GB" dirty="0" smtClean="0"/>
          </a:p>
        </p:txBody>
      </p:sp>
      <p:sp>
        <p:nvSpPr>
          <p:cNvPr id="2" name="Rubrik 1"/>
          <p:cNvSpPr>
            <a:spLocks noGrp="1"/>
          </p:cNvSpPr>
          <p:nvPr>
            <p:ph type="title" idx="4294967295"/>
          </p:nvPr>
        </p:nvSpPr>
        <p:spPr>
          <a:xfrm>
            <a:off x="683961" y="971550"/>
            <a:ext cx="7484679" cy="895350"/>
          </a:xfrm>
        </p:spPr>
        <p:txBody>
          <a:bodyPr>
            <a:noAutofit/>
          </a:bodyPr>
          <a:lstStyle/>
          <a:p>
            <a:r>
              <a:rPr lang="en-GB" sz="4000" b="1" dirty="0" smtClean="0"/>
              <a:t>Reviewing education, training and exercises</a:t>
            </a:r>
            <a:endParaRPr lang="en-GB" sz="4000" b="1" dirty="0"/>
          </a:p>
        </p:txBody>
      </p:sp>
    </p:spTree>
    <p:extLst>
      <p:ext uri="{BB962C8B-B14F-4D97-AF65-F5344CB8AC3E}">
        <p14:creationId xmlns:p14="http://schemas.microsoft.com/office/powerpoint/2010/main" val="203708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0029" y="1183583"/>
            <a:ext cx="184666" cy="369332"/>
          </a:xfrm>
          <a:prstGeom prst="rect">
            <a:avLst/>
          </a:prstGeom>
          <a:noFill/>
        </p:spPr>
        <p:txBody>
          <a:bodyPr wrap="none" rtlCol="0">
            <a:spAutoFit/>
          </a:bodyPr>
          <a:lstStyle/>
          <a:p>
            <a:endParaRPr lang="en-GB">
              <a:solidFill>
                <a:prstClr val="black"/>
              </a:solidFill>
            </a:endParaRPr>
          </a:p>
        </p:txBody>
      </p:sp>
      <p:sp>
        <p:nvSpPr>
          <p:cNvPr id="2" name="Rectangle 1"/>
          <p:cNvSpPr/>
          <p:nvPr/>
        </p:nvSpPr>
        <p:spPr>
          <a:xfrm>
            <a:off x="1295400" y="2286000"/>
            <a:ext cx="6477000" cy="400110"/>
          </a:xfrm>
          <a:prstGeom prst="rect">
            <a:avLst/>
          </a:prstGeom>
        </p:spPr>
        <p:txBody>
          <a:bodyPr wrap="square">
            <a:spAutoFit/>
          </a:bodyPr>
          <a:lstStyle/>
          <a:p>
            <a:pPr algn="ctr">
              <a:defRPr/>
            </a:pPr>
            <a:endParaRPr lang="en-GB" sz="2000">
              <a:solidFill>
                <a:prstClr val="black"/>
              </a:solidFill>
              <a:latin typeface="Calibri"/>
              <a:ea typeface="ＭＳ Ｐゴシック" pitchFamily="34" charset="-128"/>
            </a:endParaRPr>
          </a:p>
        </p:txBody>
      </p:sp>
      <p:sp>
        <p:nvSpPr>
          <p:cNvPr id="16" name="Rubrik 1"/>
          <p:cNvSpPr txBox="1">
            <a:spLocks/>
          </p:cNvSpPr>
          <p:nvPr/>
        </p:nvSpPr>
        <p:spPr>
          <a:xfrm>
            <a:off x="647700" y="1776314"/>
            <a:ext cx="7772400" cy="18050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a:solidFill>
                  <a:schemeClr val="bg1"/>
                </a:solidFill>
                <a:effectLst/>
                <a:latin typeface="+mj-lt"/>
                <a:ea typeface="+mj-ea"/>
                <a:cs typeface="+mj-cs"/>
              </a:defRPr>
            </a:lvl1pPr>
          </a:lstStyle>
          <a:p>
            <a:r>
              <a:rPr lang="en-GB" sz="3600" dirty="0" smtClean="0">
                <a:solidFill>
                  <a:srgbClr val="000000"/>
                </a:solidFill>
                <a:latin typeface="Arial" panose="020B0604020202020204" pitchFamily="34" charset="0"/>
                <a:cs typeface="Arial" panose="020B0604020202020204" pitchFamily="34" charset="0"/>
              </a:rPr>
              <a:t>How could we practise gender perspective in exercises?</a:t>
            </a:r>
          </a:p>
        </p:txBody>
      </p:sp>
      <p:sp>
        <p:nvSpPr>
          <p:cNvPr id="17" name="Underrubrik 2"/>
          <p:cNvSpPr txBox="1">
            <a:spLocks/>
          </p:cNvSpPr>
          <p:nvPr/>
        </p:nvSpPr>
        <p:spPr>
          <a:xfrm>
            <a:off x="1295400" y="3581400"/>
            <a:ext cx="6477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GB" sz="3600" dirty="0" smtClean="0">
              <a:solidFill>
                <a:prstClr val="white">
                  <a:lumMod val="50000"/>
                </a:prstClr>
              </a:solidFill>
            </a:endParaRPr>
          </a:p>
        </p:txBody>
      </p:sp>
    </p:spTree>
    <p:extLst>
      <p:ext uri="{BB962C8B-B14F-4D97-AF65-F5344CB8AC3E}">
        <p14:creationId xmlns:p14="http://schemas.microsoft.com/office/powerpoint/2010/main" val="24572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2028</TotalTime>
  <Words>6202</Words>
  <Application>Microsoft Office PowerPoint</Application>
  <PresentationFormat>On-screen Show (4:3)</PresentationFormat>
  <Paragraphs>506</Paragraphs>
  <Slides>39</Slides>
  <Notes>35</Notes>
  <HiddenSlides>7</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1_Custom Design</vt:lpstr>
      <vt:lpstr>1_Office-tema</vt:lpstr>
      <vt:lpstr> Senior Analyst, Viveca Räim </vt:lpstr>
      <vt:lpstr>Aim</vt:lpstr>
      <vt:lpstr>PowerPoint Presentation</vt:lpstr>
      <vt:lpstr>PowerPoint Presentation</vt:lpstr>
      <vt:lpstr>PowerPoint Presentation</vt:lpstr>
      <vt:lpstr>PowerPoint Presentation</vt:lpstr>
      <vt:lpstr>How do you effectively educate on gender perspective? </vt:lpstr>
      <vt:lpstr>Reviewing education, training and exercises</vt:lpstr>
      <vt:lpstr>PowerPoint Presentation</vt:lpstr>
      <vt:lpstr>Method of reviewing exercises with an integrated gender perspective</vt:lpstr>
      <vt:lpstr>Content review of exercises</vt:lpstr>
      <vt:lpstr> Tips when writing exercise scenarios</vt:lpstr>
      <vt:lpstr>Writing exercise scenario with gender perspectives</vt:lpstr>
      <vt:lpstr>Writing MEL/MIL with gender perspectives</vt:lpstr>
      <vt:lpstr>PowerPoint Presentation</vt:lpstr>
      <vt:lpstr>Focus areas</vt:lpstr>
      <vt:lpstr>Education and Individual Training, E&amp;IT</vt:lpstr>
      <vt:lpstr>Examples E&amp;IT</vt:lpstr>
      <vt:lpstr>PowerPoint Presentation</vt:lpstr>
      <vt:lpstr>PowerPoint Presentation</vt:lpstr>
      <vt:lpstr>PowerPoint Presentation</vt:lpstr>
      <vt:lpstr>Key messages Individual E&amp;T</vt:lpstr>
      <vt:lpstr>Key messages Collective E&amp;T</vt:lpstr>
      <vt:lpstr>Key messages exercises</vt:lpstr>
      <vt:lpstr>Key message pre-deployment</vt:lpstr>
      <vt:lpstr>Summary</vt:lpstr>
      <vt:lpstr>PowerPoint Presentation</vt:lpstr>
      <vt:lpstr>PowerPoint Presentation</vt:lpstr>
      <vt:lpstr>PowerPoint Presentation</vt:lpstr>
      <vt:lpstr>PowerPoint Presentation</vt:lpstr>
      <vt:lpstr>HOW to find YOUR NAP</vt:lpstr>
      <vt:lpstr>PowerPoint Presentation</vt:lpstr>
      <vt:lpstr>Backbrief in syndicates</vt:lpstr>
      <vt:lpstr>Operational Requirements </vt:lpstr>
      <vt:lpstr>Why integrate gender perspective in to E&amp;T?</vt:lpstr>
      <vt:lpstr>PowerPoint Presentation</vt:lpstr>
      <vt:lpstr>PowerPoint Presentation</vt:lpstr>
      <vt:lpstr>PowerPoint Presentation</vt:lpstr>
      <vt:lpstr>Focus areas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Explanation to instructor</dc:title>
  <dc:creator>Aram Hong</dc:creator>
  <cp:lastModifiedBy>Viveca Räim</cp:lastModifiedBy>
  <cp:revision>98</cp:revision>
  <cp:lastPrinted>2015-05-08T09:06:20Z</cp:lastPrinted>
  <dcterms:created xsi:type="dcterms:W3CDTF">2015-05-03T01:36:57Z</dcterms:created>
  <dcterms:modified xsi:type="dcterms:W3CDTF">2015-11-18T07:51:56Z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82cbba83-a002-4cbe-89b7-76c1ad0e22ea</vt:lpwstr>
  </property>
  <property fmtid="{D5CDD505-2E9C-101B-9397-08002B2CF9AE}" pid="3" name="FörsvarsmaktenKlassificering">
    <vt:lpwstr>Ej Sekretess enligt OSL</vt:lpwstr>
  </property>
  <property fmtid="{D5CDD505-2E9C-101B-9397-08002B2CF9AE}" pid="4" name="Classification">
    <vt:lpwstr>Ej Sekretess enligt OSL</vt:lpwstr>
  </property>
</Properties>
</file>