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3" r:id="rId6"/>
  </p:sldMasterIdLst>
  <p:notesMasterIdLst>
    <p:notesMasterId r:id="rId74"/>
  </p:notesMasterIdLst>
  <p:handoutMasterIdLst>
    <p:handoutMasterId r:id="rId75"/>
  </p:handoutMasterIdLst>
  <p:sldIdLst>
    <p:sldId id="264" r:id="rId7"/>
    <p:sldId id="283" r:id="rId8"/>
    <p:sldId id="282" r:id="rId9"/>
    <p:sldId id="284" r:id="rId10"/>
    <p:sldId id="373" r:id="rId11"/>
    <p:sldId id="441" r:id="rId12"/>
    <p:sldId id="442" r:id="rId13"/>
    <p:sldId id="375" r:id="rId14"/>
    <p:sldId id="419" r:id="rId15"/>
    <p:sldId id="418" r:id="rId16"/>
    <p:sldId id="427" r:id="rId17"/>
    <p:sldId id="390" r:id="rId18"/>
    <p:sldId id="388" r:id="rId19"/>
    <p:sldId id="462" r:id="rId20"/>
    <p:sldId id="381" r:id="rId21"/>
    <p:sldId id="421" r:id="rId22"/>
    <p:sldId id="382" r:id="rId23"/>
    <p:sldId id="383" r:id="rId24"/>
    <p:sldId id="394" r:id="rId25"/>
    <p:sldId id="395" r:id="rId26"/>
    <p:sldId id="396" r:id="rId27"/>
    <p:sldId id="397" r:id="rId28"/>
    <p:sldId id="428" r:id="rId29"/>
    <p:sldId id="296" r:id="rId30"/>
    <p:sldId id="430" r:id="rId31"/>
    <p:sldId id="393" r:id="rId32"/>
    <p:sldId id="429" r:id="rId33"/>
    <p:sldId id="431" r:id="rId34"/>
    <p:sldId id="391" r:id="rId35"/>
    <p:sldId id="392" r:id="rId36"/>
    <p:sldId id="463" r:id="rId37"/>
    <p:sldId id="379" r:id="rId38"/>
    <p:sldId id="380" r:id="rId39"/>
    <p:sldId id="432" r:id="rId40"/>
    <p:sldId id="398" r:id="rId41"/>
    <p:sldId id="434" r:id="rId42"/>
    <p:sldId id="464" r:id="rId43"/>
    <p:sldId id="435" r:id="rId44"/>
    <p:sldId id="436" r:id="rId45"/>
    <p:sldId id="437" r:id="rId46"/>
    <p:sldId id="292" r:id="rId47"/>
    <p:sldId id="293" r:id="rId48"/>
    <p:sldId id="412" r:id="rId49"/>
    <p:sldId id="426" r:id="rId50"/>
    <p:sldId id="409" r:id="rId51"/>
    <p:sldId id="420" r:id="rId52"/>
    <p:sldId id="410" r:id="rId53"/>
    <p:sldId id="422" r:id="rId54"/>
    <p:sldId id="411" r:id="rId55"/>
    <p:sldId id="423" r:id="rId56"/>
    <p:sldId id="413" r:id="rId57"/>
    <p:sldId id="349" r:id="rId58"/>
    <p:sldId id="291" r:id="rId59"/>
    <p:sldId id="448" r:id="rId60"/>
    <p:sldId id="443" r:id="rId61"/>
    <p:sldId id="444" r:id="rId62"/>
    <p:sldId id="449" r:id="rId63"/>
    <p:sldId id="450" r:id="rId64"/>
    <p:sldId id="451" r:id="rId65"/>
    <p:sldId id="458" r:id="rId66"/>
    <p:sldId id="452" r:id="rId67"/>
    <p:sldId id="461" r:id="rId68"/>
    <p:sldId id="453" r:id="rId69"/>
    <p:sldId id="454" r:id="rId70"/>
    <p:sldId id="455" r:id="rId71"/>
    <p:sldId id="456" r:id="rId72"/>
    <p:sldId id="457" r:id="rId7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94994" autoAdjust="0"/>
  </p:normalViewPr>
  <p:slideViewPr>
    <p:cSldViewPr>
      <p:cViewPr>
        <p:scale>
          <a:sx n="110" d="100"/>
          <a:sy n="110" d="100"/>
        </p:scale>
        <p:origin x="84" y="2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3F40F-1FC6-47DE-B166-7FCB7EEA57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338BA8-BD12-4319-BAC3-CDD3DE93D1B1}">
      <dgm:prSet phldrT="[Текст]" custT="1"/>
      <dgm:spPr>
        <a:solidFill>
          <a:srgbClr val="002060"/>
        </a:solidFill>
      </dgm:spPr>
      <dgm:t>
        <a:bodyPr/>
        <a:lstStyle/>
        <a:p>
          <a:r>
            <a:rPr lang="en-US" sz="1200" dirty="0" smtClean="0">
              <a:latin typeface="Arial Narrow" pitchFamily="34" charset="0"/>
            </a:rPr>
            <a:t>Learning outcomes</a:t>
          </a:r>
          <a:endParaRPr lang="ru-RU" sz="1200" dirty="0">
            <a:latin typeface="Arial Narrow" pitchFamily="34" charset="0"/>
          </a:endParaRPr>
        </a:p>
      </dgm:t>
    </dgm:pt>
    <dgm:pt modelId="{F814FABB-5A52-4780-9B0C-1B01F98B543D}" type="parTrans" cxnId="{571B1A84-60BB-43BB-99D6-E67937F96BA2}">
      <dgm:prSet/>
      <dgm:spPr/>
      <dgm:t>
        <a:bodyPr/>
        <a:lstStyle/>
        <a:p>
          <a:endParaRPr lang="ru-RU"/>
        </a:p>
      </dgm:t>
    </dgm:pt>
    <dgm:pt modelId="{DDA30628-E4A6-4EDF-A503-489A54FE146D}" type="sibTrans" cxnId="{571B1A84-60BB-43BB-99D6-E67937F96BA2}">
      <dgm:prSet/>
      <dgm:spPr/>
      <dgm:t>
        <a:bodyPr/>
        <a:lstStyle/>
        <a:p>
          <a:endParaRPr lang="ru-RU"/>
        </a:p>
      </dgm:t>
    </dgm:pt>
    <dgm:pt modelId="{05715FE6-64BF-41A3-A8C3-9C9EE7FCE151}">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Decide </a:t>
          </a:r>
          <a:r>
            <a:rPr lang="en-US" sz="1200" b="0" i="0" dirty="0" smtClean="0">
              <a:solidFill>
                <a:srgbClr val="FF0000"/>
              </a:solidFill>
              <a:effectLst/>
              <a:latin typeface="Arial Narrow" pitchFamily="34" charset="0"/>
              <a:ea typeface="+mn-ea"/>
              <a:cs typeface="+mn-cs"/>
            </a:rPr>
            <a:t>what</a:t>
          </a:r>
          <a:r>
            <a:rPr lang="en-US" sz="1200" b="0" i="0" dirty="0" smtClean="0">
              <a:solidFill>
                <a:schemeClr val="tx1"/>
              </a:solidFill>
              <a:effectLst/>
              <a:latin typeface="Arial Narrow" pitchFamily="34" charset="0"/>
              <a:ea typeface="+mn-ea"/>
              <a:cs typeface="+mn-cs"/>
            </a:rPr>
            <a:t> learners should be able </a:t>
          </a:r>
          <a:r>
            <a:rPr lang="en-US" sz="1200" b="0" i="0" dirty="0" smtClean="0">
              <a:solidFill>
                <a:srgbClr val="FF0000"/>
              </a:solidFill>
              <a:effectLst/>
              <a:latin typeface="Arial Narrow" pitchFamily="34" charset="0"/>
              <a:ea typeface="+mn-ea"/>
              <a:cs typeface="+mn-cs"/>
            </a:rPr>
            <a:t>to do, know</a:t>
          </a:r>
          <a:r>
            <a:rPr lang="en-US" sz="1200" b="0" i="0" dirty="0" smtClean="0">
              <a:solidFill>
                <a:schemeClr val="tx1"/>
              </a:solidFill>
              <a:effectLst/>
              <a:latin typeface="Arial Narrow" pitchFamily="34" charset="0"/>
              <a:ea typeface="+mn-ea"/>
              <a:cs typeface="+mn-cs"/>
            </a:rPr>
            <a:t> or </a:t>
          </a:r>
          <a:r>
            <a:rPr lang="en-US" sz="1200" b="0" i="0" dirty="0" smtClean="0">
              <a:solidFill>
                <a:srgbClr val="FF0000"/>
              </a:solidFill>
              <a:effectLst/>
              <a:latin typeface="Arial Narrow" pitchFamily="34" charset="0"/>
              <a:ea typeface="+mn-ea"/>
              <a:cs typeface="+mn-cs"/>
            </a:rPr>
            <a:t>produce</a:t>
          </a:r>
          <a:endParaRPr lang="ru-RU" sz="1200" dirty="0">
            <a:solidFill>
              <a:srgbClr val="FF0000"/>
            </a:solidFill>
            <a:latin typeface="Arial Narrow" pitchFamily="34" charset="0"/>
          </a:endParaRPr>
        </a:p>
      </dgm:t>
    </dgm:pt>
    <dgm:pt modelId="{CF35E14B-81EB-4113-B695-2E6BAB023AA0}" type="parTrans" cxnId="{BCB8144B-E938-49B0-AF19-7CAEA0A1BBA7}">
      <dgm:prSet/>
      <dgm:spPr/>
      <dgm:t>
        <a:bodyPr/>
        <a:lstStyle/>
        <a:p>
          <a:endParaRPr lang="ru-RU"/>
        </a:p>
      </dgm:t>
    </dgm:pt>
    <dgm:pt modelId="{B5EC2E14-147D-4484-8683-E403977E7CA4}" type="sibTrans" cxnId="{BCB8144B-E938-49B0-AF19-7CAEA0A1BBA7}">
      <dgm:prSet/>
      <dgm:spPr/>
      <dgm:t>
        <a:bodyPr/>
        <a:lstStyle/>
        <a:p>
          <a:endParaRPr lang="ru-RU"/>
        </a:p>
      </dgm:t>
    </dgm:pt>
    <dgm:pt modelId="{A1BCBD5C-8E57-4C4F-98DB-884B6FFE6CC5}">
      <dgm:prSet phldrT="[Текст]" custT="1"/>
      <dgm:spPr>
        <a:solidFill>
          <a:srgbClr val="002060"/>
        </a:solidFill>
      </dgm:spPr>
      <dgm:t>
        <a:bodyPr/>
        <a:lstStyle/>
        <a:p>
          <a:r>
            <a:rPr lang="en-US" sz="1200" dirty="0" smtClean="0">
              <a:latin typeface="Arial Narrow" pitchFamily="34" charset="0"/>
            </a:rPr>
            <a:t>Evidence</a:t>
          </a:r>
          <a:endParaRPr lang="ru-RU" sz="1200" dirty="0">
            <a:latin typeface="Arial Narrow" pitchFamily="34" charset="0"/>
          </a:endParaRPr>
        </a:p>
      </dgm:t>
    </dgm:pt>
    <dgm:pt modelId="{CBC58943-6167-4AD1-B89E-666C559ACC09}" type="parTrans" cxnId="{7408CA1B-BD42-4FB9-B75F-5B52DD75AE98}">
      <dgm:prSet/>
      <dgm:spPr/>
      <dgm:t>
        <a:bodyPr/>
        <a:lstStyle/>
        <a:p>
          <a:endParaRPr lang="ru-RU"/>
        </a:p>
      </dgm:t>
    </dgm:pt>
    <dgm:pt modelId="{1ADB3DCB-7A8A-45F2-9397-15E2D4FED69F}" type="sibTrans" cxnId="{7408CA1B-BD42-4FB9-B75F-5B52DD75AE98}">
      <dgm:prSet/>
      <dgm:spPr/>
      <dgm:t>
        <a:bodyPr/>
        <a:lstStyle/>
        <a:p>
          <a:endParaRPr lang="ru-RU"/>
        </a:p>
      </dgm:t>
    </dgm:pt>
    <dgm:pt modelId="{48246659-F1AF-4316-A170-AB5C8F4BBF3B}">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Determine </a:t>
          </a:r>
          <a:r>
            <a:rPr lang="en-US" sz="1200" b="0" i="0" dirty="0" smtClean="0">
              <a:solidFill>
                <a:srgbClr val="FF0000"/>
              </a:solidFill>
              <a:effectLst/>
              <a:latin typeface="Arial Narrow" pitchFamily="34" charset="0"/>
              <a:ea typeface="+mn-ea"/>
              <a:cs typeface="+mn-cs"/>
            </a:rPr>
            <a:t>how</a:t>
          </a:r>
          <a:r>
            <a:rPr lang="en-US" sz="1200" b="0" i="0" dirty="0" smtClean="0">
              <a:solidFill>
                <a:schemeClr val="tx1"/>
              </a:solidFill>
              <a:effectLst/>
              <a:latin typeface="Arial Narrow" pitchFamily="34" charset="0"/>
              <a:ea typeface="+mn-ea"/>
              <a:cs typeface="+mn-cs"/>
            </a:rPr>
            <a:t> you can </a:t>
          </a:r>
          <a:r>
            <a:rPr lang="en-US" sz="1200" b="0" i="0" dirty="0" smtClean="0">
              <a:solidFill>
                <a:srgbClr val="FF0000"/>
              </a:solidFill>
              <a:effectLst/>
              <a:latin typeface="Arial Narrow" pitchFamily="34" charset="0"/>
              <a:ea typeface="+mn-ea"/>
              <a:cs typeface="+mn-cs"/>
            </a:rPr>
            <a:t>measure</a:t>
          </a:r>
          <a:r>
            <a:rPr lang="en-US" sz="1200" b="0" i="0" dirty="0" smtClean="0">
              <a:solidFill>
                <a:schemeClr val="tx1"/>
              </a:solidFill>
              <a:effectLst/>
              <a:latin typeface="Arial Narrow" pitchFamily="34" charset="0"/>
              <a:ea typeface="+mn-ea"/>
              <a:cs typeface="+mn-cs"/>
            </a:rPr>
            <a:t> this, and what will not be accepted</a:t>
          </a:r>
          <a:endParaRPr lang="ru-RU" sz="1200" dirty="0">
            <a:latin typeface="Arial Narrow" pitchFamily="34" charset="0"/>
          </a:endParaRPr>
        </a:p>
      </dgm:t>
    </dgm:pt>
    <dgm:pt modelId="{BD49DF72-5932-42AD-91E8-8D0F0BC6D76A}" type="parTrans" cxnId="{873309D8-2685-4200-9506-8D4E6AA88F50}">
      <dgm:prSet/>
      <dgm:spPr/>
      <dgm:t>
        <a:bodyPr/>
        <a:lstStyle/>
        <a:p>
          <a:endParaRPr lang="ru-RU"/>
        </a:p>
      </dgm:t>
    </dgm:pt>
    <dgm:pt modelId="{E7411E67-A47C-4ECC-8111-D35B6693F8C5}" type="sibTrans" cxnId="{873309D8-2685-4200-9506-8D4E6AA88F50}">
      <dgm:prSet/>
      <dgm:spPr/>
      <dgm:t>
        <a:bodyPr/>
        <a:lstStyle/>
        <a:p>
          <a:endParaRPr lang="ru-RU"/>
        </a:p>
      </dgm:t>
    </dgm:pt>
    <dgm:pt modelId="{1D0E53E1-1CEC-42A8-ADEA-7FA2CA56862E}">
      <dgm:prSet phldrT="[Текст]" custT="1"/>
      <dgm:spPr>
        <a:solidFill>
          <a:srgbClr val="002060"/>
        </a:solidFill>
      </dgm:spPr>
      <dgm:t>
        <a:bodyPr/>
        <a:lstStyle/>
        <a:p>
          <a:r>
            <a:rPr lang="en-US" sz="1200" dirty="0" smtClean="0">
              <a:latin typeface="Arial Narrow" pitchFamily="34" charset="0"/>
            </a:rPr>
            <a:t>Activities</a:t>
          </a:r>
          <a:endParaRPr lang="ru-RU" sz="1200" dirty="0">
            <a:latin typeface="Arial Narrow" pitchFamily="34" charset="0"/>
          </a:endParaRPr>
        </a:p>
      </dgm:t>
    </dgm:pt>
    <dgm:pt modelId="{97FF9A60-421F-48D6-8B29-4270609506D6}" type="parTrans" cxnId="{B1ECB682-8D0A-4520-A35F-7598B6B82620}">
      <dgm:prSet/>
      <dgm:spPr/>
      <dgm:t>
        <a:bodyPr/>
        <a:lstStyle/>
        <a:p>
          <a:endParaRPr lang="ru-RU"/>
        </a:p>
      </dgm:t>
    </dgm:pt>
    <dgm:pt modelId="{EA3F5905-D9F5-4A10-B12B-790C2F20F706}" type="sibTrans" cxnId="{B1ECB682-8D0A-4520-A35F-7598B6B82620}">
      <dgm:prSet/>
      <dgm:spPr/>
      <dgm:t>
        <a:bodyPr/>
        <a:lstStyle/>
        <a:p>
          <a:endParaRPr lang="ru-RU"/>
        </a:p>
      </dgm:t>
    </dgm:pt>
    <dgm:pt modelId="{79CD6DF3-AF5E-41DF-ADC3-42EE2C20BEEC}">
      <dgm:prSet phldrT="[Текст]" custT="1"/>
      <dgm:spPr>
        <a:ln>
          <a:solidFill>
            <a:srgbClr val="002060"/>
          </a:solidFill>
        </a:ln>
      </dgm:spPr>
      <dgm:t>
        <a:bodyPr/>
        <a:lstStyle/>
        <a:p>
          <a:r>
            <a:rPr lang="en-US" sz="1200" b="0" i="0" dirty="0" smtClean="0">
              <a:solidFill>
                <a:schemeClr val="tx1"/>
              </a:solidFill>
              <a:effectLst/>
              <a:latin typeface="Arial Narrow" pitchFamily="34" charset="0"/>
              <a:ea typeface="+mn-ea"/>
              <a:cs typeface="+mn-cs"/>
            </a:rPr>
            <a:t>Plan </a:t>
          </a:r>
          <a:r>
            <a:rPr lang="en-US" sz="1200" b="0" i="0" dirty="0" smtClean="0">
              <a:solidFill>
                <a:srgbClr val="FF0000"/>
              </a:solidFill>
              <a:effectLst/>
              <a:latin typeface="Arial Narrow" pitchFamily="34" charset="0"/>
              <a:ea typeface="+mn-ea"/>
              <a:cs typeface="+mn-cs"/>
            </a:rPr>
            <a:t>how </a:t>
          </a:r>
          <a:r>
            <a:rPr lang="en-US" sz="1200" b="0" i="0" dirty="0" smtClean="0">
              <a:solidFill>
                <a:schemeClr val="tx1"/>
              </a:solidFill>
              <a:effectLst/>
              <a:latin typeface="Arial Narrow" pitchFamily="34" charset="0"/>
              <a:ea typeface="+mn-ea"/>
              <a:cs typeface="+mn-cs"/>
            </a:rPr>
            <a:t>and</a:t>
          </a:r>
          <a:r>
            <a:rPr lang="en-US" sz="1200" b="0" i="0" dirty="0" smtClean="0">
              <a:solidFill>
                <a:srgbClr val="FF0000"/>
              </a:solidFill>
              <a:effectLst/>
              <a:latin typeface="Arial Narrow" pitchFamily="34" charset="0"/>
              <a:ea typeface="+mn-ea"/>
              <a:cs typeface="+mn-cs"/>
            </a:rPr>
            <a:t> what </a:t>
          </a:r>
          <a:r>
            <a:rPr lang="en-US" sz="1200" b="0" i="0" dirty="0" smtClean="0">
              <a:solidFill>
                <a:schemeClr val="tx1"/>
              </a:solidFill>
              <a:effectLst/>
              <a:latin typeface="Arial Narrow" pitchFamily="34" charset="0"/>
              <a:ea typeface="+mn-ea"/>
              <a:cs typeface="+mn-cs"/>
            </a:rPr>
            <a:t>you can </a:t>
          </a:r>
          <a:r>
            <a:rPr lang="en-US" sz="1200" b="0" i="0" dirty="0" smtClean="0">
              <a:solidFill>
                <a:srgbClr val="FF0000"/>
              </a:solidFill>
              <a:effectLst/>
              <a:latin typeface="Arial Narrow" pitchFamily="34" charset="0"/>
              <a:ea typeface="+mn-ea"/>
              <a:cs typeface="+mn-cs"/>
            </a:rPr>
            <a:t>teach</a:t>
          </a:r>
          <a:r>
            <a:rPr lang="en-US" sz="1200" b="0" i="0" dirty="0" smtClean="0">
              <a:solidFill>
                <a:schemeClr val="tx1"/>
              </a:solidFill>
              <a:effectLst/>
              <a:latin typeface="Arial Narrow" pitchFamily="34" charset="0"/>
              <a:ea typeface="+mn-ea"/>
              <a:cs typeface="+mn-cs"/>
            </a:rPr>
            <a:t> so that you can collect this evidence</a:t>
          </a:r>
          <a:endParaRPr lang="ru-RU" sz="1200" dirty="0">
            <a:latin typeface="Arial Narrow" pitchFamily="34" charset="0"/>
          </a:endParaRPr>
        </a:p>
      </dgm:t>
    </dgm:pt>
    <dgm:pt modelId="{A3B034FA-B34D-428B-B879-7BA4CCF7272B}" type="parTrans" cxnId="{A7E49A8C-EBE8-4773-8C70-828043F667A8}">
      <dgm:prSet/>
      <dgm:spPr/>
      <dgm:t>
        <a:bodyPr/>
        <a:lstStyle/>
        <a:p>
          <a:endParaRPr lang="ru-RU"/>
        </a:p>
      </dgm:t>
    </dgm:pt>
    <dgm:pt modelId="{C2AFE57E-5606-432E-B313-EFDEB9F6969A}" type="sibTrans" cxnId="{A7E49A8C-EBE8-4773-8C70-828043F667A8}">
      <dgm:prSet/>
      <dgm:spPr/>
      <dgm:t>
        <a:bodyPr/>
        <a:lstStyle/>
        <a:p>
          <a:endParaRPr lang="ru-RU"/>
        </a:p>
      </dgm:t>
    </dgm:pt>
    <dgm:pt modelId="{B0FCE023-2386-4F9F-B6AE-5CCF17691449}" type="pres">
      <dgm:prSet presAssocID="{0E13F40F-1FC6-47DE-B166-7FCB7EEA57A6}" presName="Name0" presStyleCnt="0">
        <dgm:presLayoutVars>
          <dgm:dir/>
          <dgm:animLvl val="lvl"/>
          <dgm:resizeHandles val="exact"/>
        </dgm:presLayoutVars>
      </dgm:prSet>
      <dgm:spPr/>
      <dgm:t>
        <a:bodyPr/>
        <a:lstStyle/>
        <a:p>
          <a:endParaRPr lang="ru-RU"/>
        </a:p>
      </dgm:t>
    </dgm:pt>
    <dgm:pt modelId="{6665C09D-19CE-4AB6-B50E-4677A2D508D3}" type="pres">
      <dgm:prSet presAssocID="{0E13F40F-1FC6-47DE-B166-7FCB7EEA57A6}" presName="tSp" presStyleCnt="0"/>
      <dgm:spPr/>
    </dgm:pt>
    <dgm:pt modelId="{7DA820CA-32BE-4AC0-8157-755143E4EC2B}" type="pres">
      <dgm:prSet presAssocID="{0E13F40F-1FC6-47DE-B166-7FCB7EEA57A6}" presName="bSp" presStyleCnt="0"/>
      <dgm:spPr/>
    </dgm:pt>
    <dgm:pt modelId="{2138B517-C045-48B9-B4D4-7FE09DA568CE}" type="pres">
      <dgm:prSet presAssocID="{0E13F40F-1FC6-47DE-B166-7FCB7EEA57A6}" presName="process" presStyleCnt="0"/>
      <dgm:spPr/>
    </dgm:pt>
    <dgm:pt modelId="{98A4FDF7-1DDF-4ED7-AA08-4803CF397D57}" type="pres">
      <dgm:prSet presAssocID="{43338BA8-BD12-4319-BAC3-CDD3DE93D1B1}" presName="composite1" presStyleCnt="0"/>
      <dgm:spPr/>
    </dgm:pt>
    <dgm:pt modelId="{0D046A12-31D8-46E1-92CD-969D5DAE2415}" type="pres">
      <dgm:prSet presAssocID="{43338BA8-BD12-4319-BAC3-CDD3DE93D1B1}" presName="dummyNode1" presStyleLbl="node1" presStyleIdx="0" presStyleCnt="3"/>
      <dgm:spPr/>
    </dgm:pt>
    <dgm:pt modelId="{6BB43635-E80B-4F3D-B672-E209FAF9353C}" type="pres">
      <dgm:prSet presAssocID="{43338BA8-BD12-4319-BAC3-CDD3DE93D1B1}" presName="childNode1" presStyleLbl="bgAcc1" presStyleIdx="0" presStyleCnt="3" custScaleX="144403" custScaleY="102129">
        <dgm:presLayoutVars>
          <dgm:bulletEnabled val="1"/>
        </dgm:presLayoutVars>
      </dgm:prSet>
      <dgm:spPr/>
      <dgm:t>
        <a:bodyPr/>
        <a:lstStyle/>
        <a:p>
          <a:endParaRPr lang="ru-RU"/>
        </a:p>
      </dgm:t>
    </dgm:pt>
    <dgm:pt modelId="{9957FA14-EAA6-42E7-BD4E-F0802D1458F3}" type="pres">
      <dgm:prSet presAssocID="{43338BA8-BD12-4319-BAC3-CDD3DE93D1B1}" presName="childNode1tx" presStyleLbl="bgAcc1" presStyleIdx="0" presStyleCnt="3">
        <dgm:presLayoutVars>
          <dgm:bulletEnabled val="1"/>
        </dgm:presLayoutVars>
      </dgm:prSet>
      <dgm:spPr/>
      <dgm:t>
        <a:bodyPr/>
        <a:lstStyle/>
        <a:p>
          <a:endParaRPr lang="ru-RU"/>
        </a:p>
      </dgm:t>
    </dgm:pt>
    <dgm:pt modelId="{F010C18E-F5E3-4188-B1A9-5F6A2CDACF76}" type="pres">
      <dgm:prSet presAssocID="{43338BA8-BD12-4319-BAC3-CDD3DE93D1B1}" presName="parentNode1" presStyleLbl="node1" presStyleIdx="0" presStyleCnt="3" custScaleX="120539" custScaleY="142356" custLinFactNeighborX="4361" custLinFactNeighborY="16268">
        <dgm:presLayoutVars>
          <dgm:chMax val="1"/>
          <dgm:bulletEnabled val="1"/>
        </dgm:presLayoutVars>
      </dgm:prSet>
      <dgm:spPr/>
      <dgm:t>
        <a:bodyPr/>
        <a:lstStyle/>
        <a:p>
          <a:endParaRPr lang="ru-RU"/>
        </a:p>
      </dgm:t>
    </dgm:pt>
    <dgm:pt modelId="{96736B69-56C3-48EA-852B-B5D2923C841B}" type="pres">
      <dgm:prSet presAssocID="{43338BA8-BD12-4319-BAC3-CDD3DE93D1B1}" presName="connSite1" presStyleCnt="0"/>
      <dgm:spPr/>
    </dgm:pt>
    <dgm:pt modelId="{36CEEDDE-D20E-494D-B91A-6999902CDB87}" type="pres">
      <dgm:prSet presAssocID="{DDA30628-E4A6-4EDF-A503-489A54FE146D}" presName="Name9" presStyleLbl="sibTrans2D1" presStyleIdx="0" presStyleCnt="2"/>
      <dgm:spPr/>
      <dgm:t>
        <a:bodyPr/>
        <a:lstStyle/>
        <a:p>
          <a:endParaRPr lang="ru-RU"/>
        </a:p>
      </dgm:t>
    </dgm:pt>
    <dgm:pt modelId="{38DA65A8-A7CE-4EEE-800C-9B1BE59C2AA4}" type="pres">
      <dgm:prSet presAssocID="{A1BCBD5C-8E57-4C4F-98DB-884B6FFE6CC5}" presName="composite2" presStyleCnt="0"/>
      <dgm:spPr/>
    </dgm:pt>
    <dgm:pt modelId="{AB183FE2-63AB-4600-B69D-DB357BBD99EB}" type="pres">
      <dgm:prSet presAssocID="{A1BCBD5C-8E57-4C4F-98DB-884B6FFE6CC5}" presName="dummyNode2" presStyleLbl="node1" presStyleIdx="0" presStyleCnt="3"/>
      <dgm:spPr/>
    </dgm:pt>
    <dgm:pt modelId="{539F1307-90E0-4A40-B9C6-54C20F10D5F9}" type="pres">
      <dgm:prSet presAssocID="{A1BCBD5C-8E57-4C4F-98DB-884B6FFE6CC5}" presName="childNode2" presStyleLbl="bgAcc1" presStyleIdx="1" presStyleCnt="3" custScaleX="144983" custScaleY="103127" custLinFactNeighborX="1948" custLinFactNeighborY="-736">
        <dgm:presLayoutVars>
          <dgm:bulletEnabled val="1"/>
        </dgm:presLayoutVars>
      </dgm:prSet>
      <dgm:spPr/>
      <dgm:t>
        <a:bodyPr/>
        <a:lstStyle/>
        <a:p>
          <a:endParaRPr lang="ru-RU"/>
        </a:p>
      </dgm:t>
    </dgm:pt>
    <dgm:pt modelId="{25386CBD-2499-4EB4-AFE9-CA0CFA0A54F1}" type="pres">
      <dgm:prSet presAssocID="{A1BCBD5C-8E57-4C4F-98DB-884B6FFE6CC5}" presName="childNode2tx" presStyleLbl="bgAcc1" presStyleIdx="1" presStyleCnt="3">
        <dgm:presLayoutVars>
          <dgm:bulletEnabled val="1"/>
        </dgm:presLayoutVars>
      </dgm:prSet>
      <dgm:spPr/>
      <dgm:t>
        <a:bodyPr/>
        <a:lstStyle/>
        <a:p>
          <a:endParaRPr lang="ru-RU"/>
        </a:p>
      </dgm:t>
    </dgm:pt>
    <dgm:pt modelId="{26FF55C1-41C5-4002-AB13-5CA618923432}" type="pres">
      <dgm:prSet presAssocID="{A1BCBD5C-8E57-4C4F-98DB-884B6FFE6CC5}" presName="parentNode2" presStyleLbl="node1" presStyleIdx="1" presStyleCnt="3" custLinFactNeighborX="897" custLinFactNeighborY="-4514">
        <dgm:presLayoutVars>
          <dgm:chMax val="0"/>
          <dgm:bulletEnabled val="1"/>
        </dgm:presLayoutVars>
      </dgm:prSet>
      <dgm:spPr/>
      <dgm:t>
        <a:bodyPr/>
        <a:lstStyle/>
        <a:p>
          <a:endParaRPr lang="ru-RU"/>
        </a:p>
      </dgm:t>
    </dgm:pt>
    <dgm:pt modelId="{675AAC9C-1F1F-49F4-9F90-FDA33480D1FB}" type="pres">
      <dgm:prSet presAssocID="{A1BCBD5C-8E57-4C4F-98DB-884B6FFE6CC5}" presName="connSite2" presStyleCnt="0"/>
      <dgm:spPr/>
    </dgm:pt>
    <dgm:pt modelId="{52611E46-FB5F-49F9-89E0-68DC32D3F6F8}" type="pres">
      <dgm:prSet presAssocID="{1ADB3DCB-7A8A-45F2-9397-15E2D4FED69F}" presName="Name18" presStyleLbl="sibTrans2D1" presStyleIdx="1" presStyleCnt="2"/>
      <dgm:spPr/>
      <dgm:t>
        <a:bodyPr/>
        <a:lstStyle/>
        <a:p>
          <a:endParaRPr lang="ru-RU"/>
        </a:p>
      </dgm:t>
    </dgm:pt>
    <dgm:pt modelId="{9544B13F-97E6-451B-8946-22421C2F33D7}" type="pres">
      <dgm:prSet presAssocID="{1D0E53E1-1CEC-42A8-ADEA-7FA2CA56862E}" presName="composite1" presStyleCnt="0"/>
      <dgm:spPr/>
    </dgm:pt>
    <dgm:pt modelId="{90D647BC-C245-4255-A1D4-FDD1C819F863}" type="pres">
      <dgm:prSet presAssocID="{1D0E53E1-1CEC-42A8-ADEA-7FA2CA56862E}" presName="dummyNode1" presStyleLbl="node1" presStyleIdx="1" presStyleCnt="3"/>
      <dgm:spPr/>
    </dgm:pt>
    <dgm:pt modelId="{E7C2E983-2945-4359-B377-5A04B27395AB}" type="pres">
      <dgm:prSet presAssocID="{1D0E53E1-1CEC-42A8-ADEA-7FA2CA56862E}" presName="childNode1" presStyleLbl="bgAcc1" presStyleIdx="2" presStyleCnt="3" custScaleX="149635" custScaleY="100958">
        <dgm:presLayoutVars>
          <dgm:bulletEnabled val="1"/>
        </dgm:presLayoutVars>
      </dgm:prSet>
      <dgm:spPr/>
      <dgm:t>
        <a:bodyPr/>
        <a:lstStyle/>
        <a:p>
          <a:endParaRPr lang="ru-RU"/>
        </a:p>
      </dgm:t>
    </dgm:pt>
    <dgm:pt modelId="{24FA00AB-CE34-4BFB-A4C0-671210502C1E}" type="pres">
      <dgm:prSet presAssocID="{1D0E53E1-1CEC-42A8-ADEA-7FA2CA56862E}" presName="childNode1tx" presStyleLbl="bgAcc1" presStyleIdx="2" presStyleCnt="3">
        <dgm:presLayoutVars>
          <dgm:bulletEnabled val="1"/>
        </dgm:presLayoutVars>
      </dgm:prSet>
      <dgm:spPr/>
      <dgm:t>
        <a:bodyPr/>
        <a:lstStyle/>
        <a:p>
          <a:endParaRPr lang="ru-RU"/>
        </a:p>
      </dgm:t>
    </dgm:pt>
    <dgm:pt modelId="{FF6C0F04-9B36-497B-BC2F-0AD77EFE91AB}" type="pres">
      <dgm:prSet presAssocID="{1D0E53E1-1CEC-42A8-ADEA-7FA2CA56862E}" presName="parentNode1" presStyleLbl="node1" presStyleIdx="2" presStyleCnt="3">
        <dgm:presLayoutVars>
          <dgm:chMax val="1"/>
          <dgm:bulletEnabled val="1"/>
        </dgm:presLayoutVars>
      </dgm:prSet>
      <dgm:spPr/>
      <dgm:t>
        <a:bodyPr/>
        <a:lstStyle/>
        <a:p>
          <a:endParaRPr lang="ru-RU"/>
        </a:p>
      </dgm:t>
    </dgm:pt>
    <dgm:pt modelId="{B3C83CEF-D461-41E3-B8C2-5802401E1E19}" type="pres">
      <dgm:prSet presAssocID="{1D0E53E1-1CEC-42A8-ADEA-7FA2CA56862E}" presName="connSite1" presStyleCnt="0"/>
      <dgm:spPr/>
    </dgm:pt>
  </dgm:ptLst>
  <dgm:cxnLst>
    <dgm:cxn modelId="{C6363FA4-7928-4DF0-9A7D-D3FD48395B1A}" type="presOf" srcId="{05715FE6-64BF-41A3-A8C3-9C9EE7FCE151}" destId="{6BB43635-E80B-4F3D-B672-E209FAF9353C}" srcOrd="0" destOrd="0" presId="urn:microsoft.com/office/officeart/2005/8/layout/hProcess4"/>
    <dgm:cxn modelId="{0170F6E5-A309-40E2-891D-1289736C0D4D}" type="presOf" srcId="{43338BA8-BD12-4319-BAC3-CDD3DE93D1B1}" destId="{F010C18E-F5E3-4188-B1A9-5F6A2CDACF76}" srcOrd="0" destOrd="0" presId="urn:microsoft.com/office/officeart/2005/8/layout/hProcess4"/>
    <dgm:cxn modelId="{571B1A84-60BB-43BB-99D6-E67937F96BA2}" srcId="{0E13F40F-1FC6-47DE-B166-7FCB7EEA57A6}" destId="{43338BA8-BD12-4319-BAC3-CDD3DE93D1B1}" srcOrd="0" destOrd="0" parTransId="{F814FABB-5A52-4780-9B0C-1B01F98B543D}" sibTransId="{DDA30628-E4A6-4EDF-A503-489A54FE146D}"/>
    <dgm:cxn modelId="{A7E49A8C-EBE8-4773-8C70-828043F667A8}" srcId="{1D0E53E1-1CEC-42A8-ADEA-7FA2CA56862E}" destId="{79CD6DF3-AF5E-41DF-ADC3-42EE2C20BEEC}" srcOrd="0" destOrd="0" parTransId="{A3B034FA-B34D-428B-B879-7BA4CCF7272B}" sibTransId="{C2AFE57E-5606-432E-B313-EFDEB9F6969A}"/>
    <dgm:cxn modelId="{873309D8-2685-4200-9506-8D4E6AA88F50}" srcId="{A1BCBD5C-8E57-4C4F-98DB-884B6FFE6CC5}" destId="{48246659-F1AF-4316-A170-AB5C8F4BBF3B}" srcOrd="0" destOrd="0" parTransId="{BD49DF72-5932-42AD-91E8-8D0F0BC6D76A}" sibTransId="{E7411E67-A47C-4ECC-8111-D35B6693F8C5}"/>
    <dgm:cxn modelId="{B435554D-A3B1-4EE2-8630-6CF57BF75206}" type="presOf" srcId="{DDA30628-E4A6-4EDF-A503-489A54FE146D}" destId="{36CEEDDE-D20E-494D-B91A-6999902CDB87}" srcOrd="0" destOrd="0" presId="urn:microsoft.com/office/officeart/2005/8/layout/hProcess4"/>
    <dgm:cxn modelId="{05CAEBBC-C6BC-4507-AD99-21B0254806E9}" type="presOf" srcId="{1D0E53E1-1CEC-42A8-ADEA-7FA2CA56862E}" destId="{FF6C0F04-9B36-497B-BC2F-0AD77EFE91AB}" srcOrd="0" destOrd="0" presId="urn:microsoft.com/office/officeart/2005/8/layout/hProcess4"/>
    <dgm:cxn modelId="{7408CA1B-BD42-4FB9-B75F-5B52DD75AE98}" srcId="{0E13F40F-1FC6-47DE-B166-7FCB7EEA57A6}" destId="{A1BCBD5C-8E57-4C4F-98DB-884B6FFE6CC5}" srcOrd="1" destOrd="0" parTransId="{CBC58943-6167-4AD1-B89E-666C559ACC09}" sibTransId="{1ADB3DCB-7A8A-45F2-9397-15E2D4FED69F}"/>
    <dgm:cxn modelId="{7F51EC3F-51DB-4A1C-815A-8FCE2E26D3F0}" type="presOf" srcId="{0E13F40F-1FC6-47DE-B166-7FCB7EEA57A6}" destId="{B0FCE023-2386-4F9F-B6AE-5CCF17691449}" srcOrd="0" destOrd="0" presId="urn:microsoft.com/office/officeart/2005/8/layout/hProcess4"/>
    <dgm:cxn modelId="{D5BEEFC5-AB3B-48BA-AF53-0C2B7BA0A442}" type="presOf" srcId="{48246659-F1AF-4316-A170-AB5C8F4BBF3B}" destId="{25386CBD-2499-4EB4-AFE9-CA0CFA0A54F1}" srcOrd="1" destOrd="0" presId="urn:microsoft.com/office/officeart/2005/8/layout/hProcess4"/>
    <dgm:cxn modelId="{9F16F8C5-4016-4CA7-92EA-09920D5556F4}" type="presOf" srcId="{1ADB3DCB-7A8A-45F2-9397-15E2D4FED69F}" destId="{52611E46-FB5F-49F9-89E0-68DC32D3F6F8}" srcOrd="0" destOrd="0" presId="urn:microsoft.com/office/officeart/2005/8/layout/hProcess4"/>
    <dgm:cxn modelId="{14AD79F8-EB3F-425D-8615-4AE2C27C8C8E}" type="presOf" srcId="{A1BCBD5C-8E57-4C4F-98DB-884B6FFE6CC5}" destId="{26FF55C1-41C5-4002-AB13-5CA618923432}" srcOrd="0" destOrd="0" presId="urn:microsoft.com/office/officeart/2005/8/layout/hProcess4"/>
    <dgm:cxn modelId="{B1ECB682-8D0A-4520-A35F-7598B6B82620}" srcId="{0E13F40F-1FC6-47DE-B166-7FCB7EEA57A6}" destId="{1D0E53E1-1CEC-42A8-ADEA-7FA2CA56862E}" srcOrd="2" destOrd="0" parTransId="{97FF9A60-421F-48D6-8B29-4270609506D6}" sibTransId="{EA3F5905-D9F5-4A10-B12B-790C2F20F706}"/>
    <dgm:cxn modelId="{EA9D1E56-B483-4849-952A-BE484D6FEEF9}" type="presOf" srcId="{48246659-F1AF-4316-A170-AB5C8F4BBF3B}" destId="{539F1307-90E0-4A40-B9C6-54C20F10D5F9}" srcOrd="0" destOrd="0" presId="urn:microsoft.com/office/officeart/2005/8/layout/hProcess4"/>
    <dgm:cxn modelId="{849D971D-C1A2-4330-95C0-4E1B99646FC7}" type="presOf" srcId="{79CD6DF3-AF5E-41DF-ADC3-42EE2C20BEEC}" destId="{E7C2E983-2945-4359-B377-5A04B27395AB}" srcOrd="0" destOrd="0" presId="urn:microsoft.com/office/officeart/2005/8/layout/hProcess4"/>
    <dgm:cxn modelId="{C9470DB8-2EEB-4DCC-992F-A369F74ADB09}" type="presOf" srcId="{05715FE6-64BF-41A3-A8C3-9C9EE7FCE151}" destId="{9957FA14-EAA6-42E7-BD4E-F0802D1458F3}" srcOrd="1" destOrd="0" presId="urn:microsoft.com/office/officeart/2005/8/layout/hProcess4"/>
    <dgm:cxn modelId="{671F234F-511D-4E77-BD14-ED17A8BD78A5}" type="presOf" srcId="{79CD6DF3-AF5E-41DF-ADC3-42EE2C20BEEC}" destId="{24FA00AB-CE34-4BFB-A4C0-671210502C1E}" srcOrd="1" destOrd="0" presId="urn:microsoft.com/office/officeart/2005/8/layout/hProcess4"/>
    <dgm:cxn modelId="{BCB8144B-E938-49B0-AF19-7CAEA0A1BBA7}" srcId="{43338BA8-BD12-4319-BAC3-CDD3DE93D1B1}" destId="{05715FE6-64BF-41A3-A8C3-9C9EE7FCE151}" srcOrd="0" destOrd="0" parTransId="{CF35E14B-81EB-4113-B695-2E6BAB023AA0}" sibTransId="{B5EC2E14-147D-4484-8683-E403977E7CA4}"/>
    <dgm:cxn modelId="{1A90C551-1BFB-4FF7-A4FF-0C818EEF764A}" type="presParOf" srcId="{B0FCE023-2386-4F9F-B6AE-5CCF17691449}" destId="{6665C09D-19CE-4AB6-B50E-4677A2D508D3}" srcOrd="0" destOrd="0" presId="urn:microsoft.com/office/officeart/2005/8/layout/hProcess4"/>
    <dgm:cxn modelId="{C15CDB9F-E82E-4710-B2E8-9CF19EFDE6F5}" type="presParOf" srcId="{B0FCE023-2386-4F9F-B6AE-5CCF17691449}" destId="{7DA820CA-32BE-4AC0-8157-755143E4EC2B}" srcOrd="1" destOrd="0" presId="urn:microsoft.com/office/officeart/2005/8/layout/hProcess4"/>
    <dgm:cxn modelId="{6A803A6B-AA32-4A64-8135-2377F907F131}" type="presParOf" srcId="{B0FCE023-2386-4F9F-B6AE-5CCF17691449}" destId="{2138B517-C045-48B9-B4D4-7FE09DA568CE}" srcOrd="2" destOrd="0" presId="urn:microsoft.com/office/officeart/2005/8/layout/hProcess4"/>
    <dgm:cxn modelId="{A308EF59-053B-4E5D-8F21-552C157F71BB}" type="presParOf" srcId="{2138B517-C045-48B9-B4D4-7FE09DA568CE}" destId="{98A4FDF7-1DDF-4ED7-AA08-4803CF397D57}" srcOrd="0" destOrd="0" presId="urn:microsoft.com/office/officeart/2005/8/layout/hProcess4"/>
    <dgm:cxn modelId="{16E7AA67-B0DC-4E67-86F1-2BF1F29FD0EE}" type="presParOf" srcId="{98A4FDF7-1DDF-4ED7-AA08-4803CF397D57}" destId="{0D046A12-31D8-46E1-92CD-969D5DAE2415}" srcOrd="0" destOrd="0" presId="urn:microsoft.com/office/officeart/2005/8/layout/hProcess4"/>
    <dgm:cxn modelId="{000D2620-CEEF-4324-BF13-78299E4D9986}" type="presParOf" srcId="{98A4FDF7-1DDF-4ED7-AA08-4803CF397D57}" destId="{6BB43635-E80B-4F3D-B672-E209FAF9353C}" srcOrd="1" destOrd="0" presId="urn:microsoft.com/office/officeart/2005/8/layout/hProcess4"/>
    <dgm:cxn modelId="{12E9FD8E-E7BB-4379-AF51-A4AD96264BBA}" type="presParOf" srcId="{98A4FDF7-1DDF-4ED7-AA08-4803CF397D57}" destId="{9957FA14-EAA6-42E7-BD4E-F0802D1458F3}" srcOrd="2" destOrd="0" presId="urn:microsoft.com/office/officeart/2005/8/layout/hProcess4"/>
    <dgm:cxn modelId="{D9DF7431-5C44-4C86-98E9-753C69577220}" type="presParOf" srcId="{98A4FDF7-1DDF-4ED7-AA08-4803CF397D57}" destId="{F010C18E-F5E3-4188-B1A9-5F6A2CDACF76}" srcOrd="3" destOrd="0" presId="urn:microsoft.com/office/officeart/2005/8/layout/hProcess4"/>
    <dgm:cxn modelId="{3A6CC2E2-9AB8-4A30-B25E-D9249FC53621}" type="presParOf" srcId="{98A4FDF7-1DDF-4ED7-AA08-4803CF397D57}" destId="{96736B69-56C3-48EA-852B-B5D2923C841B}" srcOrd="4" destOrd="0" presId="urn:microsoft.com/office/officeart/2005/8/layout/hProcess4"/>
    <dgm:cxn modelId="{CB07CA17-5798-4468-B2E8-60871D0C0B57}" type="presParOf" srcId="{2138B517-C045-48B9-B4D4-7FE09DA568CE}" destId="{36CEEDDE-D20E-494D-B91A-6999902CDB87}" srcOrd="1" destOrd="0" presId="urn:microsoft.com/office/officeart/2005/8/layout/hProcess4"/>
    <dgm:cxn modelId="{0AB802C7-AE6E-477C-AEA9-EB0F23D1DDB1}" type="presParOf" srcId="{2138B517-C045-48B9-B4D4-7FE09DA568CE}" destId="{38DA65A8-A7CE-4EEE-800C-9B1BE59C2AA4}" srcOrd="2" destOrd="0" presId="urn:microsoft.com/office/officeart/2005/8/layout/hProcess4"/>
    <dgm:cxn modelId="{D4A7C7C8-3A21-40F1-BDDE-7469F7F1DA2D}" type="presParOf" srcId="{38DA65A8-A7CE-4EEE-800C-9B1BE59C2AA4}" destId="{AB183FE2-63AB-4600-B69D-DB357BBD99EB}" srcOrd="0" destOrd="0" presId="urn:microsoft.com/office/officeart/2005/8/layout/hProcess4"/>
    <dgm:cxn modelId="{1AE63D56-F880-47CD-B1F2-21DCC3AE5621}" type="presParOf" srcId="{38DA65A8-A7CE-4EEE-800C-9B1BE59C2AA4}" destId="{539F1307-90E0-4A40-B9C6-54C20F10D5F9}" srcOrd="1" destOrd="0" presId="urn:microsoft.com/office/officeart/2005/8/layout/hProcess4"/>
    <dgm:cxn modelId="{7F841512-2BE3-4F46-939D-8303699F2F5E}" type="presParOf" srcId="{38DA65A8-A7CE-4EEE-800C-9B1BE59C2AA4}" destId="{25386CBD-2499-4EB4-AFE9-CA0CFA0A54F1}" srcOrd="2" destOrd="0" presId="urn:microsoft.com/office/officeart/2005/8/layout/hProcess4"/>
    <dgm:cxn modelId="{F2ECDC4B-47D6-45C4-B250-78BFEDE78D69}" type="presParOf" srcId="{38DA65A8-A7CE-4EEE-800C-9B1BE59C2AA4}" destId="{26FF55C1-41C5-4002-AB13-5CA618923432}" srcOrd="3" destOrd="0" presId="urn:microsoft.com/office/officeart/2005/8/layout/hProcess4"/>
    <dgm:cxn modelId="{A6D63789-D243-459C-9931-FA731E155FAB}" type="presParOf" srcId="{38DA65A8-A7CE-4EEE-800C-9B1BE59C2AA4}" destId="{675AAC9C-1F1F-49F4-9F90-FDA33480D1FB}" srcOrd="4" destOrd="0" presId="urn:microsoft.com/office/officeart/2005/8/layout/hProcess4"/>
    <dgm:cxn modelId="{B015F228-D751-4E81-AA90-6AA79C10CE24}" type="presParOf" srcId="{2138B517-C045-48B9-B4D4-7FE09DA568CE}" destId="{52611E46-FB5F-49F9-89E0-68DC32D3F6F8}" srcOrd="3" destOrd="0" presId="urn:microsoft.com/office/officeart/2005/8/layout/hProcess4"/>
    <dgm:cxn modelId="{82462DE2-5E29-402A-BEC8-F4B6FCE0081A}" type="presParOf" srcId="{2138B517-C045-48B9-B4D4-7FE09DA568CE}" destId="{9544B13F-97E6-451B-8946-22421C2F33D7}" srcOrd="4" destOrd="0" presId="urn:microsoft.com/office/officeart/2005/8/layout/hProcess4"/>
    <dgm:cxn modelId="{5CB0EEFA-9485-499B-A2BE-F4820A0C65C6}" type="presParOf" srcId="{9544B13F-97E6-451B-8946-22421C2F33D7}" destId="{90D647BC-C245-4255-A1D4-FDD1C819F863}" srcOrd="0" destOrd="0" presId="urn:microsoft.com/office/officeart/2005/8/layout/hProcess4"/>
    <dgm:cxn modelId="{0D743AF2-E5B8-4841-B61B-B7B774B0C65F}" type="presParOf" srcId="{9544B13F-97E6-451B-8946-22421C2F33D7}" destId="{E7C2E983-2945-4359-B377-5A04B27395AB}" srcOrd="1" destOrd="0" presId="urn:microsoft.com/office/officeart/2005/8/layout/hProcess4"/>
    <dgm:cxn modelId="{99C8478C-1110-4D2E-8426-E166BAF15172}" type="presParOf" srcId="{9544B13F-97E6-451B-8946-22421C2F33D7}" destId="{24FA00AB-CE34-4BFB-A4C0-671210502C1E}" srcOrd="2" destOrd="0" presId="urn:microsoft.com/office/officeart/2005/8/layout/hProcess4"/>
    <dgm:cxn modelId="{70F92E39-88A6-4037-A0DF-6BAFC5BDC63C}" type="presParOf" srcId="{9544B13F-97E6-451B-8946-22421C2F33D7}" destId="{FF6C0F04-9B36-497B-BC2F-0AD77EFE91AB}" srcOrd="3" destOrd="0" presId="urn:microsoft.com/office/officeart/2005/8/layout/hProcess4"/>
    <dgm:cxn modelId="{EA57C3F2-DA9F-4A3E-B65B-FD488F02F71D}" type="presParOf" srcId="{9544B13F-97E6-451B-8946-22421C2F33D7}" destId="{B3C83CEF-D461-41E3-B8C2-5802401E1E1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3635-E80B-4F3D-B672-E209FAF9353C}">
      <dsp:nvSpPr>
        <dsp:cNvPr id="0" name=""/>
        <dsp:cNvSpPr/>
      </dsp:nvSpPr>
      <dsp:spPr>
        <a:xfrm>
          <a:off x="5466" y="1306462"/>
          <a:ext cx="2514810" cy="1466972"/>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Decide </a:t>
          </a:r>
          <a:r>
            <a:rPr lang="en-US" sz="1200" b="0" i="0" kern="1200" dirty="0" smtClean="0">
              <a:solidFill>
                <a:srgbClr val="FF0000"/>
              </a:solidFill>
              <a:effectLst/>
              <a:latin typeface="Arial Narrow" pitchFamily="34" charset="0"/>
              <a:ea typeface="+mn-ea"/>
              <a:cs typeface="+mn-cs"/>
            </a:rPr>
            <a:t>what</a:t>
          </a:r>
          <a:r>
            <a:rPr lang="en-US" sz="1200" b="0" i="0" kern="1200" dirty="0" smtClean="0">
              <a:solidFill>
                <a:schemeClr val="tx1"/>
              </a:solidFill>
              <a:effectLst/>
              <a:latin typeface="Arial Narrow" pitchFamily="34" charset="0"/>
              <a:ea typeface="+mn-ea"/>
              <a:cs typeface="+mn-cs"/>
            </a:rPr>
            <a:t> learners should be able </a:t>
          </a:r>
          <a:r>
            <a:rPr lang="en-US" sz="1200" b="0" i="0" kern="1200" dirty="0" smtClean="0">
              <a:solidFill>
                <a:srgbClr val="FF0000"/>
              </a:solidFill>
              <a:effectLst/>
              <a:latin typeface="Arial Narrow" pitchFamily="34" charset="0"/>
              <a:ea typeface="+mn-ea"/>
              <a:cs typeface="+mn-cs"/>
            </a:rPr>
            <a:t>to do, know</a:t>
          </a:r>
          <a:r>
            <a:rPr lang="en-US" sz="1200" b="0" i="0" kern="1200" dirty="0" smtClean="0">
              <a:solidFill>
                <a:schemeClr val="tx1"/>
              </a:solidFill>
              <a:effectLst/>
              <a:latin typeface="Arial Narrow" pitchFamily="34" charset="0"/>
              <a:ea typeface="+mn-ea"/>
              <a:cs typeface="+mn-cs"/>
            </a:rPr>
            <a:t> or </a:t>
          </a:r>
          <a:r>
            <a:rPr lang="en-US" sz="1200" b="0" i="0" kern="1200" dirty="0" smtClean="0">
              <a:solidFill>
                <a:srgbClr val="FF0000"/>
              </a:solidFill>
              <a:effectLst/>
              <a:latin typeface="Arial Narrow" pitchFamily="34" charset="0"/>
              <a:ea typeface="+mn-ea"/>
              <a:cs typeface="+mn-cs"/>
            </a:rPr>
            <a:t>produce</a:t>
          </a:r>
          <a:endParaRPr lang="ru-RU" sz="1200" kern="1200" dirty="0">
            <a:solidFill>
              <a:srgbClr val="FF0000"/>
            </a:solidFill>
            <a:latin typeface="Arial Narrow" pitchFamily="34" charset="0"/>
          </a:endParaRPr>
        </a:p>
      </dsp:txBody>
      <dsp:txXfrm>
        <a:off x="39225" y="1340221"/>
        <a:ext cx="2447292" cy="1085103"/>
      </dsp:txXfrm>
    </dsp:sp>
    <dsp:sp modelId="{36CEEDDE-D20E-494D-B91A-6999902CDB87}">
      <dsp:nvSpPr>
        <dsp:cNvPr id="0" name=""/>
        <dsp:cNvSpPr/>
      </dsp:nvSpPr>
      <dsp:spPr>
        <a:xfrm>
          <a:off x="1343415" y="1330883"/>
          <a:ext cx="2559775" cy="2559775"/>
        </a:xfrm>
        <a:prstGeom prst="leftCircularArrow">
          <a:avLst>
            <a:gd name="adj1" fmla="val 2350"/>
            <a:gd name="adj2" fmla="val 283878"/>
            <a:gd name="adj3" fmla="val 1772893"/>
            <a:gd name="adj4" fmla="val 8737993"/>
            <a:gd name="adj5" fmla="val 27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0C18E-F5E3-4188-B1A9-5F6A2CDACF76}">
      <dsp:nvSpPr>
        <dsp:cNvPr id="0" name=""/>
        <dsp:cNvSpPr/>
      </dsp:nvSpPr>
      <dsp:spPr>
        <a:xfrm>
          <a:off x="687650" y="2420120"/>
          <a:ext cx="1865967" cy="87633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Learning outcomes</a:t>
          </a:r>
          <a:endParaRPr lang="ru-RU" sz="1200" kern="1200" dirty="0">
            <a:latin typeface="Arial Narrow" pitchFamily="34" charset="0"/>
          </a:endParaRPr>
        </a:p>
      </dsp:txBody>
      <dsp:txXfrm>
        <a:off x="713317" y="2445787"/>
        <a:ext cx="1814633" cy="825004"/>
      </dsp:txXfrm>
    </dsp:sp>
    <dsp:sp modelId="{539F1307-90E0-4A40-B9C6-54C20F10D5F9}">
      <dsp:nvSpPr>
        <dsp:cNvPr id="0" name=""/>
        <dsp:cNvSpPr/>
      </dsp:nvSpPr>
      <dsp:spPr>
        <a:xfrm>
          <a:off x="2840710" y="1353638"/>
          <a:ext cx="2524911" cy="1481307"/>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Determine </a:t>
          </a:r>
          <a:r>
            <a:rPr lang="en-US" sz="1200" b="0" i="0" kern="1200" dirty="0" smtClean="0">
              <a:solidFill>
                <a:srgbClr val="FF0000"/>
              </a:solidFill>
              <a:effectLst/>
              <a:latin typeface="Arial Narrow" pitchFamily="34" charset="0"/>
              <a:ea typeface="+mn-ea"/>
              <a:cs typeface="+mn-cs"/>
            </a:rPr>
            <a:t>how</a:t>
          </a:r>
          <a:r>
            <a:rPr lang="en-US" sz="1200" b="0" i="0" kern="1200" dirty="0" smtClean="0">
              <a:solidFill>
                <a:schemeClr val="tx1"/>
              </a:solidFill>
              <a:effectLst/>
              <a:latin typeface="Arial Narrow" pitchFamily="34" charset="0"/>
              <a:ea typeface="+mn-ea"/>
              <a:cs typeface="+mn-cs"/>
            </a:rPr>
            <a:t> you can </a:t>
          </a:r>
          <a:r>
            <a:rPr lang="en-US" sz="1200" b="0" i="0" kern="1200" dirty="0" smtClean="0">
              <a:solidFill>
                <a:srgbClr val="FF0000"/>
              </a:solidFill>
              <a:effectLst/>
              <a:latin typeface="Arial Narrow" pitchFamily="34" charset="0"/>
              <a:ea typeface="+mn-ea"/>
              <a:cs typeface="+mn-cs"/>
            </a:rPr>
            <a:t>measure</a:t>
          </a:r>
          <a:r>
            <a:rPr lang="en-US" sz="1200" b="0" i="0" kern="1200" dirty="0" smtClean="0">
              <a:solidFill>
                <a:schemeClr val="tx1"/>
              </a:solidFill>
              <a:effectLst/>
              <a:latin typeface="Arial Narrow" pitchFamily="34" charset="0"/>
              <a:ea typeface="+mn-ea"/>
              <a:cs typeface="+mn-cs"/>
            </a:rPr>
            <a:t> this, and what will not be accepted</a:t>
          </a:r>
          <a:endParaRPr lang="ru-RU" sz="1200" kern="1200" dirty="0">
            <a:latin typeface="Arial Narrow" pitchFamily="34" charset="0"/>
          </a:endParaRPr>
        </a:p>
      </dsp:txBody>
      <dsp:txXfrm>
        <a:off x="2874799" y="1705150"/>
        <a:ext cx="2456733" cy="1095706"/>
      </dsp:txXfrm>
    </dsp:sp>
    <dsp:sp modelId="{52611E46-FB5F-49F9-89E0-68DC32D3F6F8}">
      <dsp:nvSpPr>
        <dsp:cNvPr id="0" name=""/>
        <dsp:cNvSpPr/>
      </dsp:nvSpPr>
      <dsp:spPr>
        <a:xfrm>
          <a:off x="4122886" y="311714"/>
          <a:ext cx="2849106" cy="2849106"/>
        </a:xfrm>
        <a:prstGeom prst="circularArrow">
          <a:avLst>
            <a:gd name="adj1" fmla="val 2112"/>
            <a:gd name="adj2" fmla="val 253653"/>
            <a:gd name="adj3" fmla="val 19611406"/>
            <a:gd name="adj4" fmla="val 12616081"/>
            <a:gd name="adj5" fmla="val 24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55C1-41C5-4002-AB13-5CA618923432}">
      <dsp:nvSpPr>
        <dsp:cNvPr id="0" name=""/>
        <dsp:cNvSpPr/>
      </dsp:nvSpPr>
      <dsp:spPr>
        <a:xfrm>
          <a:off x="3599371" y="1051082"/>
          <a:ext cx="1548019" cy="61559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Evidence</a:t>
          </a:r>
          <a:endParaRPr lang="ru-RU" sz="1200" kern="1200" dirty="0">
            <a:latin typeface="Arial Narrow" pitchFamily="34" charset="0"/>
          </a:endParaRPr>
        </a:p>
      </dsp:txBody>
      <dsp:txXfrm>
        <a:off x="3617401" y="1069112"/>
        <a:ext cx="1511959" cy="579536"/>
      </dsp:txXfrm>
    </dsp:sp>
    <dsp:sp modelId="{E7C2E983-2945-4359-B377-5A04B27395AB}">
      <dsp:nvSpPr>
        <dsp:cNvPr id="0" name=""/>
        <dsp:cNvSpPr/>
      </dsp:nvSpPr>
      <dsp:spPr>
        <a:xfrm>
          <a:off x="5618206" y="1379997"/>
          <a:ext cx="2605927" cy="1450152"/>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solidFill>
                <a:schemeClr val="tx1"/>
              </a:solidFill>
              <a:effectLst/>
              <a:latin typeface="Arial Narrow" pitchFamily="34" charset="0"/>
              <a:ea typeface="+mn-ea"/>
              <a:cs typeface="+mn-cs"/>
            </a:rPr>
            <a:t>Plan </a:t>
          </a:r>
          <a:r>
            <a:rPr lang="en-US" sz="1200" b="0" i="0" kern="1200" dirty="0" smtClean="0">
              <a:solidFill>
                <a:srgbClr val="FF0000"/>
              </a:solidFill>
              <a:effectLst/>
              <a:latin typeface="Arial Narrow" pitchFamily="34" charset="0"/>
              <a:ea typeface="+mn-ea"/>
              <a:cs typeface="+mn-cs"/>
            </a:rPr>
            <a:t>how </a:t>
          </a:r>
          <a:r>
            <a:rPr lang="en-US" sz="1200" b="0" i="0" kern="1200" dirty="0" smtClean="0">
              <a:solidFill>
                <a:schemeClr val="tx1"/>
              </a:solidFill>
              <a:effectLst/>
              <a:latin typeface="Arial Narrow" pitchFamily="34" charset="0"/>
              <a:ea typeface="+mn-ea"/>
              <a:cs typeface="+mn-cs"/>
            </a:rPr>
            <a:t>and</a:t>
          </a:r>
          <a:r>
            <a:rPr lang="en-US" sz="1200" b="0" i="0" kern="1200" dirty="0" smtClean="0">
              <a:solidFill>
                <a:srgbClr val="FF0000"/>
              </a:solidFill>
              <a:effectLst/>
              <a:latin typeface="Arial Narrow" pitchFamily="34" charset="0"/>
              <a:ea typeface="+mn-ea"/>
              <a:cs typeface="+mn-cs"/>
            </a:rPr>
            <a:t> what </a:t>
          </a:r>
          <a:r>
            <a:rPr lang="en-US" sz="1200" b="0" i="0" kern="1200" dirty="0" smtClean="0">
              <a:solidFill>
                <a:schemeClr val="tx1"/>
              </a:solidFill>
              <a:effectLst/>
              <a:latin typeface="Arial Narrow" pitchFamily="34" charset="0"/>
              <a:ea typeface="+mn-ea"/>
              <a:cs typeface="+mn-cs"/>
            </a:rPr>
            <a:t>you can </a:t>
          </a:r>
          <a:r>
            <a:rPr lang="en-US" sz="1200" b="0" i="0" kern="1200" dirty="0" smtClean="0">
              <a:solidFill>
                <a:srgbClr val="FF0000"/>
              </a:solidFill>
              <a:effectLst/>
              <a:latin typeface="Arial Narrow" pitchFamily="34" charset="0"/>
              <a:ea typeface="+mn-ea"/>
              <a:cs typeface="+mn-cs"/>
            </a:rPr>
            <a:t>teach</a:t>
          </a:r>
          <a:r>
            <a:rPr lang="en-US" sz="1200" b="0" i="0" kern="1200" dirty="0" smtClean="0">
              <a:solidFill>
                <a:schemeClr val="tx1"/>
              </a:solidFill>
              <a:effectLst/>
              <a:latin typeface="Arial Narrow" pitchFamily="34" charset="0"/>
              <a:ea typeface="+mn-ea"/>
              <a:cs typeface="+mn-cs"/>
            </a:rPr>
            <a:t> so that you can collect this evidence</a:t>
          </a:r>
          <a:endParaRPr lang="ru-RU" sz="1200" kern="1200" dirty="0">
            <a:latin typeface="Arial Narrow" pitchFamily="34" charset="0"/>
          </a:endParaRPr>
        </a:p>
      </dsp:txBody>
      <dsp:txXfrm>
        <a:off x="5651578" y="1413369"/>
        <a:ext cx="2539183" cy="1072661"/>
      </dsp:txXfrm>
    </dsp:sp>
    <dsp:sp modelId="{FF6C0F04-9B36-497B-BC2F-0AD77EFE91AB}">
      <dsp:nvSpPr>
        <dsp:cNvPr id="0" name=""/>
        <dsp:cNvSpPr/>
      </dsp:nvSpPr>
      <dsp:spPr>
        <a:xfrm>
          <a:off x="6437413" y="2515471"/>
          <a:ext cx="1548019" cy="61559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itchFamily="34" charset="0"/>
            </a:rPr>
            <a:t>Activities</a:t>
          </a:r>
          <a:endParaRPr lang="ru-RU" sz="1200" kern="1200" dirty="0">
            <a:latin typeface="Arial Narrow" pitchFamily="34" charset="0"/>
          </a:endParaRPr>
        </a:p>
      </dsp:txBody>
      <dsp:txXfrm>
        <a:off x="6455443" y="2533501"/>
        <a:ext cx="1511959" cy="5795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5672CBA-AA09-4679-A8D7-DDE959621138}" type="datetimeFigureOut">
              <a:rPr lang="en-GB" smtClean="0"/>
              <a:t>13/11/2015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8DC3745-191C-45F8-85CF-EC7CAA38E6B9}" type="slidenum">
              <a:rPr lang="en-GB" smtClean="0"/>
              <a:t>‹#›</a:t>
            </a:fld>
            <a:endParaRPr lang="en-GB"/>
          </a:p>
        </p:txBody>
      </p:sp>
    </p:spTree>
    <p:extLst>
      <p:ext uri="{BB962C8B-B14F-4D97-AF65-F5344CB8AC3E}">
        <p14:creationId xmlns:p14="http://schemas.microsoft.com/office/powerpoint/2010/main" val="113212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39481D-3643-4011-8FD7-64A34926DF38}" type="datetimeFigureOut">
              <a:rPr lang="en-US" smtClean="0"/>
              <a:t>11/13/2015</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80062F-B473-4397-9122-EB6C051E17A3}" type="slidenum">
              <a:rPr lang="en-US" smtClean="0"/>
              <a:t>‹#›</a:t>
            </a:fld>
            <a:endParaRPr lang="en-US" dirty="0"/>
          </a:p>
        </p:txBody>
      </p:sp>
    </p:spTree>
    <p:extLst>
      <p:ext uri="{BB962C8B-B14F-4D97-AF65-F5344CB8AC3E}">
        <p14:creationId xmlns:p14="http://schemas.microsoft.com/office/powerpoint/2010/main" val="146477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fi-FI" sz="1200" baseline="0" dirty="0" smtClean="0"/>
          </a:p>
        </p:txBody>
      </p:sp>
      <p:sp>
        <p:nvSpPr>
          <p:cNvPr id="4" name="Platshållare för bildnummer 3"/>
          <p:cNvSpPr>
            <a:spLocks noGrp="1"/>
          </p:cNvSpPr>
          <p:nvPr>
            <p:ph type="sldNum" sz="quarter" idx="10"/>
          </p:nvPr>
        </p:nvSpPr>
        <p:spPr/>
        <p:txBody>
          <a:bodyPr/>
          <a:lstStyle/>
          <a:p>
            <a:fld id="{4380062F-B473-4397-9122-EB6C051E17A3}" type="slidenum">
              <a:rPr lang="en-US" smtClean="0"/>
              <a:t>1</a:t>
            </a:fld>
            <a:endParaRPr lang="en-US"/>
          </a:p>
        </p:txBody>
      </p:sp>
    </p:spTree>
    <p:extLst>
      <p:ext uri="{BB962C8B-B14F-4D97-AF65-F5344CB8AC3E}">
        <p14:creationId xmlns:p14="http://schemas.microsoft.com/office/powerpoint/2010/main" val="224971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en-US" sz="1000" dirty="0" smtClean="0"/>
              <a:t>Training requirement analysis is part of NATO`s global programming structure</a:t>
            </a:r>
          </a:p>
          <a:p>
            <a:pPr>
              <a:spcBef>
                <a:spcPct val="0"/>
              </a:spcBef>
            </a:pPr>
            <a:endParaRPr lang="sv-SE" altLang="en-US" sz="1000" dirty="0" smtClean="0"/>
          </a:p>
          <a:p>
            <a:pPr>
              <a:spcBef>
                <a:spcPct val="0"/>
              </a:spcBef>
            </a:pPr>
            <a:r>
              <a:rPr lang="sv-SE" altLang="en-US" sz="1000" dirty="0" smtClean="0"/>
              <a:t>Training requirements analysis is a way to operationalize operational requirements – operational commanders` performance gaps</a:t>
            </a:r>
            <a:endParaRPr lang="en-GB" altLang="en-US" sz="1000" dirty="0"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B4277E3B-7D84-49E4-A96A-4C0C13828337}" type="slidenum">
              <a:rPr lang="en-GB" altLang="en-US">
                <a:latin typeface="Calibri" pitchFamily="34" charset="0"/>
              </a:rPr>
              <a:pPr fontAlgn="base">
                <a:spcBef>
                  <a:spcPct val="0"/>
                </a:spcBef>
                <a:spcAft>
                  <a:spcPct val="0"/>
                </a:spcAft>
              </a:pPr>
              <a:t>10</a:t>
            </a:fld>
            <a:endParaRPr lang="en-GB"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i="0" baseline="0" dirty="0" smtClean="0">
                <a:latin typeface="Arial" pitchFamily="34" charset="0"/>
                <a:cs typeface="Arial" pitchFamily="34" charset="0"/>
              </a:rPr>
              <a:t>what requirements we have for gender perspective training?</a:t>
            </a:r>
            <a:endParaRPr lang="en-GB" sz="10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tx1"/>
                </a:solidFill>
                <a:effectLst/>
                <a:latin typeface="+mn-lt"/>
                <a:ea typeface="+mn-ea"/>
                <a:cs typeface="+mn-cs"/>
              </a:rPr>
              <a:t>Why do we need to integrate gender perspective into our military education, training and exercises?</a:t>
            </a:r>
            <a:endParaRPr lang="en-GB" sz="1000" i="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11</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Aft>
                <a:spcPts val="600"/>
              </a:spcAft>
            </a:pPr>
            <a:r>
              <a:rPr lang="en-GB" sz="1200" dirty="0" smtClean="0">
                <a:latin typeface="Arial" pitchFamily="34" charset="0"/>
                <a:cs typeface="Arial" pitchFamily="34" charset="0"/>
              </a:rPr>
              <a:t>There are four main</a:t>
            </a:r>
            <a:r>
              <a:rPr lang="en-GB" sz="1200" baseline="0" dirty="0" smtClean="0">
                <a:latin typeface="Arial" pitchFamily="34" charset="0"/>
                <a:cs typeface="Arial" pitchFamily="34" charset="0"/>
              </a:rPr>
              <a:t> operational reasons why we integrate g</a:t>
            </a:r>
            <a:r>
              <a:rPr lang="en-GB" sz="1200" dirty="0" smtClean="0">
                <a:latin typeface="Arial" pitchFamily="34" charset="0"/>
                <a:cs typeface="Arial" pitchFamily="34" charset="0"/>
              </a:rPr>
              <a:t>ender perspective. </a:t>
            </a:r>
          </a:p>
          <a:p>
            <a:pPr>
              <a:spcAft>
                <a:spcPts val="600"/>
              </a:spcAft>
            </a:pPr>
            <a:r>
              <a:rPr lang="en-GB" sz="1200" dirty="0" smtClean="0">
                <a:latin typeface="Arial" pitchFamily="34" charset="0"/>
                <a:cs typeface="Arial" pitchFamily="34" charset="0"/>
              </a:rPr>
              <a:t>(1) From</a:t>
            </a:r>
            <a:r>
              <a:rPr lang="en-GB" sz="1200" baseline="0" dirty="0" smtClean="0">
                <a:latin typeface="Arial" pitchFamily="34" charset="0"/>
                <a:cs typeface="Arial" pitchFamily="34" charset="0"/>
              </a:rPr>
              <a:t> the operational standpoint, gender perspective is a force multiplier and another effective tool to achieve the mission mandate. </a:t>
            </a:r>
          </a:p>
          <a:p>
            <a:pPr>
              <a:spcAft>
                <a:spcPts val="600"/>
              </a:spcAft>
            </a:pPr>
            <a:r>
              <a:rPr lang="en-GB" sz="1200" baseline="0" dirty="0" smtClean="0">
                <a:latin typeface="Arial" pitchFamily="34" charset="0"/>
                <a:cs typeface="Arial" pitchFamily="34" charset="0"/>
              </a:rPr>
              <a:t>(2) Gender perspective is cross-cutting and is relevant at all levels, albeit different depths. </a:t>
            </a:r>
          </a:p>
          <a:p>
            <a:pPr>
              <a:spcAft>
                <a:spcPts val="600"/>
              </a:spcAft>
            </a:pPr>
            <a:r>
              <a:rPr lang="en-GB" sz="1200" baseline="0" dirty="0" smtClean="0">
                <a:latin typeface="Arial" pitchFamily="34" charset="0"/>
                <a:cs typeface="Arial" pitchFamily="34" charset="0"/>
              </a:rPr>
              <a:t>(3) It is imperative to integrate gender perspective into all strategic directives and through all planning, execution and assessment phases. </a:t>
            </a:r>
          </a:p>
          <a:p>
            <a:pPr>
              <a:spcAft>
                <a:spcPts val="600"/>
              </a:spcAft>
            </a:pPr>
            <a:r>
              <a:rPr lang="en-GB" sz="1200" baseline="0" dirty="0" smtClean="0">
                <a:latin typeface="Arial" pitchFamily="34" charset="0"/>
                <a:cs typeface="Arial" pitchFamily="34" charset="0"/>
              </a:rPr>
              <a:t>(4) Leadership and the ‘top down’ approach is essential and we have to recognise that integrating gender perspective is always the Commander’s </a:t>
            </a:r>
            <a:r>
              <a:rPr lang="en-GB" sz="1200" baseline="0" dirty="0" err="1" smtClean="0">
                <a:latin typeface="Arial" pitchFamily="34" charset="0"/>
                <a:cs typeface="Arial" pitchFamily="34" charset="0"/>
              </a:rPr>
              <a:t>respsonsibility</a:t>
            </a:r>
            <a:r>
              <a:rPr lang="en-GB" sz="1200" baseline="0" dirty="0" smtClean="0">
                <a:latin typeface="Arial" pitchFamily="34" charset="0"/>
                <a:cs typeface="Arial" pitchFamily="34" charset="0"/>
              </a:rPr>
              <a:t>. </a:t>
            </a:r>
          </a:p>
          <a:p>
            <a:pPr>
              <a:spcAft>
                <a:spcPts val="600"/>
              </a:spcAft>
            </a:pPr>
            <a:endParaRPr lang="en-GB" sz="1200" baseline="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r>
              <a:rPr lang="en-US" sz="2400" dirty="0" smtClean="0"/>
              <a:t>Gender perspective is a force multiplier and supports the outcome of the operation and enhances mission effect!</a:t>
            </a:r>
          </a:p>
          <a:p>
            <a:pPr marL="0" marR="0" lvl="1" indent="0" algn="l" defTabSz="914400" rtl="0" eaLnBrk="1" fontAlgn="auto" latinLnBrk="0" hangingPunct="1">
              <a:lnSpc>
                <a:spcPct val="100000"/>
              </a:lnSpc>
              <a:spcBef>
                <a:spcPts val="0"/>
              </a:spcBef>
              <a:spcAft>
                <a:spcPts val="60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0CF26B64-672B-4C10-AECD-5007C8C97970}" type="slidenum">
              <a:rPr lang="sv-SE" smtClean="0"/>
              <a:pPr>
                <a:defRPr/>
              </a:pPr>
              <a:t>12</a:t>
            </a:fld>
            <a:endParaRPr lang="sv-SE"/>
          </a:p>
        </p:txBody>
      </p:sp>
    </p:spTree>
    <p:extLst>
      <p:ext uri="{BB962C8B-B14F-4D97-AF65-F5344CB8AC3E}">
        <p14:creationId xmlns:p14="http://schemas.microsoft.com/office/powerpoint/2010/main" val="335202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i="0" kern="1200" dirty="0" smtClean="0">
                <a:solidFill>
                  <a:schemeClr val="tx1"/>
                </a:solidFill>
                <a:effectLst/>
                <a:latin typeface="+mn-lt"/>
                <a:ea typeface="+mn-ea"/>
                <a:cs typeface="+mn-cs"/>
              </a:rPr>
              <a:t>But there is also</a:t>
            </a:r>
            <a:r>
              <a:rPr lang="en-US" sz="800" i="0" kern="1200" baseline="0" dirty="0" smtClean="0">
                <a:solidFill>
                  <a:schemeClr val="tx1"/>
                </a:solidFill>
                <a:effectLst/>
                <a:latin typeface="+mn-lt"/>
                <a:ea typeface="+mn-ea"/>
                <a:cs typeface="+mn-cs"/>
              </a:rPr>
              <a:t> other reasons.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800" i="0" kern="1200" baseline="0" dirty="0" smtClean="0">
                <a:solidFill>
                  <a:schemeClr val="tx1"/>
                </a:solidFill>
                <a:effectLst/>
                <a:latin typeface="+mn-lt"/>
                <a:ea typeface="+mn-ea"/>
                <a:cs typeface="+mn-cs"/>
              </a:rPr>
              <a:t>Both UNSCR and </a:t>
            </a:r>
            <a:r>
              <a:rPr lang="en-US" sz="800" i="0" kern="1200" dirty="0" smtClean="0">
                <a:solidFill>
                  <a:schemeClr val="tx1"/>
                </a:solidFill>
                <a:effectLst/>
                <a:latin typeface="+mn-lt"/>
                <a:ea typeface="+mn-ea"/>
                <a:cs typeface="+mn-cs"/>
              </a:rPr>
              <a:t>NATO Bi-SC Directive 40-1 (rev 1.)  task us to integrate GP into our education, training and exercises.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80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800" i="0" kern="1200" dirty="0" smtClean="0">
                <a:solidFill>
                  <a:schemeClr val="tx1"/>
                </a:solidFill>
                <a:effectLst/>
                <a:latin typeface="+mn-lt"/>
                <a:ea typeface="+mn-ea"/>
                <a:cs typeface="+mn-cs"/>
              </a:rPr>
              <a:t>For example Directive 40-1 states… Can you help me to read out loud the first</a:t>
            </a:r>
            <a:r>
              <a:rPr lang="en-US" sz="800" i="0" kern="1200" baseline="0" dirty="0" smtClean="0">
                <a:solidFill>
                  <a:schemeClr val="tx1"/>
                </a:solidFill>
                <a:effectLst/>
                <a:latin typeface="+mn-lt"/>
                <a:ea typeface="+mn-ea"/>
                <a:cs typeface="+mn-cs"/>
              </a:rPr>
              <a:t> part</a:t>
            </a:r>
            <a:r>
              <a:rPr lang="en-US" sz="800" i="0" kern="1200" dirty="0" smtClean="0">
                <a:solidFill>
                  <a:schemeClr val="tx1"/>
                </a:solidFill>
                <a:effectLst/>
                <a:latin typeface="+mn-lt"/>
                <a:ea typeface="+mn-ea"/>
                <a:cs typeface="+mn-cs"/>
              </a:rPr>
              <a:t>…</a:t>
            </a:r>
          </a:p>
          <a:p>
            <a:r>
              <a:rPr lang="en-GB" sz="800" b="0" i="0" u="none" strike="noStrike" kern="1200" baseline="0" dirty="0" smtClean="0">
                <a:solidFill>
                  <a:schemeClr val="tx1"/>
                </a:solidFill>
                <a:latin typeface="+mn-lt"/>
                <a:ea typeface="+mn-ea"/>
                <a:cs typeface="+mn-cs"/>
              </a:rPr>
              <a:t>CHAPTER 2: EDUCATION AND TRAINING</a:t>
            </a:r>
          </a:p>
          <a:p>
            <a:r>
              <a:rPr lang="en-GB" sz="800" dirty="0" smtClean="0"/>
              <a:t>2-7. General Compliance. </a:t>
            </a:r>
          </a:p>
          <a:p>
            <a:r>
              <a:rPr lang="en-GB" sz="800" b="1" dirty="0" smtClean="0"/>
              <a:t>NATO troops engaging with local populations </a:t>
            </a:r>
            <a:r>
              <a:rPr lang="en-GB" sz="800" dirty="0" smtClean="0"/>
              <a:t>during operations </a:t>
            </a:r>
            <a:r>
              <a:rPr lang="en-GB" sz="800" b="1" dirty="0" smtClean="0"/>
              <a:t>must be trained on UNSCR 1325 and related resolutions, gender perspective prior to deployment</a:t>
            </a:r>
            <a:r>
              <a:rPr lang="en-GB" sz="800" dirty="0" smtClean="0"/>
              <a:t>. Additional gender specific qualifications must be achieved in accordance with the CE training requirements. </a:t>
            </a:r>
            <a:endParaRPr lang="en-GB" sz="800" dirty="0" smtClean="0">
              <a:solidFill>
                <a:prstClr val="black"/>
              </a:solidFill>
            </a:endParaRPr>
          </a:p>
          <a:p>
            <a:endParaRPr lang="sv-SE" sz="800" b="0" i="0" u="none" strike="noStrike" kern="1200" baseline="0" dirty="0" smtClean="0">
              <a:solidFill>
                <a:schemeClr val="tx1"/>
              </a:solidFill>
              <a:latin typeface="+mn-lt"/>
              <a:ea typeface="+mn-ea"/>
              <a:cs typeface="+mn-cs"/>
            </a:endParaRPr>
          </a:p>
          <a:p>
            <a:r>
              <a:rPr lang="sv-SE" sz="800" b="0" i="0" u="none" strike="noStrike" kern="1200" baseline="0" dirty="0" smtClean="0">
                <a:solidFill>
                  <a:schemeClr val="tx1"/>
                </a:solidFill>
                <a:latin typeface="+mn-lt"/>
                <a:ea typeface="+mn-ea"/>
                <a:cs typeface="+mn-cs"/>
              </a:rPr>
              <a:t>This directive also gives us guidance how to include gender perspective training into our education and training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i="0" kern="1200" dirty="0" smtClean="0">
                <a:solidFill>
                  <a:schemeClr val="tx1"/>
                </a:solidFill>
                <a:effectLst/>
                <a:latin typeface="+mn-lt"/>
                <a:ea typeface="+mn-ea"/>
                <a:cs typeface="+mn-cs"/>
              </a:rPr>
              <a:t>Can you help me to read out loud the second</a:t>
            </a:r>
            <a:r>
              <a:rPr lang="en-US" sz="800" i="0" kern="1200" baseline="0" dirty="0" smtClean="0">
                <a:solidFill>
                  <a:schemeClr val="tx1"/>
                </a:solidFill>
                <a:effectLst/>
                <a:latin typeface="+mn-lt"/>
                <a:ea typeface="+mn-ea"/>
                <a:cs typeface="+mn-cs"/>
              </a:rPr>
              <a:t> part</a:t>
            </a:r>
            <a:r>
              <a:rPr lang="en-US" sz="800" i="0" kern="1200" dirty="0" smtClean="0">
                <a:solidFill>
                  <a:schemeClr val="tx1"/>
                </a:solidFill>
                <a:effectLst/>
                <a:latin typeface="+mn-lt"/>
                <a:ea typeface="+mn-ea"/>
                <a:cs typeface="+mn-cs"/>
              </a:rPr>
              <a:t>…</a:t>
            </a:r>
          </a:p>
          <a:p>
            <a:r>
              <a:rPr lang="en-GB" sz="800" dirty="0" smtClean="0"/>
              <a:t>2-1. General. </a:t>
            </a:r>
          </a:p>
          <a:p>
            <a:r>
              <a:rPr lang="en-GB" sz="800" dirty="0" smtClean="0"/>
              <a:t>The guidance contained in this Directive shall be linked to specific actions during peacetime as well as to NATO Comprehensive Operations Planning processes. The </a:t>
            </a:r>
            <a:r>
              <a:rPr lang="en-GB" sz="800" b="1" dirty="0" smtClean="0"/>
              <a:t>greatest effect </a:t>
            </a:r>
            <a:r>
              <a:rPr lang="en-GB" sz="800" dirty="0" smtClean="0"/>
              <a:t>is gained if </a:t>
            </a:r>
            <a:r>
              <a:rPr lang="en-GB" sz="800" b="1" dirty="0" smtClean="0"/>
              <a:t>gender perspective is included in the earliest forms of training and education</a:t>
            </a:r>
            <a:r>
              <a:rPr lang="en-GB" sz="800" dirty="0" smtClean="0"/>
              <a:t> and </a:t>
            </a:r>
            <a:r>
              <a:rPr lang="en-GB" sz="800" b="1" dirty="0" smtClean="0"/>
              <a:t>mainstreamed throughout courses at different levels</a:t>
            </a:r>
            <a:r>
              <a:rPr lang="en-GB" sz="800" dirty="0" smtClean="0"/>
              <a:t> to achieve lifelong learning.</a:t>
            </a:r>
          </a:p>
          <a:p>
            <a:endParaRPr lang="en-GB" sz="800" b="0" i="0" u="none" strike="noStrike" kern="1200" baseline="0" dirty="0" smtClean="0">
              <a:solidFill>
                <a:schemeClr val="tx1"/>
              </a:solidFill>
              <a:latin typeface="+mn-lt"/>
              <a:ea typeface="+mn-ea"/>
              <a:cs typeface="+mn-cs"/>
            </a:endParaRPr>
          </a:p>
        </p:txBody>
      </p:sp>
      <p:sp>
        <p:nvSpPr>
          <p:cNvPr id="4" name="Dian numeron paikkamerkki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375382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E&amp;T Definitions. Education and Training is categorised into two areas, Individual and</a:t>
            </a:r>
          </a:p>
          <a:p>
            <a:r>
              <a:rPr lang="en-GB" altLang="en-US" smtClean="0"/>
              <a:t>Collective. It is then further described in four discreet areas i.e. Education, Individual Training,</a:t>
            </a:r>
          </a:p>
          <a:p>
            <a:r>
              <a:rPr lang="en-GB" altLang="en-US" smtClean="0"/>
              <a:t>Collective Training and Exercises which are defined as follows:</a:t>
            </a:r>
          </a:p>
          <a:p>
            <a:r>
              <a:rPr lang="en-GB" altLang="en-US" smtClean="0"/>
              <a:t>a. Education. The systematic instruction of individuals in subjects that will enhance their knowledge and skills, and develop competencies.</a:t>
            </a:r>
          </a:p>
          <a:p>
            <a:r>
              <a:rPr lang="en-GB" altLang="en-US" smtClean="0"/>
              <a:t>b. Individual Training. All instructional activities that provide the knowledge, skills and competencies required in the performance of assigned duties.</a:t>
            </a:r>
          </a:p>
          <a:p>
            <a:r>
              <a:rPr lang="en-GB" altLang="en-US" smtClean="0"/>
              <a:t>c. Collective Training. Procedural drills and the practical application of doctrine, plans and procedures to acquire and maintain tactical, operational and strategic capabilities.</a:t>
            </a:r>
          </a:p>
          <a:p>
            <a:r>
              <a:rPr lang="en-GB" altLang="en-US" smtClean="0"/>
              <a:t>d. Exercises. Ensure that HQ and formations are efficiently and effectively trained to fulfil their missions within the given readiness criteria.</a:t>
            </a:r>
          </a:p>
        </p:txBody>
      </p:sp>
      <p:sp>
        <p:nvSpPr>
          <p:cNvPr id="4" name="Slide Number Placeholder 3"/>
          <p:cNvSpPr>
            <a:spLocks noGrp="1"/>
          </p:cNvSpPr>
          <p:nvPr>
            <p:ph type="sldNum" sz="quarter" idx="5"/>
          </p:nvPr>
        </p:nvSpPr>
        <p:spPr/>
        <p:txBody>
          <a:bodyPr/>
          <a:lstStyle/>
          <a:p>
            <a:pPr>
              <a:defRPr/>
            </a:pPr>
            <a:fld id="{983500EB-0C67-4ED2-88D3-E87CE21C066B}"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sz="1100" dirty="0" smtClean="0"/>
              <a:t>What is target audience?</a:t>
            </a:r>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15</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sz="1000" dirty="0" smtClean="0"/>
              <a:t>What is target audience?</a:t>
            </a:r>
          </a:p>
          <a:p>
            <a:r>
              <a:rPr lang="en-GB" sz="1000" dirty="0" smtClean="0"/>
              <a:t>A </a:t>
            </a:r>
            <a:r>
              <a:rPr lang="en-GB" sz="1000" b="1" dirty="0" smtClean="0"/>
              <a:t>target audience</a:t>
            </a:r>
            <a:r>
              <a:rPr lang="en-GB" sz="1000" dirty="0" smtClean="0"/>
              <a:t> is the intended audience.</a:t>
            </a:r>
          </a:p>
          <a:p>
            <a:r>
              <a:rPr lang="sv-SE" sz="1000" dirty="0" smtClean="0">
                <a:solidFill>
                  <a:schemeClr val="tx1"/>
                </a:solidFill>
              </a:rPr>
              <a:t>The audience we are planning our</a:t>
            </a:r>
            <a:r>
              <a:rPr lang="sv-SE" sz="1000" baseline="0" dirty="0" smtClean="0">
                <a:solidFill>
                  <a:schemeClr val="tx1"/>
                </a:solidFill>
              </a:rPr>
              <a:t> training for.</a:t>
            </a:r>
            <a:endParaRPr lang="fi-FI" sz="1000" dirty="0" smtClean="0">
              <a:solidFill>
                <a:schemeClr val="tx1"/>
              </a:solidFill>
            </a:endParaRPr>
          </a:p>
          <a:p>
            <a:endParaRPr lang="fi-FI" sz="1000" dirty="0" smtClean="0"/>
          </a:p>
          <a:p>
            <a:r>
              <a:rPr lang="fi-FI" sz="1000" dirty="0" smtClean="0"/>
              <a:t>What is </a:t>
            </a:r>
            <a:r>
              <a:rPr lang="fi-FI" sz="1000" b="1" dirty="0" smtClean="0"/>
              <a:t>training audience</a:t>
            </a:r>
            <a:r>
              <a:rPr lang="fi-FI" sz="1000" dirty="0" smtClean="0"/>
              <a:t>?</a:t>
            </a:r>
          </a:p>
          <a:p>
            <a:r>
              <a:rPr lang="fi-FI" sz="1000" dirty="0" smtClean="0"/>
              <a:t>The people we actually have in our class room</a:t>
            </a:r>
          </a:p>
          <a:p>
            <a:endParaRPr lang="fi-FI" sz="1000" dirty="0" smtClean="0"/>
          </a:p>
          <a:p>
            <a:r>
              <a:rPr lang="fi-FI" sz="1000" dirty="0" smtClean="0"/>
              <a:t>Why do we need to consider</a:t>
            </a:r>
            <a:r>
              <a:rPr lang="fi-FI" sz="1000" baseline="0" dirty="0" smtClean="0"/>
              <a:t> both?</a:t>
            </a:r>
          </a:p>
          <a:p>
            <a:r>
              <a:rPr lang="fi-FI" sz="1000" baseline="0" dirty="0" smtClean="0"/>
              <a:t>They might differ and we need to tailor our training activities accordingly.</a:t>
            </a:r>
            <a:endParaRPr lang="fi-FI" sz="1000" dirty="0" smtClean="0"/>
          </a:p>
          <a:p>
            <a:pPr lvl="0"/>
            <a:endParaRPr lang="en-GB" sz="1100" kern="1200" dirty="0" smtClean="0">
              <a:solidFill>
                <a:schemeClr val="tx1"/>
              </a:solidFill>
              <a:effectLst/>
              <a:latin typeface="+mn-lt"/>
              <a:ea typeface="ＭＳ Ｐゴシック" charset="0"/>
              <a:cs typeface="ＭＳ Ｐゴシック" charset="0"/>
            </a:endParaRPr>
          </a:p>
          <a:p>
            <a:pPr algn="l">
              <a:lnSpc>
                <a:spcPct val="100000"/>
              </a:lnSpc>
              <a:spcBef>
                <a:spcPts val="0"/>
              </a:spcBef>
            </a:pPr>
            <a:endParaRPr lang="en-US" sz="1050" dirty="0" smtClean="0">
              <a:ea typeface="ＭＳ Ｐゴシック" pitchFamily="34" charset="-128"/>
            </a:endParaRPr>
          </a:p>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16</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r>
              <a:rPr lang="en-US" sz="1000" kern="1200" dirty="0" smtClean="0">
                <a:solidFill>
                  <a:schemeClr val="tx1"/>
                </a:solidFill>
                <a:effectLst/>
                <a:latin typeface="+mn-lt"/>
                <a:ea typeface="ＭＳ Ｐゴシック" charset="0"/>
                <a:cs typeface="ＭＳ Ｐゴシック" charset="0"/>
              </a:rPr>
              <a:t>By conducting a Target Audience Analysis (TAA) to determine categories of audience (e.g., operational users, maintainers, supervisors, and trainers), location and size of population and required annual iterations. </a:t>
            </a:r>
          </a:p>
          <a:p>
            <a:pPr rtl="0"/>
            <a:r>
              <a:rPr lang="en-US" sz="1000" kern="1200" dirty="0" smtClean="0">
                <a:solidFill>
                  <a:schemeClr val="tx1"/>
                </a:solidFill>
                <a:effectLst/>
                <a:latin typeface="+mn-lt"/>
                <a:ea typeface="ＭＳ Ｐゴシック" charset="0"/>
                <a:cs typeface="ＭＳ Ｐゴシック" charset="0"/>
              </a:rPr>
              <a:t>Some learner characteristics (current subject matter competence, knowledge and learning skills and preferences) may also be determined at this stage-</a:t>
            </a:r>
          </a:p>
          <a:p>
            <a:endParaRPr lang="fi-FI"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TAA and THESE QUEASTIONS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DETERMINE WHO WE WANNA TRAIN?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WHAT IS OUR POTENTIAL</a:t>
            </a:r>
            <a:r>
              <a:rPr lang="en-US" sz="1000" kern="1200" baseline="0" dirty="0" smtClean="0">
                <a:solidFill>
                  <a:schemeClr val="tx1"/>
                </a:solidFill>
                <a:effectLst/>
                <a:latin typeface="+mn-lt"/>
                <a:ea typeface="ＭＳ Ｐゴシック" charset="0"/>
                <a:cs typeface="ＭＳ Ｐゴシック" charset="0"/>
              </a:rPr>
              <a:t> </a:t>
            </a:r>
            <a:r>
              <a:rPr lang="en-US" sz="1000" kern="1200" dirty="0" smtClean="0">
                <a:solidFill>
                  <a:schemeClr val="tx1"/>
                </a:solidFill>
                <a:effectLst/>
                <a:latin typeface="+mn-lt"/>
                <a:ea typeface="ＭＳ Ｐゴシック" charset="0"/>
                <a:cs typeface="ＭＳ Ｐゴシック" charset="0"/>
              </a:rPr>
              <a:t>TARGET AUDIENCE?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AND ARE THERE OTHER POTENTIAL AUDIENCES?</a:t>
            </a:r>
          </a:p>
          <a:p>
            <a:endParaRPr lang="fi-FI" dirty="0" smtClean="0"/>
          </a:p>
        </p:txBody>
      </p:sp>
      <p:sp>
        <p:nvSpPr>
          <p:cNvPr id="4" name="Dian numeron paikkamerkki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17</a:t>
            </a:fld>
            <a:endParaRPr lang="sv-SE">
              <a:solidFill>
                <a:prstClr val="black"/>
              </a:solidFill>
            </a:endParaRPr>
          </a:p>
        </p:txBody>
      </p:sp>
    </p:spTree>
    <p:extLst>
      <p:ext uri="{BB962C8B-B14F-4D97-AF65-F5344CB8AC3E}">
        <p14:creationId xmlns:p14="http://schemas.microsoft.com/office/powerpoint/2010/main" val="1342886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18</a:t>
            </a:fld>
            <a:endParaRPr lang="sv-SE">
              <a:solidFill>
                <a:prstClr val="black"/>
              </a:solidFill>
            </a:endParaRPr>
          </a:p>
        </p:txBody>
      </p:sp>
    </p:spTree>
    <p:extLst>
      <p:ext uri="{BB962C8B-B14F-4D97-AF65-F5344CB8AC3E}">
        <p14:creationId xmlns:p14="http://schemas.microsoft.com/office/powerpoint/2010/main" val="105269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noProof="0" dirty="0" smtClean="0"/>
              <a:t>Target audience categories can be different</a:t>
            </a:r>
            <a:r>
              <a:rPr lang="en-US" sz="1000" baseline="0" noProof="0" dirty="0" smtClean="0"/>
              <a:t> levels: strategic, operational and tactical level</a:t>
            </a:r>
          </a:p>
          <a:p>
            <a:r>
              <a:rPr lang="en-US" sz="1000" baseline="0" noProof="0" dirty="0" smtClean="0"/>
              <a:t>All this levels work with different things and have different tasks, there fore the content of training as well as the methods should vary accordingly</a:t>
            </a:r>
            <a:endParaRPr lang="en-US" sz="1000" noProof="0" dirty="0" smtClean="0"/>
          </a:p>
          <a:p>
            <a:endParaRPr lang="en-US" sz="1000" noProof="0" dirty="0" smtClean="0"/>
          </a:p>
          <a:p>
            <a:r>
              <a:rPr lang="en-US" sz="1000" noProof="0" dirty="0" smtClean="0"/>
              <a:t>For example at </a:t>
            </a:r>
            <a:r>
              <a:rPr lang="en-US" sz="1000" baseline="0" noProof="0" dirty="0" smtClean="0"/>
              <a:t>the strategic level, the activities comprise the development of strategic military guidance, military planning, force generation, current operations and operational advice.</a:t>
            </a:r>
          </a:p>
          <a:p>
            <a:pPr marL="171450" indent="-171450">
              <a:buFont typeface="Arial" panose="020B0604020202020204" pitchFamily="34" charset="0"/>
              <a:buChar char="•"/>
            </a:pPr>
            <a:r>
              <a:rPr lang="en-US" sz="1000" baseline="0" noProof="0" dirty="0" smtClean="0"/>
              <a:t>Strategic military guidance and policy includes the relevant principles and objectives of women, peace and security mandates.</a:t>
            </a:r>
          </a:p>
          <a:p>
            <a:pPr marL="171450" indent="-171450">
              <a:buFont typeface="Arial" panose="020B0604020202020204" pitchFamily="34" charset="0"/>
              <a:buChar char="•"/>
            </a:pPr>
            <a:r>
              <a:rPr lang="en-US" sz="1000" baseline="0" noProof="0" dirty="0" smtClean="0"/>
              <a:t>Military operations planning and liaison with other mission components include assessment of any differences in security priories of woman and men. </a:t>
            </a:r>
          </a:p>
          <a:p>
            <a:pPr marL="171450" indent="-171450">
              <a:buFont typeface="Arial" panose="020B0604020202020204" pitchFamily="34" charset="0"/>
              <a:buChar char="•"/>
            </a:pPr>
            <a:r>
              <a:rPr lang="en-US" sz="1000" baseline="0" noProof="0" dirty="0" smtClean="0"/>
              <a:t>Military planning to enhance conditions of service assess and meet the specific needs of male and female military personnel.</a:t>
            </a:r>
          </a:p>
          <a:p>
            <a:pPr marL="171450" indent="-171450">
              <a:buFont typeface="Arial" panose="020B0604020202020204" pitchFamily="34" charset="0"/>
              <a:buChar char="•"/>
            </a:pPr>
            <a:r>
              <a:rPr lang="en-US" sz="1000" baseline="0" noProof="0" dirty="0" smtClean="0"/>
              <a:t>Force generation planning and activities incorporate strategies to improve progressively the balance in the numbers of male and female military.</a:t>
            </a:r>
          </a:p>
          <a:p>
            <a:pPr marL="171450" indent="-171450">
              <a:buFont typeface="Arial" panose="020B0604020202020204" pitchFamily="34" charset="0"/>
              <a:buChar char="•"/>
            </a:pPr>
            <a:r>
              <a:rPr lang="en-US" sz="1000" baseline="0" noProof="0" dirty="0" smtClean="0"/>
              <a:t>Monitoring and reporting activities of military components in peacekeeping missions evaluate the progress of military efforts to implement mandates of women, peace and security.</a:t>
            </a:r>
          </a:p>
          <a:p>
            <a:pPr marL="171450" indent="-171450">
              <a:buFont typeface="Arial" panose="020B0604020202020204" pitchFamily="34" charset="0"/>
              <a:buChar char="•"/>
            </a:pPr>
            <a:r>
              <a:rPr lang="en-US" sz="1000" baseline="0" noProof="0" dirty="0" smtClean="0"/>
              <a:t>Operational advise and support underlines human rights principles, including the rights of women and girls and their equal participation.</a:t>
            </a:r>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After this lesson you should be able to:</a:t>
            </a:r>
          </a:p>
          <a:p>
            <a:pPr marL="171450" lvl="0" indent="-171450">
              <a:buFont typeface="Arial" panose="020B0604020202020204" pitchFamily="34" charset="0"/>
              <a:buChar char="•"/>
            </a:pPr>
            <a:r>
              <a:rPr lang="en-GB" sz="1000" b="0" dirty="0" smtClean="0"/>
              <a:t>plan education, training or exercise with an applied gender perspective.</a:t>
            </a:r>
          </a:p>
          <a:p>
            <a:pPr marL="171450" lvl="0" indent="-171450">
              <a:buFont typeface="Arial" panose="020B0604020202020204" pitchFamily="34" charset="0"/>
              <a:buChar char="•"/>
            </a:pPr>
            <a:r>
              <a:rPr lang="en-GB" sz="1000" b="0" dirty="0" smtClean="0"/>
              <a:t>identify and analyse learning outcomes for each target audience.</a:t>
            </a:r>
            <a:endParaRPr lang="en-US" sz="1000" b="0" dirty="0" smtClean="0"/>
          </a:p>
          <a:p>
            <a:pPr marL="171450" lvl="0" indent="-171450">
              <a:buFont typeface="Arial" panose="020B0604020202020204" pitchFamily="34" charset="0"/>
              <a:buChar char="•"/>
            </a:pPr>
            <a:r>
              <a:rPr lang="en-GB" sz="1000" b="0" dirty="0" smtClean="0"/>
              <a:t>do Target Audience Analysis</a:t>
            </a:r>
          </a:p>
          <a:p>
            <a:pPr marL="171450" lvl="0" indent="-171450">
              <a:buFont typeface="Arial" panose="020B0604020202020204" pitchFamily="34" charset="0"/>
              <a:buChar char="•"/>
            </a:pPr>
            <a:r>
              <a:rPr lang="en-GB" sz="1000" b="0" dirty="0" smtClean="0"/>
              <a:t>use lesson plans</a:t>
            </a:r>
            <a:r>
              <a:rPr lang="en-US" sz="1000" b="0" dirty="0" smtClean="0"/>
              <a:t>. </a:t>
            </a:r>
          </a:p>
          <a:p>
            <a:pPr algn="l">
              <a:lnSpc>
                <a:spcPct val="100000"/>
              </a:lnSpc>
              <a:spcBef>
                <a:spcPts val="0"/>
              </a:spcBef>
            </a:pPr>
            <a:endParaRPr lang="en-US" sz="1000" b="0"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87C5A2-9CC9-4635-BFF8-4B53C3F83ACF}" type="slidenum">
              <a:rPr lang="sv-SE" smtClean="0"/>
              <a:pPr eaLnBrk="1" hangingPunct="1"/>
              <a:t>2</a:t>
            </a:fld>
            <a:endParaRPr lang="sv-S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At the operational</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level, military tasks span the range of activities required to</a:t>
            </a:r>
            <a:r>
              <a:rPr lang="en-GB" sz="1000" kern="1200" baseline="0" dirty="0" smtClean="0">
                <a:solidFill>
                  <a:schemeClr val="tx1"/>
                </a:solidFill>
                <a:effectLst/>
                <a:latin typeface="+mn-lt"/>
                <a:ea typeface="+mn-ea"/>
                <a:cs typeface="+mn-cs"/>
              </a:rPr>
              <a:t> translate strategic guidance and direction from military concept of operations into field-level duties and coordination, in accordance with a mission´s mandate. Depending on the scope of the mandate, these military tasks may include activities to ensure protection, information operations, monitoring and verification of implementation of peace agreements, liaison and support for national security forces.</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GB" sz="1000" dirty="0" smtClean="0"/>
              <a:t>Gender Objectives for Operational-Level Tasks:</a:t>
            </a:r>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Military protection activities, including all measures to ensure the protection of civilians, to support the delivery of humanitarian assistance and protect UN facilities and personnel respond to the priorities of both women and men.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Security support activities take account (with respect to planning and implementation) of the impact on women and women`s role in and contribution to peace and security processes.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Monitoring and verification activities undertaken by the military component of peacekeeping operations draw on the contributions and perspectives of both women and men in the host country. </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Military liaison activities in the area of operation foster an integrated approach to implementation of mandates on women, peace and security.</a:t>
            </a:r>
            <a:r>
              <a:rPr lang="en-US" sz="1200" kern="1200" dirty="0" smtClean="0">
                <a:solidFill>
                  <a:schemeClr val="tx1"/>
                </a:solidFill>
                <a:effectLst/>
                <a:latin typeface="+mn-lt"/>
                <a:ea typeface="+mn-ea"/>
                <a:cs typeface="+mn-cs"/>
              </a:rPr>
              <a:t> </a:t>
            </a:r>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At the tactical level, military activities involve the translation of concepts and guidance into tasks that can be implemented. </a:t>
            </a:r>
          </a:p>
          <a:p>
            <a:r>
              <a:rPr lang="en-GB" sz="1000" kern="1200" dirty="0" smtClean="0">
                <a:solidFill>
                  <a:schemeClr val="tx1"/>
                </a:solidFill>
                <a:effectLst/>
                <a:latin typeface="+mn-lt"/>
                <a:ea typeface="+mn-ea"/>
                <a:cs typeface="+mn-cs"/>
              </a:rPr>
              <a:t>These include activities related to the protection of civilians, patrolling, checkpoint duties, humanitarian aid support and assistance to national security forces.</a:t>
            </a:r>
          </a:p>
          <a:p>
            <a:endParaRPr lang="en-US" sz="1000" kern="1200" dirty="0" smtClean="0">
              <a:solidFill>
                <a:schemeClr val="tx1"/>
              </a:solidFill>
              <a:effectLst/>
              <a:latin typeface="+mn-lt"/>
              <a:ea typeface="+mn-ea"/>
              <a:cs typeface="+mn-cs"/>
            </a:endParaRPr>
          </a:p>
          <a:p>
            <a:r>
              <a:rPr lang="en-GB" sz="1000" dirty="0" smtClean="0"/>
              <a:t>Gender Objectives for Tactical-Level Tasks:</a:t>
            </a:r>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Patrol duties drawn on the contributions of women in order to enhance information operations and helps to facilitate increased protection for woman and girls. </a:t>
            </a: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Checkpoint and roadblock duties include appropriate provisions for conducting searches of both women and men and involve gender- and culturally-sensitive procedures. </a:t>
            </a: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Protection tasks including the protection of civilians accord adequate priority to addressing the specific protection concerns of woman and girls. </a:t>
            </a: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Security support tasks including DDR, as well as support for elections and national security forces, take account of the impact on women and their role in and contribution to these processes. </a:t>
            </a: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Monitoring and verification tasks assess differences in security risks facing women and men, and local women consulted during information operations. </a:t>
            </a: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Military liaison tasks are performed by mixed teams and reach out to both woman and men in the local population.  </a:t>
            </a:r>
          </a:p>
          <a:p>
            <a:pPr marL="171450" indent="-171450">
              <a:buFont typeface="Arial" panose="020B0604020202020204" pitchFamily="34" charset="0"/>
              <a:buChar char="•"/>
            </a:pPr>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r>
              <a:rPr lang="en-US" sz="1000" kern="1200" dirty="0" smtClean="0">
                <a:solidFill>
                  <a:schemeClr val="tx1"/>
                </a:solidFill>
                <a:effectLst/>
                <a:latin typeface="+mn-lt"/>
                <a:ea typeface="+mn-ea"/>
                <a:cs typeface="+mn-cs"/>
              </a:rPr>
              <a:t>So you can now understand why these levels should be trained separately.</a:t>
            </a:r>
          </a:p>
          <a:p>
            <a:pPr marL="0" indent="0">
              <a:buFont typeface="Arial" panose="020B0604020202020204" pitchFamily="34" charset="0"/>
              <a:buNone/>
            </a:pPr>
            <a:r>
              <a:rPr lang="en-US" sz="1000" kern="1200" dirty="0" smtClean="0">
                <a:solidFill>
                  <a:schemeClr val="tx1"/>
                </a:solidFill>
                <a:effectLst/>
                <a:latin typeface="+mn-lt"/>
                <a:ea typeface="+mn-ea"/>
                <a:cs typeface="+mn-cs"/>
              </a:rPr>
              <a:t>The learning content and</a:t>
            </a:r>
            <a:r>
              <a:rPr lang="en-US" sz="1000" kern="1200" baseline="0" dirty="0" smtClean="0">
                <a:solidFill>
                  <a:schemeClr val="tx1"/>
                </a:solidFill>
                <a:effectLst/>
                <a:latin typeface="+mn-lt"/>
                <a:ea typeface="+mn-ea"/>
                <a:cs typeface="+mn-cs"/>
              </a:rPr>
              <a:t> the suitable methods are closely linked with the intended target audience. </a:t>
            </a: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sz="1000" b="0" i="0" baseline="0" noProof="0" dirty="0" smtClean="0">
                <a:solidFill>
                  <a:schemeClr val="tx1"/>
                </a:solidFill>
                <a:latin typeface="Arial" panose="020B0604020202020204" pitchFamily="34" charset="0"/>
                <a:cs typeface="Arial" panose="020B0604020202020204" pitchFamily="34" charset="0"/>
              </a:rPr>
              <a:t>When we star planning gender perspective training and do our target audience analyzis we also need to deside</a:t>
            </a:r>
          </a:p>
          <a:p>
            <a:pPr marL="285750" lvl="0" indent="-285750">
              <a:buFont typeface="Arial" panose="020B0604020202020204" pitchFamily="34" charset="0"/>
              <a:buChar char="•"/>
            </a:pPr>
            <a:r>
              <a:rPr lang="en-US" sz="1000" b="0" i="0" dirty="0" smtClean="0"/>
              <a:t>Who needs to be trained?</a:t>
            </a:r>
          </a:p>
          <a:p>
            <a:pPr marL="742950" lvl="1" indent="-285750">
              <a:buFont typeface="Arial" panose="020B0604020202020204" pitchFamily="34" charset="0"/>
              <a:buChar char="•"/>
            </a:pPr>
            <a:r>
              <a:rPr lang="en-US" sz="1000" b="0" i="0" dirty="0" smtClean="0">
                <a:ea typeface="ＭＳ Ｐゴシック" charset="0"/>
                <a:cs typeface="ＭＳ Ｐゴシック" charset="0"/>
              </a:rPr>
              <a:t>Which commands and units need training? </a:t>
            </a:r>
          </a:p>
          <a:p>
            <a:pPr marL="742950" lvl="1" indent="-285750">
              <a:buFont typeface="Arial" panose="020B0604020202020204" pitchFamily="34" charset="0"/>
              <a:buChar char="•"/>
            </a:pPr>
            <a:r>
              <a:rPr lang="en-US" sz="1000" b="0" i="0" dirty="0" smtClean="0">
                <a:ea typeface="ＭＳ Ｐゴシック" charset="0"/>
                <a:cs typeface="ＭＳ Ｐゴシック" charset="0"/>
              </a:rPr>
              <a:t>How many and which individual posts need training? </a:t>
            </a:r>
          </a:p>
          <a:p>
            <a:pPr marL="285750" lvl="0" indent="-285750">
              <a:buFont typeface="Arial" panose="020B0604020202020204" pitchFamily="34" charset="0"/>
              <a:buChar char="•"/>
            </a:pPr>
            <a:r>
              <a:rPr lang="en-US" sz="1000" b="0" i="0" dirty="0" smtClean="0">
                <a:ea typeface="ＭＳ Ｐゴシック" charset="0"/>
                <a:cs typeface="ＭＳ Ｐゴシック" charset="0"/>
              </a:rPr>
              <a:t>How much training do we need?</a:t>
            </a:r>
          </a:p>
          <a:p>
            <a:pPr marL="742950" lvl="1" indent="-285750">
              <a:buFont typeface="Arial" panose="020B0604020202020204" pitchFamily="34" charset="0"/>
              <a:buChar char="•"/>
            </a:pPr>
            <a:r>
              <a:rPr lang="en-US" sz="1000" b="0" i="0" dirty="0" smtClean="0">
                <a:ea typeface="ＭＳ Ｐゴシック" charset="0"/>
                <a:cs typeface="ＭＳ Ｐゴシック" charset="0"/>
              </a:rPr>
              <a:t>What is the minimal annual throughput to meet the requirement? </a:t>
            </a:r>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smtClean="0"/>
              <a:t>But this</a:t>
            </a:r>
            <a:r>
              <a:rPr lang="sv-SE" sz="1100" baseline="0" dirty="0" smtClean="0"/>
              <a:t> is not enought</a:t>
            </a:r>
          </a:p>
          <a:p>
            <a:r>
              <a:rPr lang="sv-SE" sz="1100" baseline="0" dirty="0" smtClean="0"/>
              <a:t>We still need to know more about our intenden learners</a:t>
            </a:r>
          </a:p>
          <a:p>
            <a:endParaRPr lang="sv-SE" sz="1100" baseline="0" dirty="0" smtClean="0"/>
          </a:p>
          <a:p>
            <a:r>
              <a:rPr lang="sv-SE" sz="1100" baseline="0" dirty="0" smtClean="0"/>
              <a:t>What do we need to know about our intended learners?</a:t>
            </a:r>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23</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00" dirty="0" smtClean="0"/>
              <a:t>Learner characteristics identifies those characteristics of the target population which impact the design of the instructional programme.</a:t>
            </a:r>
          </a:p>
          <a:p>
            <a:endParaRPr lang="sv-SE" sz="1000" baseline="0" dirty="0" smtClean="0"/>
          </a:p>
          <a:p>
            <a:r>
              <a:rPr lang="sv-SE" sz="1000" baseline="0" dirty="0" smtClean="0"/>
              <a:t>Here is a list of the so called learner characteristics. That is a term used also in the NATO BI SC Directive 75-7 in an Annex D</a:t>
            </a:r>
          </a:p>
          <a:p>
            <a:endParaRPr lang="sv-SE" sz="1000" baseline="0" dirty="0" smtClean="0"/>
          </a:p>
          <a:p>
            <a:r>
              <a:rPr lang="sv-SE" sz="1000" baseline="0" dirty="0" smtClean="0"/>
              <a:t>This is a list of the questions that every trained needs to ask, everytime he or she is planning and conducting a lecture or any kind of training event or activity. </a:t>
            </a:r>
          </a:p>
          <a:p>
            <a:pPr marL="628650" lvl="1" indent="-171450">
              <a:buFont typeface="Arial" panose="020B0604020202020204" pitchFamily="34" charset="0"/>
              <a:buChar char="•"/>
            </a:pPr>
            <a:r>
              <a:rPr lang="sv-SE" sz="1000" dirty="0" err="1" smtClean="0"/>
              <a:t>How</a:t>
            </a:r>
            <a:r>
              <a:rPr lang="sv-SE" sz="1000" dirty="0" smtClean="0"/>
              <a:t> </a:t>
            </a:r>
            <a:r>
              <a:rPr lang="sv-SE" sz="1000" dirty="0" err="1" smtClean="0"/>
              <a:t>much</a:t>
            </a:r>
            <a:r>
              <a:rPr lang="sv-SE" sz="1000" dirty="0" smtClean="0"/>
              <a:t> </a:t>
            </a:r>
            <a:r>
              <a:rPr lang="sv-SE" sz="1000" dirty="0" err="1" smtClean="0"/>
              <a:t>learners</a:t>
            </a:r>
            <a:r>
              <a:rPr lang="sv-SE" sz="1000" dirty="0" smtClean="0"/>
              <a:t> </a:t>
            </a:r>
            <a:r>
              <a:rPr lang="sv-SE" sz="1000" dirty="0" err="1" smtClean="0"/>
              <a:t>already</a:t>
            </a:r>
            <a:r>
              <a:rPr lang="sv-SE" sz="1000" dirty="0" smtClean="0"/>
              <a:t> </a:t>
            </a:r>
            <a:r>
              <a:rPr lang="sv-SE" sz="1000" dirty="0" err="1" smtClean="0"/>
              <a:t>know</a:t>
            </a:r>
            <a:r>
              <a:rPr lang="sv-SE" sz="1000" dirty="0" smtClean="0"/>
              <a:t> </a:t>
            </a:r>
            <a:r>
              <a:rPr lang="sv-SE" sz="1000" dirty="0" err="1" smtClean="0"/>
              <a:t>about</a:t>
            </a:r>
            <a:r>
              <a:rPr lang="sv-SE" sz="1000" dirty="0" smtClean="0"/>
              <a:t> the </a:t>
            </a:r>
            <a:r>
              <a:rPr lang="sv-SE" sz="1000" dirty="0" err="1" smtClean="0"/>
              <a:t>subject</a:t>
            </a:r>
            <a:r>
              <a:rPr lang="sv-SE" sz="1000" dirty="0" smtClean="0"/>
              <a:t>? </a:t>
            </a:r>
          </a:p>
          <a:p>
            <a:pPr marL="628650" lvl="2" indent="-171450" eaLnBrk="0" hangingPunct="0">
              <a:spcBef>
                <a:spcPct val="30000"/>
              </a:spcBef>
              <a:buFont typeface="Arial" panose="020B0604020202020204" pitchFamily="34" charset="0"/>
              <a:buChar char="•"/>
              <a:defRPr/>
            </a:pPr>
            <a:r>
              <a:rPr lang="sv-SE" sz="1000" dirty="0" err="1" smtClean="0"/>
              <a:t>How</a:t>
            </a:r>
            <a:r>
              <a:rPr lang="sv-SE" sz="1000" dirty="0" smtClean="0"/>
              <a:t> </a:t>
            </a:r>
            <a:r>
              <a:rPr lang="sv-SE" sz="1000" dirty="0" err="1" smtClean="0"/>
              <a:t>much</a:t>
            </a:r>
            <a:r>
              <a:rPr lang="sv-SE" sz="1000" dirty="0" smtClean="0"/>
              <a:t> </a:t>
            </a:r>
            <a:r>
              <a:rPr lang="sv-SE" sz="1000" dirty="0" err="1" smtClean="0"/>
              <a:t>experience</a:t>
            </a:r>
            <a:r>
              <a:rPr lang="sv-SE" sz="1000" dirty="0" smtClean="0"/>
              <a:t> </a:t>
            </a:r>
            <a:r>
              <a:rPr lang="sv-SE" sz="1000" dirty="0" err="1" smtClean="0"/>
              <a:t>learners</a:t>
            </a:r>
            <a:r>
              <a:rPr lang="sv-SE" sz="1000" dirty="0" smtClean="0"/>
              <a:t> </a:t>
            </a:r>
            <a:r>
              <a:rPr lang="sv-SE" sz="1000" dirty="0" err="1" smtClean="0"/>
              <a:t>have</a:t>
            </a:r>
            <a:r>
              <a:rPr lang="sv-SE" sz="1000" dirty="0" smtClean="0"/>
              <a:t> on the </a:t>
            </a:r>
            <a:r>
              <a:rPr lang="sv-SE" sz="1000" dirty="0" err="1" smtClean="0"/>
              <a:t>subject</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Why</a:t>
            </a:r>
            <a:r>
              <a:rPr lang="sv-SE" sz="1000" dirty="0" smtClean="0"/>
              <a:t> </a:t>
            </a:r>
            <a:r>
              <a:rPr lang="sv-SE" sz="1000" dirty="0" err="1" smtClean="0"/>
              <a:t>are</a:t>
            </a:r>
            <a:r>
              <a:rPr lang="sv-SE" sz="1000" dirty="0" smtClean="0"/>
              <a:t> </a:t>
            </a:r>
            <a:r>
              <a:rPr lang="sv-SE" sz="1000" dirty="0" err="1" smtClean="0"/>
              <a:t>learners</a:t>
            </a:r>
            <a:r>
              <a:rPr lang="sv-SE" sz="1000" dirty="0" smtClean="0"/>
              <a:t> </a:t>
            </a:r>
            <a:r>
              <a:rPr lang="sv-SE" sz="1000" dirty="0" err="1" smtClean="0"/>
              <a:t>taking</a:t>
            </a:r>
            <a:r>
              <a:rPr lang="sv-SE" sz="1000" dirty="0" smtClean="0"/>
              <a:t> </a:t>
            </a:r>
            <a:r>
              <a:rPr lang="sv-SE" sz="1000" dirty="0" err="1" smtClean="0"/>
              <a:t>this</a:t>
            </a:r>
            <a:r>
              <a:rPr lang="sv-SE" sz="1000" dirty="0" smtClean="0"/>
              <a:t> </a:t>
            </a:r>
            <a:r>
              <a:rPr lang="sv-SE" sz="1000" dirty="0" err="1" smtClean="0"/>
              <a:t>course</a:t>
            </a:r>
            <a:r>
              <a:rPr lang="sv-SE" sz="1000" dirty="0" smtClean="0"/>
              <a:t>? </a:t>
            </a:r>
            <a:r>
              <a:rPr lang="sv-SE" sz="1000" dirty="0" err="1" smtClean="0"/>
              <a:t>How</a:t>
            </a:r>
            <a:r>
              <a:rPr lang="sv-SE" sz="1000" dirty="0" smtClean="0"/>
              <a:t> </a:t>
            </a:r>
            <a:r>
              <a:rPr lang="sv-SE" sz="1000" dirty="0" err="1" smtClean="0"/>
              <a:t>motivated</a:t>
            </a:r>
            <a:r>
              <a:rPr lang="sv-SE" sz="1000" dirty="0" smtClean="0"/>
              <a:t> </a:t>
            </a:r>
            <a:r>
              <a:rPr lang="sv-SE" sz="1000" dirty="0" err="1" smtClean="0"/>
              <a:t>they</a:t>
            </a:r>
            <a:r>
              <a:rPr lang="sv-SE" sz="1000" dirty="0" smtClean="0"/>
              <a:t> </a:t>
            </a:r>
            <a:r>
              <a:rPr lang="sv-SE" sz="1000" dirty="0" err="1" smtClean="0"/>
              <a:t>are</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a:t>
            </a:r>
            <a:r>
              <a:rPr lang="sv-SE" sz="1000" dirty="0" err="1" smtClean="0"/>
              <a:t>are</a:t>
            </a:r>
            <a:r>
              <a:rPr lang="sv-SE" sz="1000" dirty="0" smtClean="0"/>
              <a:t> </a:t>
            </a:r>
            <a:r>
              <a:rPr lang="sv-SE" sz="1000" dirty="0" err="1" smtClean="0"/>
              <a:t>their</a:t>
            </a:r>
            <a:r>
              <a:rPr lang="sv-SE" sz="1000" dirty="0" smtClean="0"/>
              <a:t> </a:t>
            </a:r>
            <a:r>
              <a:rPr lang="sv-SE" sz="1000" dirty="0" err="1" smtClean="0"/>
              <a:t>language</a:t>
            </a:r>
            <a:r>
              <a:rPr lang="sv-SE" sz="1000" dirty="0" smtClean="0"/>
              <a:t> </a:t>
            </a:r>
            <a:r>
              <a:rPr lang="sv-SE" sz="1000" dirty="0" err="1" smtClean="0"/>
              <a:t>skills</a:t>
            </a:r>
            <a:r>
              <a:rPr lang="sv-SE" sz="1000" dirty="0" smtClean="0"/>
              <a:t>? Computer </a:t>
            </a:r>
            <a:r>
              <a:rPr lang="sv-SE" sz="1000" dirty="0" err="1" smtClean="0"/>
              <a:t>skills</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is </a:t>
            </a:r>
            <a:r>
              <a:rPr lang="sv-SE" sz="1000" dirty="0" err="1" smtClean="0"/>
              <a:t>learners</a:t>
            </a:r>
            <a:r>
              <a:rPr lang="sv-SE" sz="1000" dirty="0" smtClean="0"/>
              <a:t> </a:t>
            </a:r>
            <a:r>
              <a:rPr lang="sv-SE" sz="1000" dirty="0" err="1" smtClean="0"/>
              <a:t>educational</a:t>
            </a:r>
            <a:r>
              <a:rPr lang="sv-SE" sz="1000" dirty="0" smtClean="0"/>
              <a:t> </a:t>
            </a:r>
            <a:r>
              <a:rPr lang="sv-SE" sz="1000" dirty="0" err="1" smtClean="0"/>
              <a:t>background</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kind off </a:t>
            </a:r>
            <a:r>
              <a:rPr lang="sv-SE" sz="1000" dirty="0" err="1" smtClean="0"/>
              <a:t>resources</a:t>
            </a:r>
            <a:r>
              <a:rPr lang="sv-SE" sz="1000" dirty="0" smtClean="0"/>
              <a:t> </a:t>
            </a:r>
            <a:r>
              <a:rPr lang="sv-SE" sz="1000" dirty="0" err="1" smtClean="0"/>
              <a:t>they</a:t>
            </a:r>
            <a:r>
              <a:rPr lang="sv-SE" sz="1000" dirty="0" smtClean="0"/>
              <a:t> </a:t>
            </a:r>
            <a:r>
              <a:rPr lang="sv-SE" sz="1000" dirty="0" err="1" smtClean="0"/>
              <a:t>have</a:t>
            </a:r>
            <a:r>
              <a:rPr lang="sv-SE" sz="1000" dirty="0" smtClean="0"/>
              <a:t> at </a:t>
            </a:r>
            <a:r>
              <a:rPr lang="sv-SE" sz="1000" dirty="0" err="1" smtClean="0"/>
              <a:t>their</a:t>
            </a:r>
            <a:r>
              <a:rPr lang="sv-SE" sz="1000" dirty="0" smtClean="0"/>
              <a:t> </a:t>
            </a:r>
            <a:r>
              <a:rPr lang="sv-SE" sz="1000" dirty="0" err="1" smtClean="0"/>
              <a:t>disposal</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is </a:t>
            </a:r>
            <a:r>
              <a:rPr lang="sv-SE" sz="1000" dirty="0" err="1" smtClean="0"/>
              <a:t>learners</a:t>
            </a:r>
            <a:r>
              <a:rPr lang="sv-SE" sz="1000" dirty="0" smtClean="0"/>
              <a:t> </a:t>
            </a:r>
            <a:r>
              <a:rPr lang="sv-SE" sz="1000" dirty="0" err="1" smtClean="0"/>
              <a:t>average</a:t>
            </a:r>
            <a:r>
              <a:rPr lang="sv-SE" sz="1000" dirty="0" smtClean="0"/>
              <a:t> age?</a:t>
            </a:r>
          </a:p>
          <a:p>
            <a:pPr marL="628650" lvl="1" indent="-171450" eaLnBrk="0" hangingPunct="0">
              <a:spcBef>
                <a:spcPct val="30000"/>
              </a:spcBef>
              <a:buFont typeface="Arial" panose="020B0604020202020204" pitchFamily="34" charset="0"/>
              <a:buChar char="•"/>
              <a:defRPr/>
            </a:pPr>
            <a:r>
              <a:rPr lang="sv-SE" sz="1000" dirty="0" err="1" smtClean="0"/>
              <a:t>How</a:t>
            </a:r>
            <a:r>
              <a:rPr lang="sv-SE" sz="1000" dirty="0" smtClean="0"/>
              <a:t> </a:t>
            </a:r>
            <a:r>
              <a:rPr lang="sv-SE" sz="1000" dirty="0" err="1" smtClean="0"/>
              <a:t>many</a:t>
            </a:r>
            <a:r>
              <a:rPr lang="sv-SE" sz="1000" dirty="0" smtClean="0"/>
              <a:t> men and </a:t>
            </a:r>
            <a:r>
              <a:rPr lang="sv-SE" sz="1000" dirty="0" err="1" smtClean="0"/>
              <a:t>woman</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is </a:t>
            </a:r>
            <a:r>
              <a:rPr lang="sv-SE" sz="1000" dirty="0" err="1" smtClean="0"/>
              <a:t>their</a:t>
            </a:r>
            <a:r>
              <a:rPr lang="sv-SE" sz="1000" dirty="0" smtClean="0"/>
              <a:t> </a:t>
            </a:r>
            <a:r>
              <a:rPr lang="sv-SE" sz="1000" dirty="0" err="1" smtClean="0"/>
              <a:t>cultural</a:t>
            </a:r>
            <a:r>
              <a:rPr lang="sv-SE" sz="1000" dirty="0" smtClean="0"/>
              <a:t> </a:t>
            </a:r>
            <a:r>
              <a:rPr lang="sv-SE" sz="1000" dirty="0" err="1" smtClean="0"/>
              <a:t>backround</a:t>
            </a:r>
            <a:r>
              <a:rPr lang="sv-SE" sz="1000" dirty="0" smtClean="0"/>
              <a:t>, race, </a:t>
            </a:r>
            <a:r>
              <a:rPr lang="sv-SE" sz="1000" dirty="0" err="1" smtClean="0"/>
              <a:t>ethinicity</a:t>
            </a:r>
            <a:r>
              <a:rPr lang="sv-SE" sz="1000" dirty="0" smtClean="0"/>
              <a:t>? </a:t>
            </a:r>
          </a:p>
          <a:p>
            <a:pPr marL="628650" lvl="1" indent="-171450" eaLnBrk="0" hangingPunct="0">
              <a:spcBef>
                <a:spcPct val="30000"/>
              </a:spcBef>
              <a:buFont typeface="Arial" panose="020B0604020202020204" pitchFamily="34" charset="0"/>
              <a:buChar char="•"/>
              <a:defRPr/>
            </a:pPr>
            <a:r>
              <a:rPr lang="sv-SE" sz="1000" dirty="0" smtClean="0"/>
              <a:t>Do </a:t>
            </a:r>
            <a:r>
              <a:rPr lang="sv-SE" sz="1000" dirty="0" err="1" smtClean="0"/>
              <a:t>any</a:t>
            </a:r>
            <a:r>
              <a:rPr lang="sv-SE" sz="1000" dirty="0" smtClean="0"/>
              <a:t> of </a:t>
            </a:r>
            <a:r>
              <a:rPr lang="sv-SE" sz="1000" dirty="0" err="1" smtClean="0"/>
              <a:t>them</a:t>
            </a:r>
            <a:r>
              <a:rPr lang="sv-SE" sz="1000" dirty="0" smtClean="0"/>
              <a:t> </a:t>
            </a:r>
            <a:r>
              <a:rPr lang="sv-SE" sz="1000" dirty="0" err="1" smtClean="0"/>
              <a:t>have</a:t>
            </a:r>
            <a:r>
              <a:rPr lang="sv-SE" sz="1000" dirty="0" smtClean="0"/>
              <a:t> </a:t>
            </a:r>
            <a:r>
              <a:rPr lang="sv-SE" sz="1000" dirty="0" err="1" smtClean="0"/>
              <a:t>any</a:t>
            </a:r>
            <a:r>
              <a:rPr lang="sv-SE" sz="1000" dirty="0" smtClean="0"/>
              <a:t> special </a:t>
            </a:r>
            <a:r>
              <a:rPr lang="sv-SE" sz="1000" dirty="0" err="1" smtClean="0"/>
              <a:t>needs</a:t>
            </a:r>
            <a:r>
              <a:rPr lang="sv-SE" sz="1000" dirty="0" smtClean="0"/>
              <a:t>?</a:t>
            </a:r>
          </a:p>
          <a:p>
            <a:pPr marL="628650" lvl="1" indent="-171450" eaLnBrk="0" hangingPunct="0">
              <a:spcBef>
                <a:spcPct val="30000"/>
              </a:spcBef>
              <a:buFont typeface="Arial" panose="020B0604020202020204" pitchFamily="34" charset="0"/>
              <a:buChar char="•"/>
              <a:defRPr/>
            </a:pPr>
            <a:r>
              <a:rPr lang="sv-SE" sz="1000" dirty="0" err="1" smtClean="0"/>
              <a:t>What</a:t>
            </a:r>
            <a:r>
              <a:rPr lang="sv-SE" sz="1000" dirty="0" smtClean="0"/>
              <a:t> </a:t>
            </a:r>
            <a:r>
              <a:rPr lang="sv-SE" sz="1000" dirty="0" err="1" smtClean="0"/>
              <a:t>are</a:t>
            </a:r>
            <a:r>
              <a:rPr lang="sv-SE" sz="1000" dirty="0" smtClean="0"/>
              <a:t> </a:t>
            </a:r>
            <a:r>
              <a:rPr lang="sv-SE" sz="1000" dirty="0" err="1" smtClean="0"/>
              <a:t>there</a:t>
            </a:r>
            <a:r>
              <a:rPr lang="sv-SE" sz="1000" dirty="0" smtClean="0"/>
              <a:t> </a:t>
            </a:r>
            <a:r>
              <a:rPr lang="sv-SE" sz="1000" dirty="0" err="1" smtClean="0"/>
              <a:t>individual</a:t>
            </a:r>
            <a:r>
              <a:rPr lang="sv-SE" sz="1000" dirty="0" smtClean="0"/>
              <a:t> </a:t>
            </a:r>
            <a:r>
              <a:rPr lang="sv-SE" sz="1000" dirty="0" err="1" smtClean="0"/>
              <a:t>learning</a:t>
            </a:r>
            <a:r>
              <a:rPr lang="sv-SE" sz="1000" dirty="0" smtClean="0"/>
              <a:t> </a:t>
            </a:r>
            <a:r>
              <a:rPr lang="sv-SE" sz="1000" dirty="0" err="1" smtClean="0"/>
              <a:t>styles</a:t>
            </a:r>
            <a:r>
              <a:rPr lang="sv-SE" sz="1000" dirty="0" smtClean="0"/>
              <a:t>? </a:t>
            </a:r>
          </a:p>
          <a:p>
            <a:endParaRPr lang="sv-SE" sz="1000" baseline="0" dirty="0" smtClean="0"/>
          </a:p>
          <a:p>
            <a:r>
              <a:rPr lang="sv-SE" sz="1000" baseline="0" dirty="0" err="1" smtClean="0"/>
              <a:t>Some</a:t>
            </a:r>
            <a:r>
              <a:rPr lang="sv-SE" sz="1000" baseline="0" dirty="0" smtClean="0"/>
              <a:t> of </a:t>
            </a:r>
            <a:r>
              <a:rPr lang="sv-SE" sz="1000" baseline="0" dirty="0" err="1" smtClean="0"/>
              <a:t>these</a:t>
            </a:r>
            <a:r>
              <a:rPr lang="sv-SE" sz="1000" baseline="0" dirty="0" smtClean="0"/>
              <a:t> </a:t>
            </a:r>
            <a:r>
              <a:rPr lang="sv-SE" sz="1000" baseline="0" dirty="0" err="1" smtClean="0"/>
              <a:t>questions</a:t>
            </a:r>
            <a:r>
              <a:rPr lang="sv-SE" sz="1000" baseline="0" dirty="0" smtClean="0"/>
              <a:t> </a:t>
            </a:r>
            <a:r>
              <a:rPr lang="sv-SE" sz="1000" baseline="0" dirty="0" err="1" smtClean="0"/>
              <a:t>should</a:t>
            </a:r>
            <a:r>
              <a:rPr lang="sv-SE" sz="1000" baseline="0" dirty="0" smtClean="0"/>
              <a:t> be </a:t>
            </a:r>
            <a:r>
              <a:rPr lang="sv-SE" sz="1000" baseline="0" dirty="0" err="1" smtClean="0"/>
              <a:t>evaluated</a:t>
            </a:r>
            <a:r>
              <a:rPr lang="sv-SE" sz="1000" baseline="0" dirty="0" smtClean="0"/>
              <a:t> </a:t>
            </a:r>
            <a:r>
              <a:rPr lang="sv-SE" sz="1000" baseline="0" dirty="0" err="1" smtClean="0"/>
              <a:t>constantly</a:t>
            </a:r>
            <a:r>
              <a:rPr lang="sv-SE" sz="1000" baseline="0" dirty="0" smtClean="0"/>
              <a:t>, </a:t>
            </a:r>
            <a:r>
              <a:rPr lang="sv-SE" sz="1000" baseline="0" dirty="0" err="1" smtClean="0"/>
              <a:t>even</a:t>
            </a:r>
            <a:r>
              <a:rPr lang="sv-SE" sz="1000" baseline="0" dirty="0" smtClean="0"/>
              <a:t> </a:t>
            </a:r>
            <a:r>
              <a:rPr lang="sv-SE" sz="1000" baseline="0" dirty="0" err="1" smtClean="0"/>
              <a:t>during</a:t>
            </a:r>
            <a:r>
              <a:rPr lang="sv-SE" sz="1000" baseline="0" dirty="0" smtClean="0"/>
              <a:t> the </a:t>
            </a:r>
            <a:r>
              <a:rPr lang="sv-SE" sz="1000" baseline="0" dirty="0" err="1" smtClean="0"/>
              <a:t>lections</a:t>
            </a:r>
            <a:endParaRPr lang="sv-SE" sz="1000" baseline="0" dirty="0" smtClean="0"/>
          </a:p>
          <a:p>
            <a:r>
              <a:rPr lang="sv-SE" sz="1000" baseline="0" dirty="0" smtClean="0"/>
              <a:t>For </a:t>
            </a:r>
            <a:r>
              <a:rPr lang="sv-SE" sz="1000" baseline="0" dirty="0" err="1" smtClean="0"/>
              <a:t>example</a:t>
            </a:r>
            <a:r>
              <a:rPr lang="sv-SE" sz="1000" baseline="0" dirty="0" smtClean="0"/>
              <a:t> </a:t>
            </a:r>
            <a:r>
              <a:rPr lang="sv-SE" sz="1000" baseline="0" dirty="0" err="1" smtClean="0"/>
              <a:t>language</a:t>
            </a:r>
            <a:r>
              <a:rPr lang="sv-SE" sz="1000" baseline="0" dirty="0" smtClean="0"/>
              <a:t> </a:t>
            </a:r>
            <a:r>
              <a:rPr lang="sv-SE" sz="1000" baseline="0" dirty="0" err="1" smtClean="0"/>
              <a:t>skill</a:t>
            </a:r>
            <a:r>
              <a:rPr lang="sv-SE" sz="1000" baseline="0" dirty="0" smtClean="0"/>
              <a:t> and motivation </a:t>
            </a:r>
            <a:r>
              <a:rPr lang="sv-SE" sz="1000" baseline="0" dirty="0" err="1" smtClean="0"/>
              <a:t>level</a:t>
            </a:r>
            <a:r>
              <a:rPr lang="sv-SE" sz="1000" baseline="0" dirty="0" smtClean="0"/>
              <a:t>…</a:t>
            </a:r>
          </a:p>
          <a:p>
            <a:endParaRPr lang="sv-SE" sz="1000" baseline="0" dirty="0" smtClean="0"/>
          </a:p>
          <a:p>
            <a:r>
              <a:rPr lang="sv-SE" sz="1000" baseline="0" dirty="0" smtClean="0"/>
              <a:t>As a </a:t>
            </a:r>
            <a:r>
              <a:rPr lang="sv-SE" sz="1000" baseline="0" dirty="0" err="1" smtClean="0"/>
              <a:t>trainer</a:t>
            </a:r>
            <a:r>
              <a:rPr lang="sv-SE" sz="1000" baseline="0" dirty="0" smtClean="0"/>
              <a:t> </a:t>
            </a:r>
            <a:r>
              <a:rPr lang="sv-SE" sz="1000" baseline="0" dirty="0" err="1" smtClean="0"/>
              <a:t>you</a:t>
            </a:r>
            <a:r>
              <a:rPr lang="sv-SE" sz="1000" baseline="0" dirty="0" smtClean="0"/>
              <a:t> </a:t>
            </a:r>
            <a:r>
              <a:rPr lang="sv-SE" sz="1000" baseline="0" dirty="0" err="1" smtClean="0"/>
              <a:t>need</a:t>
            </a:r>
            <a:r>
              <a:rPr lang="sv-SE" sz="1000" baseline="0" dirty="0" smtClean="0"/>
              <a:t> </a:t>
            </a:r>
            <a:r>
              <a:rPr lang="sv-SE" sz="1000" baseline="0" dirty="0" err="1" smtClean="0"/>
              <a:t>to</a:t>
            </a:r>
            <a:r>
              <a:rPr lang="sv-SE" sz="1000" baseline="0" dirty="0" smtClean="0"/>
              <a:t> </a:t>
            </a:r>
            <a:r>
              <a:rPr lang="sv-SE" sz="1000" baseline="0" dirty="0" err="1" smtClean="0"/>
              <a:t>know</a:t>
            </a:r>
            <a:r>
              <a:rPr lang="sv-SE" sz="1000" baseline="0" dirty="0" smtClean="0"/>
              <a:t> </a:t>
            </a:r>
            <a:r>
              <a:rPr lang="sv-SE" sz="1000" baseline="0" dirty="0" err="1" smtClean="0"/>
              <a:t>answers</a:t>
            </a:r>
            <a:r>
              <a:rPr lang="sv-SE" sz="1000" baseline="0" dirty="0" smtClean="0"/>
              <a:t> </a:t>
            </a:r>
            <a:r>
              <a:rPr lang="sv-SE" sz="1000" baseline="0" dirty="0" err="1" smtClean="0"/>
              <a:t>to</a:t>
            </a:r>
            <a:r>
              <a:rPr lang="sv-SE" sz="1000" baseline="0" dirty="0" smtClean="0"/>
              <a:t> </a:t>
            </a:r>
            <a:r>
              <a:rPr lang="sv-SE" sz="1000" baseline="0" dirty="0" err="1" smtClean="0"/>
              <a:t>most</a:t>
            </a:r>
            <a:r>
              <a:rPr lang="sv-SE" sz="1000" baseline="0" dirty="0" smtClean="0"/>
              <a:t> of </a:t>
            </a:r>
            <a:r>
              <a:rPr lang="sv-SE" sz="1000" baseline="0" dirty="0" err="1" smtClean="0"/>
              <a:t>these</a:t>
            </a:r>
            <a:r>
              <a:rPr lang="sv-SE" sz="1000" baseline="0" dirty="0" smtClean="0"/>
              <a:t> </a:t>
            </a:r>
            <a:r>
              <a:rPr lang="sv-SE" sz="1000" baseline="0" dirty="0" err="1" smtClean="0"/>
              <a:t>questions</a:t>
            </a:r>
            <a:r>
              <a:rPr lang="sv-SE" sz="1000" baseline="0" dirty="0" smtClean="0"/>
              <a:t> </a:t>
            </a:r>
          </a:p>
          <a:p>
            <a:r>
              <a:rPr lang="sv-SE" sz="1000" baseline="0" dirty="0" smtClean="0"/>
              <a:t>In order to  be able to modify your training efforts so that you can help your students to learn a best possible way!!!</a:t>
            </a:r>
            <a:endParaRPr lang="sv-SE" sz="10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24</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0" dirty="0" smtClean="0"/>
              <a:t>What is definition of learning?</a:t>
            </a:r>
            <a:endParaRPr lang="sv-SE" sz="1100" b="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25</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sv-SE" sz="1200" dirty="0" smtClean="0">
                <a:latin typeface="Arial" panose="020B0604020202020204" pitchFamily="34" charset="0"/>
                <a:cs typeface="Arial" panose="020B0604020202020204" pitchFamily="34" charset="0"/>
              </a:rPr>
              <a:t>Learning is a relatively permanent change in behaviour that occurs as a result of the acquisition of knowledge, skill and/or attitude.</a:t>
            </a:r>
          </a:p>
          <a:p>
            <a:r>
              <a:rPr lang="en-GB" altLang="sv-SE" sz="1200" dirty="0" smtClean="0">
                <a:latin typeface="Arial" panose="020B0604020202020204" pitchFamily="34" charset="0"/>
                <a:cs typeface="Arial" panose="020B0604020202020204" pitchFamily="34" charset="0"/>
              </a:rPr>
              <a:t>Changes in behaviour are hard to observe. It often takes time and effort for behaviour to change.  Time is often needed to have sufficient practice at the new skill before the learner can become proficient</a:t>
            </a:r>
            <a:r>
              <a:rPr lang="en-GB" sz="1200" b="0" baseline="0" dirty="0" smtClean="0">
                <a:latin typeface="Arial" panose="020B0604020202020204" pitchFamily="34" charset="0"/>
                <a:cs typeface="Arial" panose="020B0604020202020204" pitchFamily="34" charset="0"/>
              </a:rPr>
              <a:t>. The statement come from the Bi-SC Directive 75-7, 2013.</a:t>
            </a:r>
          </a:p>
          <a:p>
            <a:endParaRPr lang="en-GB" sz="1200"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noProof="0" dirty="0" smtClean="0">
                <a:latin typeface="Arial" panose="020B0604020202020204" pitchFamily="34" charset="0"/>
                <a:cs typeface="Arial" panose="020B0604020202020204" pitchFamily="34" charset="0"/>
              </a:rPr>
              <a:t>Our actions will show what we learned from education or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Learning is build upon three elements:</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(1) </a:t>
            </a:r>
            <a:r>
              <a:rPr lang="en-GB" sz="1200" b="1" i="0" u="none" strike="noStrike" kern="1200" baseline="0" dirty="0" smtClean="0">
                <a:solidFill>
                  <a:schemeClr val="tx1"/>
                </a:solidFill>
                <a:latin typeface="Arial" panose="020B0604020202020204" pitchFamily="34" charset="0"/>
                <a:ea typeface="+mn-ea"/>
                <a:cs typeface="Arial" panose="020B0604020202020204" pitchFamily="34" charset="0"/>
              </a:rPr>
              <a:t>Knowledge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means the outcome of the assimilation of information through learning. Knowledge is the body of facts, principles, theories and practices that is related to a field of work or study; also described as “theoretical and/or factual”;</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(2) </a:t>
            </a:r>
            <a:r>
              <a:rPr lang="en-GB" sz="1200" b="1" i="0" u="none" strike="noStrike" kern="1200" baseline="0" dirty="0" smtClean="0">
                <a:solidFill>
                  <a:schemeClr val="tx1"/>
                </a:solidFill>
                <a:latin typeface="Arial" panose="020B0604020202020204" pitchFamily="34" charset="0"/>
                <a:ea typeface="+mn-ea"/>
                <a:cs typeface="Arial" panose="020B0604020202020204" pitchFamily="34" charset="0"/>
              </a:rPr>
              <a:t>Skills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means the ability to apply knowledge and use know-how to complete tasks and solve problems; also described as cognitive (involving the use of logical, intuitive and creative thinking) or practical (involving manual dexterity and the use of methods, materials, tools and instruments);</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(3) </a:t>
            </a:r>
            <a:r>
              <a:rPr lang="en-GB" sz="1200" b="1" i="0" u="none" strike="noStrike" kern="1200" baseline="0" dirty="0" smtClean="0">
                <a:solidFill>
                  <a:schemeClr val="tx1"/>
                </a:solidFill>
                <a:latin typeface="Arial" panose="020B0604020202020204" pitchFamily="34" charset="0"/>
                <a:ea typeface="+mn-ea"/>
                <a:cs typeface="Arial" panose="020B0604020202020204" pitchFamily="34" charset="0"/>
              </a:rPr>
              <a:t>Competencies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mean the proven ability to use knowledge, skills and personal, social and/or methodological abilities, in work or study situations and in professional and personal development; competence is also described in terms of responsibility and autonomy. (Bi-SC Dir 75-2)</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baseline="0" dirty="0" smtClean="0">
                <a:latin typeface="Arial" panose="020B0604020202020204" pitchFamily="34" charset="0"/>
                <a:cs typeface="Arial" panose="020B0604020202020204" pitchFamily="34" charset="0"/>
              </a:rPr>
              <a:t>In other words: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Knowledge is to know </a:t>
            </a:r>
            <a:r>
              <a:rPr lang="en-GB" sz="1200" b="1" baseline="0" dirty="0" smtClean="0">
                <a:latin typeface="Arial" panose="020B0604020202020204" pitchFamily="34" charset="0"/>
                <a:cs typeface="Arial" panose="020B0604020202020204" pitchFamily="34" charset="0"/>
              </a:rPr>
              <a:t>what to do</a:t>
            </a:r>
            <a:r>
              <a:rPr lang="en-GB" sz="1200" b="0" baseline="0" dirty="0" smtClean="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Skills is to be able to solve a problem with the knowledge you have, </a:t>
            </a:r>
            <a:r>
              <a:rPr lang="en-GB" sz="1200" b="1" baseline="0" dirty="0" smtClean="0">
                <a:latin typeface="Arial" panose="020B0604020202020204" pitchFamily="34" charset="0"/>
                <a:cs typeface="Arial" panose="020B0604020202020204" pitchFamily="34" charset="0"/>
              </a:rPr>
              <a:t>to perform an action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Competence is to have the motivation and will to do what is required to solve a problem with the knowledge you have. Competence is sometimes described as your attitude or responsibility to act.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Of course, no actions and performances will change permanently without a will and motivation.</a:t>
            </a:r>
            <a:endParaRPr lang="en-GB" sz="12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0" dirty="0" smtClean="0"/>
              <a:t>What is learning outcome? </a:t>
            </a:r>
            <a:endParaRPr lang="sv-SE" sz="1100" b="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27</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0" dirty="0" smtClean="0"/>
              <a:t>Learning outcome describes what learners should be able to do, know, understand, or produce after the learning activity </a:t>
            </a:r>
            <a:br>
              <a:rPr lang="en-US" sz="1100" b="0" dirty="0" smtClean="0"/>
            </a:br>
            <a:r>
              <a:rPr lang="en-US" sz="1100" b="0" dirty="0" smtClean="0"/>
              <a:t>(lesson, module, course)</a:t>
            </a:r>
            <a:endParaRPr lang="sv-SE" sz="1100" b="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28</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What is backward design process?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teacher begins with setting the learning outcomes based on requirements, target audience, as well as time frame. </a:t>
            </a:r>
          </a:p>
          <a:p>
            <a:r>
              <a:rPr lang="en-US" sz="1000" kern="1200" dirty="0" smtClean="0">
                <a:solidFill>
                  <a:schemeClr val="tx1"/>
                </a:solidFill>
                <a:effectLst/>
                <a:latin typeface="+mn-lt"/>
                <a:ea typeface="+mn-ea"/>
                <a:cs typeface="+mn-cs"/>
              </a:rPr>
              <a:t>It is also useful to map knowledge, skills and competence that the learners need to learn in accordance with Bloom’s taxonomy.  We will talk more about that a bit later.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second stage of backwards design is when the teacher determines how to measure the accomplishment of the learning outcomes. The teacher chooses summative assessment tools that match the outcomes (See Chapter 6 on Assessment) and measure whether and to what degree learners have achieved them. Appropriate assessment tools are linked to the created earlier map of knowledge, skills and competence that the learners need to learn.</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At the</a:t>
            </a:r>
            <a:r>
              <a:rPr lang="en-US" sz="1000" b="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next stage the teacher plans how and what he/she can teach in order to be able to collect the necessary evidence after. This is when the teacher identifies appropriate learning methods, chooses and/or develops activities to be used in the classroom.</a:t>
            </a:r>
            <a:r>
              <a:rPr lang="en-US" sz="1000" u="sng"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example, for the lesson on Gender Perspective in Military Operations you set the learning outcome like: By the end of the lesson learners will be able to explain what it means to integrate gender perspective in their day-to-day work as a task force. Then you choose an appropriate assessment strategy to get the evidence of the outcome being achieved: discussion “Why do we need to integrate gender perspective into our day-to-day work as a task force?”. In this case discussion will be both an assessment strategy and the learning method, because the teacher will be observing the learners’ discussion flow, the learners’ interaction, </a:t>
            </a:r>
            <a:r>
              <a:rPr lang="en-US" sz="1000" kern="1200" dirty="0" err="1" smtClean="0">
                <a:solidFill>
                  <a:schemeClr val="tx1"/>
                </a:solidFill>
                <a:effectLst/>
                <a:latin typeface="+mn-lt"/>
                <a:ea typeface="+mn-ea"/>
                <a:cs typeface="+mn-cs"/>
              </a:rPr>
              <a:t>ect</a:t>
            </a:r>
            <a:r>
              <a:rPr lang="en-US" sz="1000" kern="1200" dirty="0" smtClean="0">
                <a:solidFill>
                  <a:schemeClr val="tx1"/>
                </a:solidFill>
                <a:effectLst/>
                <a:latin typeface="+mn-lt"/>
                <a:ea typeface="+mn-ea"/>
                <a:cs typeface="+mn-cs"/>
              </a:rPr>
              <a:t>, while the learners will get more on the topic, develop their knowledge and skills.</a:t>
            </a:r>
            <a:endParaRPr lang="en-GB" sz="1000" kern="1200" dirty="0" smtClean="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4380062F-B473-4397-9122-EB6C051E17A3}" type="slidenum">
              <a:rPr lang="en-US" smtClean="0"/>
              <a:t>29</a:t>
            </a:fld>
            <a:endParaRPr lang="en-US" dirty="0"/>
          </a:p>
        </p:txBody>
      </p:sp>
    </p:spTree>
    <p:extLst>
      <p:ext uri="{BB962C8B-B14F-4D97-AF65-F5344CB8AC3E}">
        <p14:creationId xmlns:p14="http://schemas.microsoft.com/office/powerpoint/2010/main" val="140062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ts val="0"/>
              </a:spcBef>
            </a:pPr>
            <a:r>
              <a:rPr lang="en-US" sz="1000" dirty="0" smtClean="0">
                <a:ea typeface="ＭＳ Ｐゴシック" pitchFamily="34" charset="-128"/>
              </a:rPr>
              <a:t>Aim of this next 45 minutes is to get familiar with </a:t>
            </a:r>
          </a:p>
          <a:p>
            <a:pPr marL="171450" indent="-171450">
              <a:buFont typeface="Arial" panose="020B0604020202020204" pitchFamily="34" charset="0"/>
              <a:buChar char="•"/>
            </a:pPr>
            <a:r>
              <a:rPr lang="en-GB" sz="1000" dirty="0" smtClean="0"/>
              <a:t>Requirements</a:t>
            </a:r>
          </a:p>
          <a:p>
            <a:pPr marL="171450" indent="-171450">
              <a:buFont typeface="Arial" panose="020B0604020202020204" pitchFamily="34" charset="0"/>
              <a:buChar char="•"/>
            </a:pPr>
            <a:r>
              <a:rPr lang="en-GB" sz="1000" dirty="0" smtClean="0"/>
              <a:t>Learning Outcomes</a:t>
            </a:r>
          </a:p>
          <a:p>
            <a:pPr marL="171450" indent="-171450">
              <a:buFont typeface="Arial" panose="020B0604020202020204" pitchFamily="34" charset="0"/>
              <a:buChar char="•"/>
            </a:pPr>
            <a:r>
              <a:rPr lang="en-GB" sz="1000" dirty="0" smtClean="0"/>
              <a:t>Target Audiences Analysis (TAA)</a:t>
            </a:r>
          </a:p>
          <a:p>
            <a:pPr marL="171450" indent="-171450">
              <a:buFont typeface="Arial" panose="020B0604020202020204" pitchFamily="34" charset="0"/>
              <a:buChar char="•"/>
            </a:pPr>
            <a:r>
              <a:rPr lang="en-GB" sz="1000" dirty="0" smtClean="0"/>
              <a:t>Backward Design</a:t>
            </a:r>
          </a:p>
          <a:p>
            <a:pPr algn="l">
              <a:lnSpc>
                <a:spcPct val="100000"/>
              </a:lnSpc>
              <a:spcBef>
                <a:spcPts val="0"/>
              </a:spcBef>
            </a:pPr>
            <a:endParaRPr lang="en-US" sz="1100"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87C5A2-9CC9-4635-BFF8-4B53C3F83ACF}" type="slidenum">
              <a:rPr lang="sv-SE" smtClean="0"/>
              <a:pPr eaLnBrk="1" hangingPunct="1"/>
              <a:t>3</a:t>
            </a:fld>
            <a:endParaRPr lang="sv-S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Learning outcomes should be </a:t>
            </a:r>
            <a:r>
              <a:rPr lang="en-US" sz="1000" b="1" kern="1200" dirty="0" smtClean="0">
                <a:solidFill>
                  <a:schemeClr val="tx1"/>
                </a:solidFill>
                <a:effectLst/>
                <a:latin typeface="+mn-lt"/>
                <a:ea typeface="+mn-ea"/>
                <a:cs typeface="+mn-cs"/>
              </a:rPr>
              <a:t>SMART (TT) </a:t>
            </a:r>
            <a:r>
              <a:rPr lang="en-US" sz="1000" kern="1200" dirty="0" smtClean="0">
                <a:solidFill>
                  <a:schemeClr val="tx1"/>
                </a:solidFill>
                <a:effectLst/>
                <a:latin typeface="+mn-lt"/>
                <a:ea typeface="+mn-ea"/>
                <a:cs typeface="+mn-cs"/>
              </a:rPr>
              <a:t>(adapted from  </a:t>
            </a:r>
            <a:r>
              <a:rPr lang="en-US" sz="1000" i="1" kern="1200" dirty="0" smtClean="0">
                <a:solidFill>
                  <a:schemeClr val="tx1"/>
                </a:solidFill>
                <a:effectLst/>
                <a:latin typeface="+mn-lt"/>
                <a:ea typeface="+mn-ea"/>
                <a:cs typeface="+mn-cs"/>
              </a:rPr>
              <a:t>Blanchard, K., &amp; Johnson, S. (1981). The one minute manager. New York: Harper Collins</a:t>
            </a:r>
            <a:r>
              <a:rPr lang="en-US" sz="1000" kern="1200" dirty="0" smtClean="0">
                <a:solidFill>
                  <a:schemeClr val="tx1"/>
                </a:solidFill>
                <a:effectLst/>
                <a:latin typeface="+mn-lt"/>
                <a:ea typeface="+mn-ea"/>
                <a:cs typeface="+mn-cs"/>
              </a:rPr>
              <a:t>.):</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S</a:t>
            </a:r>
            <a:r>
              <a:rPr lang="en-US" sz="1000" kern="1200" dirty="0" smtClean="0">
                <a:solidFill>
                  <a:schemeClr val="tx1"/>
                </a:solidFill>
                <a:effectLst/>
                <a:latin typeface="+mn-lt"/>
                <a:ea typeface="+mn-ea"/>
                <a:cs typeface="+mn-cs"/>
              </a:rPr>
              <a:t>PEAK TO THE LEARNER: learning outcomes should address what the learner will know or be able to do at the completion of the course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M</a:t>
            </a:r>
            <a:r>
              <a:rPr lang="en-US" sz="1000" kern="1200" dirty="0" smtClean="0">
                <a:solidFill>
                  <a:schemeClr val="tx1"/>
                </a:solidFill>
                <a:effectLst/>
                <a:latin typeface="+mn-lt"/>
                <a:ea typeface="+mn-ea"/>
                <a:cs typeface="+mn-cs"/>
              </a:rPr>
              <a:t>EASURABLE: learning outcomes must indicate how learning will be assessed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A</a:t>
            </a:r>
            <a:r>
              <a:rPr lang="en-US" sz="1000" kern="1200" dirty="0" smtClean="0">
                <a:solidFill>
                  <a:schemeClr val="tx1"/>
                </a:solidFill>
                <a:effectLst/>
                <a:latin typeface="+mn-lt"/>
                <a:ea typeface="+mn-ea"/>
                <a:cs typeface="+mn-cs"/>
              </a:rPr>
              <a:t>PPLICABLE: learning outcomes should emphasize the ways in which the learner is likely to use the knowledge or skills gained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R</a:t>
            </a:r>
            <a:r>
              <a:rPr lang="en-US" sz="1000" kern="1200" dirty="0" smtClean="0">
                <a:solidFill>
                  <a:schemeClr val="tx1"/>
                </a:solidFill>
                <a:effectLst/>
                <a:latin typeface="+mn-lt"/>
                <a:ea typeface="+mn-ea"/>
                <a:cs typeface="+mn-cs"/>
              </a:rPr>
              <a:t>EALISTIC: all learners who complete the activity or course satisfactorily should be able to demonstrate the knowledge or skills addressed in the outcome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IME-BOUND: the learning outcome should set a deadline by which the knowledge or skills should be acquired;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RANSPARENT: should be easily understood by the learner; and    </a:t>
            </a:r>
            <a:endParaRPr lang="en-GB"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RANSFERABLE: should address knowledge and skills that will be used by the learner in a wide variety of contexts.</a:t>
            </a:r>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Learning outcomes focus on what the learner should know and realistically be able to do by the end of an assignment, activity, or lesson. Learning outcomes are achieved results or consequences of what was learned. By reviewing learning outcomes for a lesson, teacher can better align lesson outcomes with course outcomes.</a:t>
            </a: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Learning outcome is a statement in specific and measurable terms that describes what the learner will know or be able to do as a result of engaging in a learning activity.</a:t>
            </a:r>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focused on the learner, they don’t explain what the teacher will do in the course, but describe knowledge or skills that learners will employ, and help the learner understand why that knowledge and those skills are useful and valuable to their personal and professional future.</a:t>
            </a: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specific and realistic as they set the minimum all passing learners should be able to demonstrate the knowledge or skill described by the learning outcome by the end of the lesson.</a:t>
            </a: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measurable and linked with useful modes of assessment, they indicate the specific elements to be assessed. </a:t>
            </a:r>
          </a:p>
          <a:p>
            <a:r>
              <a:rPr lang="en-US" sz="1000" kern="1200" dirty="0" smtClean="0">
                <a:solidFill>
                  <a:schemeClr val="tx1"/>
                </a:solidFill>
                <a:effectLst/>
                <a:latin typeface="+mn-lt"/>
                <a:ea typeface="+mn-ea"/>
                <a:cs typeface="+mn-cs"/>
              </a:rPr>
              <a:t>Good learning outcomes offer a timeline for their completion.</a:t>
            </a:r>
          </a:p>
          <a:p>
            <a:endParaRPr lang="en-US"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The number of learning outcomes set for a lesson differs and depends on a number of factors: time, audience, etc., but normally 2-3 outcomes is optimum. </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Based on the principles listed above possible good learning outcomes for a lesson on Applying Gender at the tactical level may be </a:t>
            </a:r>
            <a:r>
              <a:rPr lang="en-US" sz="1000" kern="1200" dirty="0" smtClean="0">
                <a:solidFill>
                  <a:schemeClr val="tx1"/>
                </a:solidFill>
                <a:effectLst/>
                <a:latin typeface="+mn-lt"/>
                <a:ea typeface="+mn-ea"/>
                <a:cs typeface="+mn-cs"/>
              </a:rPr>
              <a:t>(from AAR Designing sample gender lessons, 2012)</a:t>
            </a:r>
            <a:r>
              <a:rPr lang="en-GB" sz="1000" kern="1200" dirty="0" smtClean="0">
                <a:solidFill>
                  <a:schemeClr val="tx1"/>
                </a:solidFill>
                <a:effectLst/>
                <a:latin typeface="+mn-lt"/>
                <a:ea typeface="+mn-ea"/>
                <a:cs typeface="+mn-cs"/>
              </a:rPr>
              <a:t>:</a:t>
            </a:r>
          </a:p>
          <a:p>
            <a:r>
              <a:rPr lang="en-GB" sz="1000" kern="1200" dirty="0" smtClean="0">
                <a:solidFill>
                  <a:schemeClr val="tx1"/>
                </a:solidFill>
                <a:effectLst/>
                <a:latin typeface="+mn-lt"/>
                <a:ea typeface="+mn-ea"/>
                <a:cs typeface="+mn-cs"/>
              </a:rPr>
              <a:t>By the end of the lesson the learners will be able to:</a:t>
            </a:r>
          </a:p>
          <a:p>
            <a:r>
              <a:rPr lang="en-GB" sz="1000" kern="1200" dirty="0" smtClean="0">
                <a:solidFill>
                  <a:schemeClr val="tx1"/>
                </a:solidFill>
                <a:effectLst/>
                <a:latin typeface="+mn-lt"/>
                <a:ea typeface="+mn-ea"/>
                <a:cs typeface="+mn-cs"/>
              </a:rPr>
              <a:t>1) explain what it means to integrate gender perspective in their day-to-day work as a task force;</a:t>
            </a:r>
          </a:p>
          <a:p>
            <a:r>
              <a:rPr lang="en-US" sz="1000" kern="1200" dirty="0" smtClean="0">
                <a:solidFill>
                  <a:schemeClr val="tx1"/>
                </a:solidFill>
                <a:effectLst/>
                <a:latin typeface="+mn-lt"/>
                <a:ea typeface="+mn-ea"/>
                <a:cs typeface="+mn-cs"/>
              </a:rPr>
              <a:t>2) differentiate the security threats for men and women, boys and girls in the specific area;</a:t>
            </a:r>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3) apply gender perspective in realistic situations of patrolling and engagement with local population in a culturally sensitive manner. </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80062F-B473-4397-9122-EB6C051E17A3}" type="slidenum">
              <a:rPr lang="en-US" smtClean="0"/>
              <a:t>30</a:t>
            </a:fld>
            <a:endParaRPr lang="en-US" dirty="0"/>
          </a:p>
        </p:txBody>
      </p:sp>
    </p:spTree>
    <p:extLst>
      <p:ext uri="{BB962C8B-B14F-4D97-AF65-F5344CB8AC3E}">
        <p14:creationId xmlns:p14="http://schemas.microsoft.com/office/powerpoint/2010/main" val="118750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Learning outcomes focus on what the learner should know and realistically be able to do by the end of an assignment, activity, or lesson. Learning outcomes are achieved results or consequences of what was learned. By reviewing learning outcomes for a lesson, teacher can better align lesson outcomes with course outcomes.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focused on the learner, they don’t explain what the teacher will do in the course, but describe knowledge or skills that learners will employ, and help the learner understand why that knowledge and those skills are useful and valuable to their personal and professional future.</a:t>
            </a: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specific and realistic as they set the minimum all passing learners should be able to demonstrate the knowledge or skill described by the learning outcome by the end of the lesson.</a:t>
            </a:r>
          </a:p>
          <a:p>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Good learning outcomes are measurable and linked with useful modes of assessment, they indicate the specific elements to be assessed. </a:t>
            </a:r>
          </a:p>
          <a:p>
            <a:r>
              <a:rPr lang="en-US" sz="1000" kern="1200" dirty="0" smtClean="0">
                <a:solidFill>
                  <a:schemeClr val="tx1"/>
                </a:solidFill>
                <a:effectLst/>
                <a:latin typeface="+mn-lt"/>
                <a:ea typeface="+mn-ea"/>
                <a:cs typeface="+mn-cs"/>
              </a:rPr>
              <a:t>Good learning outcomes offer a timeline for their completion.</a:t>
            </a:r>
          </a:p>
          <a:p>
            <a:endParaRPr lang="en-US"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The number of learning outcomes set for a lesson differs and depends on a number of factors: time, audience, etc., but normally 2-3 outcomes is optimum. </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Based on the principles listed above possible good learning outcomes for a lesson on Applying Gender at the tactical level may be </a:t>
            </a:r>
            <a:r>
              <a:rPr lang="en-US" sz="1000" kern="1200" dirty="0" smtClean="0">
                <a:solidFill>
                  <a:schemeClr val="tx1"/>
                </a:solidFill>
                <a:effectLst/>
                <a:latin typeface="+mn-lt"/>
                <a:ea typeface="+mn-ea"/>
                <a:cs typeface="+mn-cs"/>
              </a:rPr>
              <a:t>(from AAR Designing sample gender lessons, 2012)</a:t>
            </a:r>
            <a:r>
              <a:rPr lang="en-GB" sz="1000" kern="1200" dirty="0" smtClean="0">
                <a:solidFill>
                  <a:schemeClr val="tx1"/>
                </a:solidFill>
                <a:effectLst/>
                <a:latin typeface="+mn-lt"/>
                <a:ea typeface="+mn-ea"/>
                <a:cs typeface="+mn-cs"/>
              </a:rPr>
              <a:t>:</a:t>
            </a:r>
          </a:p>
          <a:p>
            <a:r>
              <a:rPr lang="en-GB" sz="1000" kern="1200" dirty="0" smtClean="0">
                <a:solidFill>
                  <a:schemeClr val="tx1"/>
                </a:solidFill>
                <a:effectLst/>
                <a:latin typeface="+mn-lt"/>
                <a:ea typeface="+mn-ea"/>
                <a:cs typeface="+mn-cs"/>
              </a:rPr>
              <a:t>By the end of the lesson the learners will be able to:</a:t>
            </a:r>
          </a:p>
          <a:p>
            <a:r>
              <a:rPr lang="en-GB" sz="1000" kern="1200" dirty="0" smtClean="0">
                <a:solidFill>
                  <a:schemeClr val="tx1"/>
                </a:solidFill>
                <a:effectLst/>
                <a:latin typeface="+mn-lt"/>
                <a:ea typeface="+mn-ea"/>
                <a:cs typeface="+mn-cs"/>
              </a:rPr>
              <a:t>1) explain what it means to integrate gender perspective in their day-to-day work as a task force;</a:t>
            </a:r>
          </a:p>
          <a:p>
            <a:r>
              <a:rPr lang="en-US" sz="1000" kern="1200" dirty="0" smtClean="0">
                <a:solidFill>
                  <a:schemeClr val="tx1"/>
                </a:solidFill>
                <a:effectLst/>
                <a:latin typeface="+mn-lt"/>
                <a:ea typeface="+mn-ea"/>
                <a:cs typeface="+mn-cs"/>
              </a:rPr>
              <a:t>2) differentiate the security threats for men and women, boys and girls in the specific area;</a:t>
            </a:r>
            <a:endParaRPr lang="en-GB"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3) apply gender perspective in realistic situations of patrolling and engagement with local population in a culturally sensitive manner. </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18750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Bloom's Taxonomy is a great tool to help learners learn new things and teachers to determine if learners understand the information fully or not.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Bloom’s Taxonomy is a framework for teachers to use to focus on higher order thinking. As a hierarchy of levels, this taxonomy assists teachers in defining learning outcomes, choosing appropriate activities and assessment tools, as well as providing feedback on learner work.</a:t>
            </a:r>
          </a:p>
          <a:p>
            <a:endParaRPr lang="en-US" dirty="0" smtClean="0"/>
          </a:p>
          <a:p>
            <a:r>
              <a:rPr lang="en-US" sz="1200" kern="1200" dirty="0" smtClean="0">
                <a:solidFill>
                  <a:schemeClr val="tx1"/>
                </a:solidFill>
                <a:effectLst/>
                <a:latin typeface="+mn-lt"/>
                <a:ea typeface="+mn-ea"/>
                <a:cs typeface="+mn-cs"/>
              </a:rPr>
              <a:t>Bloom’s Taxonomy divides the way people learn into three domains: cognitive, affective and psycho-motor. The cognitive domain emphasizes intellectual outcomes. This domain is further divided into six categories or levels. The revised Bloom’s Taxonomy levels are Remembering, Understanding, Applying, Analyzing, Evaluating, and Creating being the highest (Figure 2).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aim of the teacher is to move learners up the levels of Bloom’s Taxonomy. It is important especially in the context of teaching gender that learners become critical thinkers.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Building on knowledge (remembering level) and helping learners proceed to applying, analyzing, evaluating, and creating is the key to succeed in the learning process.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Higher levels of thinking require more active learning in the classroom, which is more time consuming. At the same time it is more effective especially in the context of transformative learning and teaching gender.</a:t>
            </a:r>
            <a:endParaRPr lang="en-GB" sz="1200" kern="1200" dirty="0" smtClean="0">
              <a:solidFill>
                <a:schemeClr val="tx1"/>
              </a:solidFill>
              <a:effectLst/>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8D8E48B8-15D6-48CF-878B-C512A63B3A7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56605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You can</a:t>
            </a:r>
            <a:r>
              <a:rPr lang="en-US" baseline="0" dirty="0" smtClean="0"/>
              <a:t> use these verbs when you are setting learning outcomes to you own lesson and filling in the lesson plan as a preparations for our exam.</a:t>
            </a:r>
            <a:endParaRPr lang="en-US" dirty="0"/>
          </a:p>
        </p:txBody>
      </p:sp>
      <p:sp>
        <p:nvSpPr>
          <p:cNvPr id="4" name="Platshållare för bildnummer 3"/>
          <p:cNvSpPr>
            <a:spLocks noGrp="1"/>
          </p:cNvSpPr>
          <p:nvPr>
            <p:ph type="sldNum" sz="quarter" idx="10"/>
          </p:nvPr>
        </p:nvSpPr>
        <p:spPr/>
        <p:txBody>
          <a:bodyPr/>
          <a:lstStyle/>
          <a:p>
            <a:fld id="{8D8E48B8-15D6-48CF-878B-C512A63B3A7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856605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buFont typeface="Arial" panose="020B0604020202020204" pitchFamily="34" charset="0"/>
              <a:buNone/>
              <a:defRPr/>
            </a:pPr>
            <a:r>
              <a:rPr lang="sv-SE" sz="1000" dirty="0" smtClean="0"/>
              <a:t>How do we know what evidence to collect, what to test? – </a:t>
            </a:r>
          </a:p>
          <a:p>
            <a:pPr>
              <a:spcBef>
                <a:spcPts val="0"/>
              </a:spcBef>
              <a:buFont typeface="Arial" panose="020B0604020202020204" pitchFamily="34" charset="0"/>
              <a:buNone/>
              <a:defRPr/>
            </a:pPr>
            <a:r>
              <a:rPr lang="sv-SE" sz="1000" dirty="0" smtClean="0"/>
              <a:t>we should assess WHAT A LEARNED IS ABLE TO DO!!!</a:t>
            </a:r>
          </a:p>
          <a:p>
            <a:pPr>
              <a:spcBef>
                <a:spcPts val="0"/>
              </a:spcBef>
              <a:buFont typeface="Arial" panose="020B0604020202020204" pitchFamily="34" charset="0"/>
              <a:buNone/>
              <a:defRPr/>
            </a:pPr>
            <a:r>
              <a:rPr lang="sv-SE" sz="1000" dirty="0" smtClean="0"/>
              <a:t>We should collect evidence that they are able to do, what learning outcome stated that tehy are suppoused to be able to do!</a:t>
            </a:r>
          </a:p>
          <a:p>
            <a:pPr>
              <a:spcBef>
                <a:spcPts val="0"/>
              </a:spcBef>
              <a:buFont typeface="Arial" panose="020B0604020202020204" pitchFamily="34" charset="0"/>
              <a:buNone/>
              <a:defRPr/>
            </a:pPr>
            <a:endParaRPr lang="sv-SE" sz="1000" dirty="0" smtClean="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34</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teacher collects evidence of learning using assessment tools. Chapter 6 of this guidebook provides with description of assessment strategies and tools. To ensure lesson consistency and cohesion assessment tools are chosen with regard to learning outcomes, time restrictions, audience’s size and level. Every learning outcome must be assessed, giving learners the opportunity through the products to demonstrate what they are required to know and do.</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instance, the set of matching assessment tools for three learning outcomes of the lesson on Why and How to Include Gender in Operational Planning Staff Work (from AAR Designing sample gender lessons, 2012) may look this way: 1) Short scenario; 2) Think-Pair-share; 3) Project work “Operational Plan”.</a:t>
            </a:r>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By the end of the lesson the learners will be able to:</a:t>
            </a:r>
          </a:p>
          <a:p>
            <a:r>
              <a:rPr lang="en-GB" sz="1000" kern="1200" dirty="0" smtClean="0">
                <a:solidFill>
                  <a:schemeClr val="tx1"/>
                </a:solidFill>
                <a:effectLst/>
                <a:latin typeface="+mn-lt"/>
                <a:ea typeface="+mn-ea"/>
                <a:cs typeface="+mn-cs"/>
              </a:rPr>
              <a:t>1) understand gender dimensions relevant to Operational planning staff work;</a:t>
            </a:r>
          </a:p>
          <a:p>
            <a:r>
              <a:rPr lang="en-GB" sz="1000" kern="1200" dirty="0" smtClean="0">
                <a:solidFill>
                  <a:schemeClr val="tx1"/>
                </a:solidFill>
                <a:effectLst/>
                <a:latin typeface="+mn-lt"/>
                <a:ea typeface="+mn-ea"/>
                <a:cs typeface="+mn-cs"/>
              </a:rPr>
              <a:t>2) analyse where gender should be incorporated to Operational planning staff work;</a:t>
            </a:r>
          </a:p>
          <a:p>
            <a:r>
              <a:rPr lang="en-GB" sz="1000" kern="1200" dirty="0" smtClean="0">
                <a:solidFill>
                  <a:schemeClr val="tx1"/>
                </a:solidFill>
                <a:effectLst/>
                <a:latin typeface="+mn-lt"/>
                <a:ea typeface="+mn-ea"/>
                <a:cs typeface="+mn-cs"/>
              </a:rPr>
              <a:t>3) suggest an Ex operational plan that integrates gender throughout the document.</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The third assessment tool - </a:t>
            </a:r>
            <a:r>
              <a:rPr lang="en-US" sz="1000" kern="1200" dirty="0" smtClean="0">
                <a:solidFill>
                  <a:schemeClr val="tx1"/>
                </a:solidFill>
                <a:effectLst/>
                <a:latin typeface="+mn-lt"/>
                <a:ea typeface="+mn-ea"/>
                <a:cs typeface="+mn-cs"/>
              </a:rPr>
              <a:t>Project work “Operational Plan”</a:t>
            </a:r>
            <a:r>
              <a:rPr lang="en-US" sz="1000" kern="1200" baseline="0" dirty="0" smtClean="0">
                <a:solidFill>
                  <a:schemeClr val="tx1"/>
                </a:solidFill>
                <a:effectLst/>
                <a:latin typeface="+mn-lt"/>
                <a:ea typeface="+mn-ea"/>
                <a:cs typeface="+mn-cs"/>
              </a:rPr>
              <a:t> - </a:t>
            </a:r>
            <a:r>
              <a:rPr lang="en-GB" sz="1000" kern="1200" dirty="0" smtClean="0">
                <a:solidFill>
                  <a:schemeClr val="tx1"/>
                </a:solidFill>
                <a:effectLst/>
                <a:latin typeface="+mn-lt"/>
                <a:ea typeface="+mn-ea"/>
                <a:cs typeface="+mn-cs"/>
              </a:rPr>
              <a:t>is appropriate to assess all three learning outcomes.</a:t>
            </a:r>
          </a:p>
          <a:p>
            <a:endParaRPr lang="en-GB" dirty="0"/>
          </a:p>
        </p:txBody>
      </p:sp>
      <p:sp>
        <p:nvSpPr>
          <p:cNvPr id="4" name="Slide Number Placeholder 3"/>
          <p:cNvSpPr>
            <a:spLocks noGrp="1"/>
          </p:cNvSpPr>
          <p:nvPr>
            <p:ph type="sldNum" sz="quarter" idx="10"/>
          </p:nvPr>
        </p:nvSpPr>
        <p:spPr/>
        <p:txBody>
          <a:bodyPr/>
          <a:lstStyle/>
          <a:p>
            <a:fld id="{4380062F-B473-4397-9122-EB6C051E17A3}" type="slidenum">
              <a:rPr lang="en-US" smtClean="0"/>
              <a:t>35</a:t>
            </a:fld>
            <a:endParaRPr lang="en-US" dirty="0"/>
          </a:p>
        </p:txBody>
      </p:sp>
    </p:spTree>
    <p:extLst>
      <p:ext uri="{BB962C8B-B14F-4D97-AF65-F5344CB8AC3E}">
        <p14:creationId xmlns:p14="http://schemas.microsoft.com/office/powerpoint/2010/main" val="2712432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000" dirty="0" smtClean="0"/>
              <a:t>The learning objectives for GFA course are for example</a:t>
            </a:r>
          </a:p>
          <a:p>
            <a:pPr lvl="0"/>
            <a:r>
              <a:rPr lang="en-US" sz="1000" b="1" dirty="0" smtClean="0"/>
              <a:t>Advise on framework-guidelines, directives, policies and resolutions </a:t>
            </a:r>
            <a:endParaRPr lang="en-GB" sz="1000" b="1" dirty="0" smtClean="0"/>
          </a:p>
          <a:p>
            <a:pPr lvl="0"/>
            <a:r>
              <a:rPr lang="en-US" sz="1000" b="1" dirty="0" smtClean="0"/>
              <a:t>and</a:t>
            </a:r>
          </a:p>
          <a:p>
            <a:pPr lvl="0"/>
            <a:r>
              <a:rPr lang="en-US" sz="1000" b="1" dirty="0" smtClean="0"/>
              <a:t>Advice on gender perspective in military operations and peace support operations </a:t>
            </a:r>
            <a:endParaRPr lang="en-GB" sz="1000" b="1" dirty="0" smtClean="0"/>
          </a:p>
          <a:p>
            <a:endParaRPr lang="en-GB" sz="1000" dirty="0"/>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44018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teacher collects evidence of learning using assessment tools. Chapter 6 of this guidebook provides with description of assessment strategies and tools. To ensure lesson consistency and cohesion assessment tools are chosen with regard to learning outcomes, time restrictions, audience’s size and level. Every learning outcome must be assessed, giving learners the opportunity through the products to demonstrate what they are required to know and do.</a:t>
            </a:r>
            <a:endParaRPr lang="en-GB"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instance, the set of matching assessment tools for three learning outcomes of the lesson on Why and How to Include Gender in Operational Planning Staff Work (from AAR Designing sample gender lessons, 2012) may look this way: 1) Short scenario; 2) Think-Pair-share; 3) Project work “Operational Plan”.</a:t>
            </a:r>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By the end of the lesson the learners will be able to:</a:t>
            </a:r>
          </a:p>
          <a:p>
            <a:r>
              <a:rPr lang="en-GB" sz="1000" kern="1200" dirty="0" smtClean="0">
                <a:solidFill>
                  <a:schemeClr val="tx1"/>
                </a:solidFill>
                <a:effectLst/>
                <a:latin typeface="+mn-lt"/>
                <a:ea typeface="+mn-ea"/>
                <a:cs typeface="+mn-cs"/>
              </a:rPr>
              <a:t>1) understand gender dimensions relevant to Operational planning staff work;</a:t>
            </a:r>
          </a:p>
          <a:p>
            <a:r>
              <a:rPr lang="en-GB" sz="1000" kern="1200" dirty="0" smtClean="0">
                <a:solidFill>
                  <a:schemeClr val="tx1"/>
                </a:solidFill>
                <a:effectLst/>
                <a:latin typeface="+mn-lt"/>
                <a:ea typeface="+mn-ea"/>
                <a:cs typeface="+mn-cs"/>
              </a:rPr>
              <a:t>2) analyse where gender should be incorporated to Operational planning staff work;</a:t>
            </a:r>
          </a:p>
          <a:p>
            <a:r>
              <a:rPr lang="en-GB" sz="1000" kern="1200" dirty="0" smtClean="0">
                <a:solidFill>
                  <a:schemeClr val="tx1"/>
                </a:solidFill>
                <a:effectLst/>
                <a:latin typeface="+mn-lt"/>
                <a:ea typeface="+mn-ea"/>
                <a:cs typeface="+mn-cs"/>
              </a:rPr>
              <a:t>3) suggest an Ex operational plan that integrates gender throughout the document.</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The third assessment tool - </a:t>
            </a:r>
            <a:r>
              <a:rPr lang="en-US" sz="1000" kern="1200" dirty="0" smtClean="0">
                <a:solidFill>
                  <a:schemeClr val="tx1"/>
                </a:solidFill>
                <a:effectLst/>
                <a:latin typeface="+mn-lt"/>
                <a:ea typeface="+mn-ea"/>
                <a:cs typeface="+mn-cs"/>
              </a:rPr>
              <a:t>Project work “Operational Plan”</a:t>
            </a:r>
            <a:r>
              <a:rPr lang="en-US" sz="1000" kern="1200" baseline="0" dirty="0" smtClean="0">
                <a:solidFill>
                  <a:schemeClr val="tx1"/>
                </a:solidFill>
                <a:effectLst/>
                <a:latin typeface="+mn-lt"/>
                <a:ea typeface="+mn-ea"/>
                <a:cs typeface="+mn-cs"/>
              </a:rPr>
              <a:t> - </a:t>
            </a:r>
            <a:r>
              <a:rPr lang="en-GB" sz="1000" kern="1200" dirty="0" smtClean="0">
                <a:solidFill>
                  <a:schemeClr val="tx1"/>
                </a:solidFill>
                <a:effectLst/>
                <a:latin typeface="+mn-lt"/>
                <a:ea typeface="+mn-ea"/>
                <a:cs typeface="+mn-cs"/>
              </a:rPr>
              <a:t>is appropriate to assess all three learning outcomes.</a:t>
            </a:r>
          </a:p>
          <a:p>
            <a:endParaRPr lang="en-GB" dirty="0"/>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12432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100" dirty="0" smtClean="0"/>
              <a:t>GFA course exam:</a:t>
            </a:r>
          </a:p>
          <a:p>
            <a:pPr marL="0" indent="0">
              <a:buNone/>
            </a:pPr>
            <a:r>
              <a:rPr lang="en-US" sz="1100" dirty="0" smtClean="0"/>
              <a:t>Student has to show that s/he:</a:t>
            </a:r>
            <a:endParaRPr lang="en-GB" sz="1100" dirty="0" smtClean="0"/>
          </a:p>
          <a:p>
            <a:pPr marL="171450" lvl="0" indent="-171450">
              <a:buFont typeface="Arial" panose="020B0604020202020204" pitchFamily="34" charset="0"/>
              <a:buChar char="•"/>
            </a:pPr>
            <a:r>
              <a:rPr lang="en-US" sz="1100" b="1" dirty="0" smtClean="0"/>
              <a:t>Understands the substance </a:t>
            </a:r>
            <a:r>
              <a:rPr lang="en-US" sz="1100" dirty="0" smtClean="0"/>
              <a:t>of UNSCR’s on Women Peace and Security – Protection, Prevention, Participation.</a:t>
            </a:r>
            <a:endParaRPr lang="en-GB" sz="1100" dirty="0" smtClean="0"/>
          </a:p>
          <a:p>
            <a:pPr marL="171450" lvl="0" indent="-171450">
              <a:buFont typeface="Arial" panose="020B0604020202020204" pitchFamily="34" charset="0"/>
              <a:buChar char="•"/>
            </a:pPr>
            <a:r>
              <a:rPr lang="en-US" sz="1100" b="1" dirty="0" smtClean="0"/>
              <a:t>Is able to </a:t>
            </a:r>
            <a:r>
              <a:rPr lang="en-US" sz="1100" b="0" dirty="0" smtClean="0"/>
              <a:t>interpret and </a:t>
            </a:r>
            <a:r>
              <a:rPr lang="en-US" sz="1100" b="1" dirty="0" smtClean="0"/>
              <a:t>use </a:t>
            </a:r>
            <a:r>
              <a:rPr lang="en-US" sz="1100" dirty="0" smtClean="0"/>
              <a:t>UNSCR resolutions on women, peace and security as a basis for the gender field advisor`s work.  </a:t>
            </a:r>
            <a:endParaRPr lang="en-GB" sz="1100" dirty="0" smtClean="0"/>
          </a:p>
          <a:p>
            <a:pPr marL="171450" lvl="0" indent="-171450">
              <a:buFont typeface="Arial" panose="020B0604020202020204" pitchFamily="34" charset="0"/>
              <a:buChar char="•"/>
            </a:pPr>
            <a:r>
              <a:rPr lang="en-US" sz="1100" b="1" dirty="0" smtClean="0"/>
              <a:t>Has knowledge of the roles and responsibilities </a:t>
            </a:r>
            <a:r>
              <a:rPr lang="en-US" sz="1100" dirty="0" smtClean="0"/>
              <a:t>of acting in position as GFA/GENAD</a:t>
            </a:r>
            <a:endParaRPr lang="en-GB" sz="1100" dirty="0" smtClean="0"/>
          </a:p>
          <a:p>
            <a:pPr marL="171450" lvl="0" indent="-171450">
              <a:buFont typeface="Arial" panose="020B0604020202020204" pitchFamily="34" charset="0"/>
              <a:buChar char="•"/>
            </a:pPr>
            <a:r>
              <a:rPr lang="en-US" sz="1100" b="1" dirty="0" smtClean="0"/>
              <a:t>Is able to advise commanders </a:t>
            </a:r>
            <a:r>
              <a:rPr lang="en-US" sz="1100" dirty="0" smtClean="0"/>
              <a:t>of the content in the Bi-SC Directive 40-1. </a:t>
            </a:r>
            <a:endParaRPr lang="en-GB" sz="1100" dirty="0" smtClean="0"/>
          </a:p>
          <a:p>
            <a:pPr marL="171450" lvl="0" indent="-171450">
              <a:buFont typeface="Arial" panose="020B0604020202020204" pitchFamily="34" charset="0"/>
              <a:buChar char="•"/>
            </a:pPr>
            <a:r>
              <a:rPr lang="en-US" sz="1100" b="1" dirty="0" smtClean="0"/>
              <a:t>Is able to support units </a:t>
            </a:r>
            <a:r>
              <a:rPr lang="en-US" sz="1100" dirty="0" smtClean="0"/>
              <a:t>in accordance with the content in Bi-SC Directive 40-1. </a:t>
            </a:r>
            <a:endParaRPr lang="en-GB" sz="1100" dirty="0" smtClean="0"/>
          </a:p>
          <a:p>
            <a:endParaRPr lang="sv-SE" sz="1100" dirty="0" smtClean="0"/>
          </a:p>
          <a:p>
            <a:r>
              <a:rPr lang="sv-SE" sz="1100" b="1" dirty="0" smtClean="0"/>
              <a:t>How would you</a:t>
            </a:r>
            <a:r>
              <a:rPr lang="sv-SE" sz="1100" b="1" baseline="0" dirty="0" smtClean="0"/>
              <a:t> assess and test that?</a:t>
            </a:r>
          </a:p>
          <a:p>
            <a:r>
              <a:rPr lang="sv-SE" sz="1100" b="1" baseline="0" dirty="0" smtClean="0"/>
              <a:t>How would you </a:t>
            </a:r>
            <a:r>
              <a:rPr lang="en-US" sz="1100" b="1" dirty="0" smtClean="0"/>
              <a:t>make sure that the students have learned what they were supposed to learn?</a:t>
            </a:r>
            <a:r>
              <a:rPr lang="en-US" b="1" dirty="0" smtClean="0"/>
              <a:t/>
            </a:r>
            <a:br>
              <a:rPr lang="en-US" b="1" dirty="0" smtClean="0"/>
            </a:br>
            <a:endParaRPr lang="en-GB" b="1" dirty="0"/>
          </a:p>
        </p:txBody>
      </p:sp>
      <p:sp>
        <p:nvSpPr>
          <p:cNvPr id="4" name="Slide Number Placeholder 3"/>
          <p:cNvSpPr>
            <a:spLocks noGrp="1"/>
          </p:cNvSpPr>
          <p:nvPr>
            <p:ph type="sldNum" sz="quarter" idx="10"/>
          </p:nvPr>
        </p:nvSpPr>
        <p:spPr/>
        <p:txBody>
          <a:bodyPr/>
          <a:lstStyle/>
          <a:p>
            <a:fld id="{4380062F-B473-4397-9122-EB6C051E17A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300437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ea typeface="ＭＳ Ｐゴシック" pitchFamily="34" charset="-128"/>
              </a:rPr>
              <a:t>For the GFA course we have chosen an</a:t>
            </a:r>
            <a:r>
              <a:rPr lang="en-US" altLang="en-US" sz="1000" baseline="0" dirty="0" smtClean="0">
                <a:ea typeface="ＭＳ Ｐゴシック" pitchFamily="34" charset="-128"/>
              </a:rPr>
              <a:t> summative assessment that is combination of practical and theoretical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Students will have an oral exam in their</a:t>
            </a:r>
            <a:r>
              <a:rPr lang="en-US" sz="1000" b="1" kern="1200" baseline="0" dirty="0" smtClean="0">
                <a:solidFill>
                  <a:schemeClr val="tx1"/>
                </a:solidFill>
                <a:effectLst/>
                <a:latin typeface="+mn-lt"/>
                <a:ea typeface="+mn-ea"/>
                <a:cs typeface="+mn-cs"/>
              </a:rPr>
              <a:t> syndicates.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effectLst/>
                <a:latin typeface="+mn-lt"/>
                <a:ea typeface="+mn-ea"/>
                <a:cs typeface="+mn-cs"/>
              </a:rPr>
              <a:t>They will get a question and they need to be able to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b="1" kern="1200" baseline="0" dirty="0" smtClean="0">
                <a:solidFill>
                  <a:schemeClr val="tx1"/>
                </a:solidFill>
                <a:effectLst/>
                <a:latin typeface="+mn-lt"/>
                <a:ea typeface="+mn-ea"/>
                <a:cs typeface="+mn-cs"/>
              </a:rPr>
              <a:t>give advise for their commander on how to do something or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b="1" kern="1200" baseline="0" dirty="0" smtClean="0">
                <a:solidFill>
                  <a:schemeClr val="tx1"/>
                </a:solidFill>
                <a:effectLst/>
                <a:latin typeface="+mn-lt"/>
                <a:ea typeface="+mn-ea"/>
                <a:cs typeface="+mn-cs"/>
              </a:rPr>
              <a:t>explain how they can support staff element – like for example training division or sector </a:t>
            </a:r>
            <a:endParaRPr lang="en-US" altLang="en-US" sz="1000" baseline="0" dirty="0" smtClean="0">
              <a:ea typeface="ＭＳ Ｐゴシック" pitchFamily="34" charset="-128"/>
            </a:endParaRPr>
          </a:p>
          <a:p>
            <a:r>
              <a:rPr lang="en-US" altLang="en-US" sz="1000" dirty="0" smtClean="0">
                <a:ea typeface="ＭＳ Ｐゴシック" pitchFamily="34" charset="-128"/>
              </a:rPr>
              <a:t>So we put the students into real life like situation.</a:t>
            </a:r>
          </a:p>
          <a:p>
            <a:r>
              <a:rPr lang="en-US" altLang="en-US" sz="1000" dirty="0" smtClean="0">
                <a:ea typeface="ＭＳ Ｐゴシック" pitchFamily="34" charset="-128"/>
              </a:rPr>
              <a:t>Because we all know that it is important to train as you fight, but it is</a:t>
            </a:r>
            <a:r>
              <a:rPr lang="en-US" altLang="en-US" sz="1000" baseline="0" dirty="0" smtClean="0">
                <a:ea typeface="ＭＳ Ｐゴシック" pitchFamily="34" charset="-128"/>
              </a:rPr>
              <a:t> almost equally as important to also test as you work.</a:t>
            </a:r>
          </a:p>
          <a:p>
            <a:endParaRPr lang="en-US" altLang="en-US" sz="1000" dirty="0" smtClean="0">
              <a:ea typeface="ＭＳ Ｐゴシック" pitchFamily="34" charset="-128"/>
            </a:endParaRPr>
          </a:p>
          <a:p>
            <a:r>
              <a:rPr lang="en-US" altLang="en-US" sz="1000" dirty="0" smtClean="0">
                <a:ea typeface="ＭＳ Ｐゴシック" pitchFamily="34" charset="-128"/>
              </a:rPr>
              <a:t>The best way to do assessment is to observe a sample of the actual performance </a:t>
            </a:r>
          </a:p>
          <a:p>
            <a:pPr>
              <a:spcBef>
                <a:spcPts val="0"/>
              </a:spcBef>
              <a:defRPr/>
            </a:pPr>
            <a:endParaRPr lang="en-US" sz="1000" dirty="0" smtClean="0">
              <a:ea typeface="ＭＳ Ｐゴシック" pitchFamily="34" charset="-128"/>
            </a:endParaRPr>
          </a:p>
          <a:p>
            <a:pPr>
              <a:spcBef>
                <a:spcPts val="0"/>
              </a:spcBef>
              <a:defRPr/>
            </a:pPr>
            <a:r>
              <a:rPr lang="en-US" sz="1000" dirty="0" smtClean="0"/>
              <a:t>Keep in mind, that Because testing should </a:t>
            </a:r>
            <a:r>
              <a:rPr lang="en-US" sz="1000" dirty="0" err="1" smtClean="0"/>
              <a:t>mirrow</a:t>
            </a:r>
            <a:r>
              <a:rPr lang="en-US" sz="1000" dirty="0" smtClean="0"/>
              <a:t> the way we work</a:t>
            </a:r>
          </a:p>
          <a:p>
            <a:pPr>
              <a:spcBef>
                <a:spcPts val="0"/>
              </a:spcBef>
              <a:defRPr/>
            </a:pPr>
            <a:r>
              <a:rPr lang="en-US" sz="1000" dirty="0" smtClean="0"/>
              <a:t>It is quite often good to also use different group testing methods, </a:t>
            </a:r>
          </a:p>
          <a:p>
            <a:pPr>
              <a:spcBef>
                <a:spcPts val="0"/>
              </a:spcBef>
              <a:defRPr/>
            </a:pPr>
            <a:r>
              <a:rPr lang="en-US" sz="1000" dirty="0" smtClean="0"/>
              <a:t>because in real life most of our work is done in different teams, groups, units and so on…</a:t>
            </a:r>
          </a:p>
          <a:p>
            <a:pPr>
              <a:spcBef>
                <a:spcPts val="0"/>
              </a:spcBef>
              <a:defRPr/>
            </a:pPr>
            <a:endParaRPr lang="en-US" sz="1000" dirty="0" smtClean="0"/>
          </a:p>
          <a:p>
            <a:pPr>
              <a:spcBef>
                <a:spcPts val="0"/>
              </a:spcBef>
              <a:buFont typeface="+mj-lt"/>
              <a:buNone/>
              <a:defRPr/>
            </a:pPr>
            <a:r>
              <a:rPr lang="en-US" sz="1000" dirty="0" smtClean="0"/>
              <a:t>Do you know the difference between summative and formative assessment?</a:t>
            </a:r>
          </a:p>
          <a:p>
            <a:pPr>
              <a:spcBef>
                <a:spcPts val="0"/>
              </a:spcBef>
              <a:buFont typeface="+mj-lt"/>
              <a:buNone/>
              <a:defRPr/>
            </a:pPr>
            <a:r>
              <a:rPr lang="en-US" sz="1000" dirty="0" smtClean="0"/>
              <a:t>FORMATIVE ones are check ups, during the learning process to make sure that learners are on the right track </a:t>
            </a:r>
          </a:p>
          <a:p>
            <a:pPr>
              <a:spcBef>
                <a:spcPts val="0"/>
              </a:spcBef>
              <a:buFont typeface="+mj-lt"/>
              <a:buNone/>
              <a:defRPr/>
            </a:pPr>
            <a:r>
              <a:rPr lang="en-US" sz="1000" dirty="0" smtClean="0"/>
              <a:t>And</a:t>
            </a:r>
          </a:p>
          <a:p>
            <a:pPr>
              <a:spcBef>
                <a:spcPts val="0"/>
              </a:spcBef>
              <a:buFont typeface="+mj-lt"/>
              <a:buNone/>
              <a:defRPr/>
            </a:pPr>
            <a:r>
              <a:rPr lang="en-US" sz="1000" dirty="0" smtClean="0"/>
              <a:t>SUMMATIVE tests are to ensure that students have reached the required level – assessments that evaluate, </a:t>
            </a:r>
          </a:p>
          <a:p>
            <a:pPr>
              <a:spcBef>
                <a:spcPts val="0"/>
              </a:spcBef>
              <a:buFont typeface="+mj-lt"/>
              <a:buNone/>
              <a:defRPr/>
            </a:pPr>
            <a:r>
              <a:rPr lang="en-US" sz="1000" dirty="0" smtClean="0"/>
              <a:t>if the students are able to do the job they have been trained. </a:t>
            </a:r>
          </a:p>
          <a:p>
            <a:pPr>
              <a:spcBef>
                <a:spcPts val="0"/>
              </a:spcBef>
              <a:buFont typeface="+mj-lt"/>
              <a:buNone/>
              <a:defRPr/>
            </a:pPr>
            <a:endParaRPr lang="en-US" sz="1000"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87C5A2-9CC9-4635-BFF8-4B53C3F83ACF}" type="slidenum">
              <a:rPr lang="sv-SE" smtClean="0">
                <a:solidFill>
                  <a:prstClr val="black"/>
                </a:solidFill>
              </a:rPr>
              <a:pPr eaLnBrk="1" hangingPunct="1"/>
              <a:t>39</a:t>
            </a:fld>
            <a:endParaRPr lang="sv-SE"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ts val="0"/>
              </a:spcBef>
            </a:pPr>
            <a:r>
              <a:rPr lang="en-US" sz="1000" dirty="0" smtClean="0">
                <a:ea typeface="ＭＳ Ｐゴシック" pitchFamily="34" charset="-128"/>
              </a:rPr>
              <a:t>This is going to be an interactive lecture</a:t>
            </a:r>
          </a:p>
          <a:p>
            <a:pPr algn="l">
              <a:lnSpc>
                <a:spcPct val="100000"/>
              </a:lnSpc>
              <a:spcBef>
                <a:spcPts val="0"/>
              </a:spcBef>
            </a:pPr>
            <a:endParaRPr lang="en-US" sz="1000" baseline="0" dirty="0" smtClean="0">
              <a:ea typeface="ＭＳ Ｐゴシック" pitchFamily="34" charset="-128"/>
            </a:endParaRPr>
          </a:p>
          <a:p>
            <a:pPr algn="l">
              <a:lnSpc>
                <a:spcPct val="100000"/>
              </a:lnSpc>
              <a:spcBef>
                <a:spcPts val="0"/>
              </a:spcBef>
            </a:pPr>
            <a:r>
              <a:rPr lang="en-US" sz="1000" baseline="0" dirty="0" smtClean="0">
                <a:ea typeface="ＭＳ Ｐゴシック" pitchFamily="34" charset="-128"/>
              </a:rPr>
              <a:t>After this lecture you will have a syndicate task and feedback in plenary</a:t>
            </a:r>
            <a:endParaRPr lang="en-US" sz="1000"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87C5A2-9CC9-4635-BFF8-4B53C3F83ACF}" type="slidenum">
              <a:rPr lang="sv-SE" smtClean="0"/>
              <a:pPr eaLnBrk="1" hangingPunct="1"/>
              <a:t>4</a:t>
            </a:fld>
            <a:endParaRPr lang="sv-S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000" dirty="0" smtClean="0">
                <a:ea typeface="ＭＳ Ｐゴシック" pitchFamily="34" charset="-128"/>
                <a:cs typeface="Times New Roman" pitchFamily="18" charset="0"/>
              </a:rPr>
              <a:t>The assessment plan establishes the overall strategy for testing </a:t>
            </a:r>
          </a:p>
          <a:p>
            <a:pPr>
              <a:spcBef>
                <a:spcPct val="0"/>
              </a:spcBef>
            </a:pPr>
            <a:endParaRPr lang="en-US"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Assessment plan specifies how the learners’ achievement will be assessed and when; and</a:t>
            </a:r>
          </a:p>
          <a:p>
            <a:pPr>
              <a:spcBef>
                <a:spcPct val="0"/>
              </a:spcBef>
            </a:pPr>
            <a:r>
              <a:rPr lang="en-US" altLang="en-US" sz="1000" dirty="0" smtClean="0">
                <a:ea typeface="ＭＳ Ｐゴシック" pitchFamily="34" charset="-128"/>
                <a:cs typeface="Times New Roman" pitchFamily="18" charset="0"/>
              </a:rPr>
              <a:t>It also ensures that the tests match the requirements </a:t>
            </a:r>
          </a:p>
          <a:p>
            <a:pPr>
              <a:spcBef>
                <a:spcPct val="0"/>
              </a:spcBef>
            </a:pPr>
            <a:endParaRPr lang="fi-FI"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So how to do assessment plan? What to but in it? Normally an assessment plan </a:t>
            </a:r>
            <a:r>
              <a:rPr lang="en-US" altLang="en-US" sz="1000" dirty="0" err="1" smtClean="0">
                <a:ea typeface="ＭＳ Ｐゴシック" pitchFamily="34" charset="-128"/>
                <a:cs typeface="Times New Roman" pitchFamily="18" charset="0"/>
              </a:rPr>
              <a:t>descripes</a:t>
            </a:r>
            <a:r>
              <a:rPr lang="en-US" altLang="en-US" sz="1000" dirty="0" smtClean="0">
                <a:ea typeface="ＭＳ Ｐゴシック" pitchFamily="34" charset="-128"/>
                <a:cs typeface="Times New Roman" pitchFamily="18" charset="0"/>
              </a:rPr>
              <a:t>:</a:t>
            </a:r>
            <a:endParaRPr lang="en-CA"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(1)  What to test </a:t>
            </a:r>
          </a:p>
          <a:p>
            <a:pPr>
              <a:spcBef>
                <a:spcPct val="0"/>
              </a:spcBef>
            </a:pPr>
            <a:r>
              <a:rPr lang="en-US" altLang="en-US" sz="1000" dirty="0" smtClean="0">
                <a:ea typeface="ＭＳ Ｐゴシック" pitchFamily="34" charset="-128"/>
                <a:cs typeface="Times New Roman" pitchFamily="18" charset="0"/>
              </a:rPr>
              <a:t>(2)  How and when </a:t>
            </a:r>
            <a:endParaRPr lang="en-CA"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(3)  How the test results will be used</a:t>
            </a:r>
          </a:p>
          <a:p>
            <a:pPr>
              <a:spcBef>
                <a:spcPct val="0"/>
              </a:spcBef>
            </a:pPr>
            <a:r>
              <a:rPr lang="en-US" altLang="en-US" sz="1000" dirty="0" smtClean="0">
                <a:ea typeface="ＭＳ Ｐゴシック" pitchFamily="34" charset="-128"/>
                <a:cs typeface="Times New Roman" pitchFamily="18" charset="0"/>
              </a:rPr>
              <a:t>(4)  What resources are required</a:t>
            </a:r>
            <a:endParaRPr lang="en-CA"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(5)  Are there any limitations </a:t>
            </a:r>
            <a:endParaRPr lang="en-CA" altLang="en-US" sz="1000" dirty="0" smtClean="0">
              <a:ea typeface="ＭＳ Ｐゴシック" pitchFamily="34" charset="-128"/>
              <a:cs typeface="Times New Roman" pitchFamily="18" charset="0"/>
            </a:endParaRPr>
          </a:p>
          <a:p>
            <a:pPr>
              <a:spcBef>
                <a:spcPct val="0"/>
              </a:spcBef>
            </a:pPr>
            <a:r>
              <a:rPr lang="en-US" altLang="en-US" sz="1000" dirty="0" smtClean="0">
                <a:ea typeface="ＭＳ Ｐゴシック" pitchFamily="34" charset="-128"/>
                <a:cs typeface="Times New Roman" pitchFamily="18" charset="0"/>
              </a:rPr>
              <a:t>(6)  And what is the impact on the learner both in the event of success or failure </a:t>
            </a:r>
            <a:endParaRPr lang="en-CA" altLang="en-US" sz="1000" dirty="0" smtClean="0">
              <a:ea typeface="ＭＳ Ｐゴシック" pitchFamily="34" charset="-128"/>
              <a:cs typeface="Times New Roman" pitchFamily="18" charset="0"/>
            </a:endParaRPr>
          </a:p>
          <a:p>
            <a:pPr>
              <a:spcBef>
                <a:spcPct val="75000"/>
              </a:spcBef>
            </a:pPr>
            <a:endParaRPr lang="en-CA" altLang="en-US" sz="1000" dirty="0" smtClean="0">
              <a:ea typeface="ＭＳ Ｐゴシック"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The</a:t>
            </a:r>
            <a:r>
              <a:rPr lang="en-US" sz="1000" baseline="0" dirty="0" smtClean="0"/>
              <a:t> syndicate work during our courses is one way to do formative assessments,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as well as the questions for students that instructors or syndicate leaders are asking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And the exam tomorrow is off course the summative assessment.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But, It is very important to think about assessment when doing gender training – we are aiming to change a mindset,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and therefore we need to monitor that process and progress</a:t>
            </a:r>
            <a:endParaRPr lang="en-US" sz="1000" dirty="0" smtClean="0"/>
          </a:p>
          <a:p>
            <a:endParaRPr lang="sv-SE" altLang="en-US" dirty="0" smtClean="0">
              <a:ea typeface="ＭＳ Ｐゴシック" pitchFamily="34" charset="-128"/>
            </a:endParaRPr>
          </a:p>
        </p:txBody>
      </p:sp>
      <p:sp>
        <p:nvSpPr>
          <p:cNvPr id="12698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8703506-4BB4-4D2F-BEA5-530A66F2771E}" type="slidenum">
              <a:rPr lang="sv-SE" altLang="en-US">
                <a:solidFill>
                  <a:srgbClr val="000000"/>
                </a:solidFill>
              </a:rPr>
              <a:pPr eaLnBrk="1" hangingPunct="1"/>
              <a:t>40</a:t>
            </a:fld>
            <a:endParaRPr lang="sv-SE"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sz="1000" dirty="0" err="1" smtClean="0"/>
              <a:t>What</a:t>
            </a:r>
            <a:r>
              <a:rPr lang="fi-FI" sz="1000" dirty="0" smtClean="0"/>
              <a:t> is the </a:t>
            </a:r>
            <a:r>
              <a:rPr lang="fi-FI" sz="1000" dirty="0" err="1" smtClean="0"/>
              <a:t>most</a:t>
            </a:r>
            <a:r>
              <a:rPr lang="fi-FI" sz="1000" dirty="0" smtClean="0"/>
              <a:t> </a:t>
            </a:r>
            <a:r>
              <a:rPr lang="fi-FI" sz="1000" dirty="0" err="1" smtClean="0"/>
              <a:t>important</a:t>
            </a:r>
            <a:r>
              <a:rPr lang="fi-FI" sz="1000" dirty="0" smtClean="0"/>
              <a:t> </a:t>
            </a:r>
            <a:r>
              <a:rPr lang="fi-FI" sz="1000" dirty="0" err="1" smtClean="0"/>
              <a:t>duty</a:t>
            </a:r>
            <a:r>
              <a:rPr lang="fi-FI" sz="1000" dirty="0" smtClean="0"/>
              <a:t> of the </a:t>
            </a:r>
            <a:r>
              <a:rPr lang="fi-FI" sz="1000" dirty="0" err="1" smtClean="0"/>
              <a:t>trainer</a:t>
            </a:r>
            <a:r>
              <a:rPr lang="fi-FI" sz="1000" dirty="0" smtClean="0"/>
              <a:t>?</a:t>
            </a:r>
          </a:p>
          <a:p>
            <a:pPr lvl="1"/>
            <a:r>
              <a:rPr lang="sv-SE" sz="1000" baseline="0" dirty="0" err="1" smtClean="0"/>
              <a:t>Why</a:t>
            </a:r>
            <a:r>
              <a:rPr lang="sv-SE" sz="1000" baseline="0" dirty="0" smtClean="0"/>
              <a:t> do </a:t>
            </a:r>
            <a:r>
              <a:rPr lang="sv-SE" sz="1000" baseline="0" dirty="0" err="1" smtClean="0"/>
              <a:t>we</a:t>
            </a:r>
            <a:r>
              <a:rPr lang="sv-SE" sz="1000" baseline="0" dirty="0" smtClean="0"/>
              <a:t> </a:t>
            </a:r>
            <a:r>
              <a:rPr lang="sv-SE" sz="1000" baseline="0" dirty="0" err="1" smtClean="0"/>
              <a:t>need</a:t>
            </a:r>
            <a:r>
              <a:rPr lang="sv-SE" sz="1000" baseline="0" dirty="0" smtClean="0"/>
              <a:t> </a:t>
            </a:r>
            <a:r>
              <a:rPr lang="sv-SE" sz="1000" baseline="0" dirty="0" err="1" smtClean="0"/>
              <a:t>trainers</a:t>
            </a:r>
            <a:r>
              <a:rPr lang="sv-SE" sz="1000" baseline="0" dirty="0" smtClean="0"/>
              <a:t>?</a:t>
            </a:r>
          </a:p>
          <a:p>
            <a:pPr lvl="1"/>
            <a:r>
              <a:rPr lang="sv-SE" sz="1000" baseline="0" dirty="0" err="1" smtClean="0"/>
              <a:t>What</a:t>
            </a:r>
            <a:r>
              <a:rPr lang="sv-SE" sz="1000" baseline="0" dirty="0" smtClean="0"/>
              <a:t> do the do?</a:t>
            </a:r>
          </a:p>
          <a:p>
            <a:endParaRPr lang="sv-SE" sz="1100" baseline="0" dirty="0" smtClean="0"/>
          </a:p>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41</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pPr>
            <a:r>
              <a:rPr lang="sv-SE" sz="1000" dirty="0" err="1" smtClean="0"/>
              <a:t>Trainers</a:t>
            </a:r>
            <a:r>
              <a:rPr lang="sv-SE" sz="1000" baseline="0" dirty="0" smtClean="0"/>
              <a:t> HELP the </a:t>
            </a:r>
            <a:r>
              <a:rPr lang="sv-SE" sz="1000" baseline="0" dirty="0" err="1" smtClean="0"/>
              <a:t>learners</a:t>
            </a:r>
            <a:r>
              <a:rPr lang="sv-SE" sz="1000" baseline="0" dirty="0" smtClean="0"/>
              <a:t> TO  LEARN!</a:t>
            </a:r>
          </a:p>
          <a:p>
            <a:pPr>
              <a:spcBef>
                <a:spcPts val="0"/>
              </a:spcBef>
            </a:pPr>
            <a:endParaRPr lang="sv-SE" sz="1000" baseline="0" dirty="0" smtClean="0"/>
          </a:p>
          <a:p>
            <a:pPr>
              <a:spcBef>
                <a:spcPts val="0"/>
              </a:spcBef>
            </a:pPr>
            <a:r>
              <a:rPr lang="sv-SE" sz="1000" baseline="0" dirty="0" err="1" smtClean="0"/>
              <a:t>They</a:t>
            </a:r>
            <a:r>
              <a:rPr lang="sv-SE" sz="1000" baseline="0" dirty="0" smtClean="0"/>
              <a:t> guide </a:t>
            </a:r>
            <a:r>
              <a:rPr lang="sv-SE" sz="1000" baseline="0" dirty="0" err="1" smtClean="0"/>
              <a:t>learners</a:t>
            </a:r>
            <a:r>
              <a:rPr lang="sv-SE" sz="1000" baseline="0" dirty="0" smtClean="0"/>
              <a:t> </a:t>
            </a:r>
            <a:r>
              <a:rPr lang="sv-SE" sz="1000" baseline="0" dirty="0" err="1" smtClean="0"/>
              <a:t>through</a:t>
            </a:r>
            <a:r>
              <a:rPr lang="sv-SE" sz="1000" baseline="0" dirty="0" smtClean="0"/>
              <a:t> the </a:t>
            </a:r>
            <a:r>
              <a:rPr lang="sv-SE" sz="1000" baseline="0" dirty="0" err="1" smtClean="0"/>
              <a:t>learning</a:t>
            </a:r>
            <a:r>
              <a:rPr lang="sv-SE" sz="1000" baseline="0" dirty="0" smtClean="0"/>
              <a:t> process.</a:t>
            </a:r>
          </a:p>
          <a:p>
            <a:pPr>
              <a:spcBef>
                <a:spcPts val="0"/>
              </a:spcBef>
            </a:pPr>
            <a:endParaRPr lang="sv-SE" sz="1000" baseline="0" dirty="0" smtClean="0"/>
          </a:p>
          <a:p>
            <a:pPr>
              <a:spcBef>
                <a:spcPts val="0"/>
              </a:spcBef>
            </a:pPr>
            <a:r>
              <a:rPr lang="sv-SE" sz="1000" baseline="0" dirty="0" smtClean="0"/>
              <a:t>And in order </a:t>
            </a:r>
            <a:r>
              <a:rPr lang="sv-SE" sz="1000" baseline="0" dirty="0" err="1" smtClean="0"/>
              <a:t>to</a:t>
            </a:r>
            <a:r>
              <a:rPr lang="sv-SE" sz="1000" baseline="0" dirty="0" smtClean="0"/>
              <a:t> do the best </a:t>
            </a:r>
            <a:r>
              <a:rPr lang="sv-SE" sz="1000" baseline="0" dirty="0" err="1" smtClean="0"/>
              <a:t>possible</a:t>
            </a:r>
            <a:r>
              <a:rPr lang="sv-SE" sz="1000" baseline="0" dirty="0" smtClean="0"/>
              <a:t> </a:t>
            </a:r>
            <a:r>
              <a:rPr lang="sv-SE" sz="1000" baseline="0" dirty="0" err="1" smtClean="0"/>
              <a:t>job</a:t>
            </a:r>
            <a:r>
              <a:rPr lang="sv-SE" sz="1000" baseline="0" dirty="0" smtClean="0"/>
              <a:t> on that, </a:t>
            </a:r>
            <a:r>
              <a:rPr lang="sv-SE" sz="1000" baseline="0" dirty="0" err="1" smtClean="0"/>
              <a:t>they</a:t>
            </a:r>
            <a:r>
              <a:rPr lang="sv-SE" sz="1000" baseline="0" dirty="0" smtClean="0"/>
              <a:t> </a:t>
            </a:r>
            <a:r>
              <a:rPr lang="sv-SE" sz="1000" baseline="0" dirty="0" err="1" smtClean="0"/>
              <a:t>need</a:t>
            </a:r>
            <a:r>
              <a:rPr lang="sv-SE" sz="1000" baseline="0" dirty="0" smtClean="0"/>
              <a:t> </a:t>
            </a:r>
            <a:r>
              <a:rPr lang="sv-SE" sz="1000" baseline="0" dirty="0" err="1" smtClean="0"/>
              <a:t>to</a:t>
            </a:r>
            <a:r>
              <a:rPr lang="sv-SE" sz="1000" baseline="0" dirty="0" smtClean="0"/>
              <a:t> </a:t>
            </a:r>
            <a:r>
              <a:rPr lang="sv-SE" sz="1000" baseline="0" dirty="0" err="1" smtClean="0"/>
              <a:t>know</a:t>
            </a:r>
            <a:r>
              <a:rPr lang="sv-SE" sz="1000" baseline="0" dirty="0" smtClean="0"/>
              <a:t> </a:t>
            </a:r>
            <a:r>
              <a:rPr lang="sv-SE" sz="1000" baseline="0" dirty="0" err="1" smtClean="0"/>
              <a:t>quite</a:t>
            </a:r>
            <a:r>
              <a:rPr lang="sv-SE" sz="1000" baseline="0" dirty="0" smtClean="0"/>
              <a:t> </a:t>
            </a:r>
            <a:r>
              <a:rPr lang="sv-SE" sz="1000" baseline="0" dirty="0" err="1" smtClean="0"/>
              <a:t>few</a:t>
            </a:r>
            <a:r>
              <a:rPr lang="sv-SE" sz="1000" baseline="0" dirty="0" smtClean="0"/>
              <a:t> </a:t>
            </a:r>
            <a:r>
              <a:rPr lang="sv-SE" sz="1000" baseline="0" dirty="0" err="1" smtClean="0"/>
              <a:t>things</a:t>
            </a:r>
            <a:r>
              <a:rPr lang="sv-SE" sz="1000" baseline="0" dirty="0" smtClean="0"/>
              <a:t> </a:t>
            </a:r>
            <a:r>
              <a:rPr lang="sv-SE" sz="1000" baseline="0" dirty="0" err="1" smtClean="0"/>
              <a:t>about</a:t>
            </a:r>
            <a:r>
              <a:rPr lang="sv-SE" sz="1000" baseline="0" dirty="0" smtClean="0"/>
              <a:t> the </a:t>
            </a:r>
            <a:r>
              <a:rPr lang="sv-SE" sz="1000" baseline="0" dirty="0" err="1" smtClean="0"/>
              <a:t>people</a:t>
            </a:r>
            <a:r>
              <a:rPr lang="sv-SE" sz="1000" baseline="0" dirty="0" smtClean="0"/>
              <a:t> </a:t>
            </a:r>
            <a:r>
              <a:rPr lang="sv-SE" sz="1000" baseline="0" dirty="0" err="1" smtClean="0"/>
              <a:t>they</a:t>
            </a:r>
            <a:r>
              <a:rPr lang="sv-SE" sz="1000" baseline="0" dirty="0" smtClean="0"/>
              <a:t> </a:t>
            </a:r>
            <a:r>
              <a:rPr lang="sv-SE" sz="1000" baseline="0" dirty="0" err="1" smtClean="0"/>
              <a:t>are</a:t>
            </a:r>
            <a:r>
              <a:rPr lang="sv-SE" sz="1000" baseline="0" dirty="0" smtClean="0"/>
              <a:t> </a:t>
            </a:r>
            <a:r>
              <a:rPr lang="sv-SE" sz="1000" baseline="0" dirty="0" err="1" smtClean="0"/>
              <a:t>helping</a:t>
            </a:r>
            <a:r>
              <a:rPr lang="sv-SE" sz="1000" baseline="0" dirty="0" smtClean="0"/>
              <a:t>.</a:t>
            </a:r>
          </a:p>
          <a:p>
            <a:pPr>
              <a:spcBef>
                <a:spcPts val="0"/>
              </a:spcBef>
            </a:pPr>
            <a:endParaRPr lang="sv-SE" sz="1000"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fi-FI" sz="1000" dirty="0" err="1" smtClean="0"/>
              <a:t>Why</a:t>
            </a:r>
            <a:r>
              <a:rPr lang="fi-FI" sz="1000" dirty="0" smtClean="0"/>
              <a:t> </a:t>
            </a:r>
            <a:r>
              <a:rPr lang="fi-FI" sz="1000" dirty="0" err="1" smtClean="0"/>
              <a:t>do</a:t>
            </a:r>
            <a:r>
              <a:rPr lang="fi-FI" sz="1000" dirty="0" smtClean="0"/>
              <a:t> </a:t>
            </a:r>
            <a:r>
              <a:rPr lang="fi-FI" sz="1000" dirty="0" err="1" smtClean="0"/>
              <a:t>we</a:t>
            </a:r>
            <a:r>
              <a:rPr lang="fi-FI" sz="1000" dirty="0" smtClean="0"/>
              <a:t> </a:t>
            </a:r>
            <a:r>
              <a:rPr lang="fi-FI" sz="1000" dirty="0" err="1" smtClean="0"/>
              <a:t>need</a:t>
            </a:r>
            <a:r>
              <a:rPr lang="fi-FI" sz="1000" dirty="0" smtClean="0"/>
              <a:t> to </a:t>
            </a:r>
            <a:r>
              <a:rPr lang="fi-FI" sz="1000" dirty="0" err="1" smtClean="0"/>
              <a:t>consider</a:t>
            </a:r>
            <a:r>
              <a:rPr lang="fi-FI" sz="1000" dirty="0" smtClean="0"/>
              <a:t> </a:t>
            </a:r>
            <a:r>
              <a:rPr lang="fi-FI" sz="1000" dirty="0" err="1" smtClean="0"/>
              <a:t>our</a:t>
            </a:r>
            <a:r>
              <a:rPr lang="fi-FI" sz="1000" dirty="0" smtClean="0"/>
              <a:t> </a:t>
            </a:r>
            <a:r>
              <a:rPr lang="fi-FI" sz="1000" dirty="0" err="1" smtClean="0"/>
              <a:t>learner</a:t>
            </a:r>
            <a:r>
              <a:rPr lang="fi-FI" sz="1000" dirty="0" smtClean="0"/>
              <a:t> </a:t>
            </a:r>
            <a:r>
              <a:rPr lang="fi-FI" sz="1000" dirty="0" err="1" smtClean="0"/>
              <a:t>caracteristics</a:t>
            </a:r>
            <a:r>
              <a:rPr lang="fi-FI" sz="1000" dirty="0" smtClean="0"/>
              <a:t> and</a:t>
            </a:r>
            <a:r>
              <a:rPr lang="fi-FI" sz="1000" baseline="0" dirty="0" smtClean="0"/>
              <a:t> </a:t>
            </a:r>
            <a:r>
              <a:rPr lang="fi-FI" sz="1000" baseline="0" dirty="0" err="1" smtClean="0"/>
              <a:t>our</a:t>
            </a:r>
            <a:r>
              <a:rPr lang="fi-FI" sz="1000" baseline="0" dirty="0" smtClean="0"/>
              <a:t> </a:t>
            </a:r>
            <a:r>
              <a:rPr lang="fi-FI" sz="1000" baseline="0" dirty="0" err="1" smtClean="0"/>
              <a:t>potential</a:t>
            </a:r>
            <a:r>
              <a:rPr lang="fi-FI" sz="1000" baseline="0" dirty="0" smtClean="0"/>
              <a:t> </a:t>
            </a:r>
            <a:r>
              <a:rPr lang="fi-FI" sz="1000" baseline="0" dirty="0" err="1" smtClean="0"/>
              <a:t>target</a:t>
            </a:r>
            <a:r>
              <a:rPr lang="fi-FI" sz="1000" baseline="0" dirty="0" smtClean="0"/>
              <a:t> </a:t>
            </a:r>
            <a:r>
              <a:rPr lang="fi-FI" sz="1000" baseline="0" dirty="0" err="1" smtClean="0"/>
              <a:t>audience</a:t>
            </a:r>
            <a:r>
              <a:rPr lang="fi-FI" sz="1000" baseline="0" dirty="0" smtClean="0"/>
              <a:t> </a:t>
            </a:r>
            <a:r>
              <a:rPr lang="fi-FI" sz="1000" baseline="0" dirty="0" err="1" smtClean="0"/>
              <a:t>so</a:t>
            </a:r>
            <a:r>
              <a:rPr lang="fi-FI" sz="1000" baseline="0" dirty="0" smtClean="0"/>
              <a:t> </a:t>
            </a:r>
            <a:r>
              <a:rPr lang="fi-FI" sz="1000" baseline="0" dirty="0" err="1" smtClean="0"/>
              <a:t>much</a:t>
            </a:r>
            <a:r>
              <a:rPr lang="fi-FI" sz="1000" baseline="0" dirty="0" smtClean="0"/>
              <a:t>?</a:t>
            </a:r>
          </a:p>
          <a:p>
            <a:pPr>
              <a:spcBef>
                <a:spcPts val="0"/>
              </a:spcBef>
            </a:pPr>
            <a:r>
              <a:rPr lang="sv-SE" sz="1000" dirty="0" smtClean="0"/>
              <a:t>PARADIGMA SIFT: </a:t>
            </a:r>
            <a:r>
              <a:rPr lang="fi-FI" sz="1000" baseline="0" dirty="0" err="1" smtClean="0"/>
              <a:t>If</a:t>
            </a:r>
            <a:r>
              <a:rPr lang="fi-FI" sz="1000" baseline="0" dirty="0" smtClean="0"/>
              <a:t> </a:t>
            </a:r>
            <a:r>
              <a:rPr lang="fi-FI" sz="1000" baseline="0" dirty="0" err="1" smtClean="0"/>
              <a:t>we</a:t>
            </a:r>
            <a:r>
              <a:rPr lang="fi-FI" sz="1000" baseline="0" dirty="0" smtClean="0"/>
              <a:t> look </a:t>
            </a:r>
            <a:r>
              <a:rPr lang="fi-FI" sz="1000" baseline="0" dirty="0" err="1" smtClean="0"/>
              <a:t>back</a:t>
            </a:r>
            <a:r>
              <a:rPr lang="fi-FI" sz="1000" baseline="0" dirty="0" smtClean="0"/>
              <a:t> at the </a:t>
            </a:r>
            <a:r>
              <a:rPr lang="fi-FI" sz="1000" baseline="0" dirty="0" err="1" smtClean="0"/>
              <a:t>educational</a:t>
            </a:r>
            <a:r>
              <a:rPr lang="fi-FI" sz="1000" baseline="0" dirty="0" smtClean="0"/>
              <a:t> science – </a:t>
            </a:r>
          </a:p>
          <a:p>
            <a:pPr>
              <a:spcBef>
                <a:spcPts val="0"/>
              </a:spcBef>
            </a:pPr>
            <a:r>
              <a:rPr lang="fi-FI" sz="1000" baseline="0" dirty="0" err="1" smtClean="0"/>
              <a:t>There</a:t>
            </a:r>
            <a:r>
              <a:rPr lang="fi-FI" sz="1000" baseline="0" dirty="0" smtClean="0"/>
              <a:t> </a:t>
            </a:r>
            <a:r>
              <a:rPr lang="fi-FI" sz="1000" baseline="0" dirty="0" err="1" smtClean="0"/>
              <a:t>has</a:t>
            </a:r>
            <a:r>
              <a:rPr lang="fi-FI" sz="1000" baseline="0" dirty="0" smtClean="0"/>
              <a:t> </a:t>
            </a:r>
            <a:r>
              <a:rPr lang="fi-FI" sz="1000" baseline="0" dirty="0" err="1" smtClean="0"/>
              <a:t>been</a:t>
            </a:r>
            <a:r>
              <a:rPr lang="fi-FI" sz="1000" baseline="0" dirty="0" smtClean="0"/>
              <a:t> a paradigma </a:t>
            </a:r>
            <a:r>
              <a:rPr lang="fi-FI" sz="1000" baseline="0" dirty="0" err="1" smtClean="0"/>
              <a:t>shift</a:t>
            </a:r>
            <a:r>
              <a:rPr lang="fi-FI" sz="1000" baseline="0" dirty="0" smtClean="0"/>
              <a:t> </a:t>
            </a:r>
            <a:r>
              <a:rPr lang="fi-FI" sz="1000" baseline="0" dirty="0" err="1" smtClean="0"/>
              <a:t>from</a:t>
            </a:r>
            <a:r>
              <a:rPr lang="fi-FI" sz="1000" baseline="0" dirty="0" smtClean="0"/>
              <a:t> </a:t>
            </a:r>
            <a:r>
              <a:rPr lang="fi-FI" sz="1000" baseline="0" dirty="0" err="1" smtClean="0"/>
              <a:t>behaviorism</a:t>
            </a:r>
            <a:r>
              <a:rPr lang="fi-FI" sz="1000" baseline="0" dirty="0" smtClean="0"/>
              <a:t> to </a:t>
            </a:r>
            <a:r>
              <a:rPr lang="fi-FI" sz="1000" baseline="0" dirty="0" err="1" smtClean="0"/>
              <a:t>constructivisim</a:t>
            </a:r>
            <a:r>
              <a:rPr lang="fi-FI" sz="1000" baseline="0" dirty="0" smtClean="0"/>
              <a:t>?</a:t>
            </a:r>
          </a:p>
          <a:p>
            <a:pPr>
              <a:spcBef>
                <a:spcPts val="0"/>
              </a:spcBef>
            </a:pPr>
            <a:endParaRPr lang="fi-FI" sz="1000" baseline="0" dirty="0" smtClean="0"/>
          </a:p>
          <a:p>
            <a:pPr>
              <a:spcBef>
                <a:spcPts val="0"/>
              </a:spcBef>
            </a:pPr>
            <a:r>
              <a:rPr lang="fi-FI" sz="1000" baseline="0" dirty="0" err="1" smtClean="0"/>
              <a:t>Can</a:t>
            </a:r>
            <a:r>
              <a:rPr lang="fi-FI" sz="1000" baseline="0" dirty="0" smtClean="0"/>
              <a:t> </a:t>
            </a:r>
            <a:r>
              <a:rPr lang="fi-FI" sz="1000" baseline="0" dirty="0" err="1" smtClean="0"/>
              <a:t>you</a:t>
            </a:r>
            <a:r>
              <a:rPr lang="fi-FI" sz="1000" baseline="0" dirty="0" smtClean="0"/>
              <a:t> </a:t>
            </a:r>
            <a:r>
              <a:rPr lang="fi-FI" sz="1000" baseline="0" dirty="0" err="1" smtClean="0"/>
              <a:t>explain</a:t>
            </a:r>
            <a:r>
              <a:rPr lang="fi-FI" sz="1000" baseline="0" dirty="0" smtClean="0"/>
              <a:t> </a:t>
            </a:r>
            <a:r>
              <a:rPr lang="fi-FI" sz="1000" baseline="0" dirty="0" err="1" smtClean="0"/>
              <a:t>that</a:t>
            </a:r>
            <a:r>
              <a:rPr lang="fi-FI" sz="1000" baseline="0" dirty="0" smtClean="0"/>
              <a:t> </a:t>
            </a:r>
            <a:r>
              <a:rPr lang="fi-FI" sz="1000" baseline="0" dirty="0" err="1" smtClean="0"/>
              <a:t>sift</a:t>
            </a:r>
            <a:r>
              <a:rPr lang="fi-FI" sz="1000" baseline="0" dirty="0" smtClean="0"/>
              <a:t>?</a:t>
            </a:r>
          </a:p>
          <a:p>
            <a:pPr>
              <a:spcBef>
                <a:spcPts val="0"/>
              </a:spcBef>
            </a:pPr>
            <a:endParaRPr lang="fi-FI" sz="1000" baseline="0" dirty="0" smtClean="0"/>
          </a:p>
          <a:p>
            <a:pPr>
              <a:spcBef>
                <a:spcPts val="0"/>
              </a:spcBef>
            </a:pPr>
            <a:r>
              <a:rPr lang="fi-FI" sz="1000" baseline="0" dirty="0" err="1" smtClean="0"/>
              <a:t>It</a:t>
            </a:r>
            <a:r>
              <a:rPr lang="fi-FI" sz="1000" baseline="0" dirty="0" smtClean="0"/>
              <a:t> is a </a:t>
            </a:r>
            <a:r>
              <a:rPr lang="fi-FI" sz="1000" baseline="0" dirty="0" err="1" smtClean="0"/>
              <a:t>shift</a:t>
            </a:r>
            <a:r>
              <a:rPr lang="fi-FI" sz="1000" baseline="0" dirty="0" smtClean="0"/>
              <a:t> </a:t>
            </a:r>
            <a:r>
              <a:rPr lang="fi-FI" sz="1000" baseline="0" dirty="0" err="1" smtClean="0"/>
              <a:t>from</a:t>
            </a:r>
            <a:r>
              <a:rPr lang="fi-FI" sz="1000" baseline="0" dirty="0" smtClean="0"/>
              <a:t> </a:t>
            </a:r>
            <a:r>
              <a:rPr lang="fi-FI" sz="1000" baseline="0" dirty="0" err="1" smtClean="0"/>
              <a:t>teacher</a:t>
            </a:r>
            <a:r>
              <a:rPr lang="fi-FI" sz="1000" baseline="0" dirty="0" smtClean="0"/>
              <a:t> </a:t>
            </a:r>
            <a:r>
              <a:rPr lang="fi-FI" sz="1000" baseline="0" dirty="0" err="1" smtClean="0"/>
              <a:t>centric</a:t>
            </a:r>
            <a:r>
              <a:rPr lang="fi-FI" sz="1000" baseline="0" dirty="0" smtClean="0"/>
              <a:t> </a:t>
            </a:r>
            <a:r>
              <a:rPr lang="fi-FI" sz="1000" baseline="0" dirty="0" err="1" smtClean="0"/>
              <a:t>abroach</a:t>
            </a:r>
            <a:r>
              <a:rPr lang="fi-FI" sz="1000" baseline="0" dirty="0" smtClean="0"/>
              <a:t> to </a:t>
            </a:r>
            <a:r>
              <a:rPr lang="fi-FI" sz="1000" baseline="0" dirty="0" err="1" smtClean="0"/>
              <a:t>learner</a:t>
            </a:r>
            <a:r>
              <a:rPr lang="fi-FI" sz="1000" baseline="0" dirty="0" smtClean="0"/>
              <a:t> </a:t>
            </a:r>
            <a:r>
              <a:rPr lang="fi-FI" sz="1000" baseline="0" dirty="0" err="1" smtClean="0"/>
              <a:t>centric</a:t>
            </a:r>
            <a:r>
              <a:rPr lang="fi-FI" sz="1000" baseline="0" dirty="0" smtClean="0"/>
              <a:t> </a:t>
            </a:r>
            <a:r>
              <a:rPr lang="fi-FI" sz="1000" baseline="0" dirty="0" err="1" smtClean="0"/>
              <a:t>aproach</a:t>
            </a:r>
            <a:endParaRPr lang="fi-FI" sz="1000" baseline="0" dirty="0" smtClean="0"/>
          </a:p>
          <a:p>
            <a:pPr>
              <a:spcBef>
                <a:spcPts val="0"/>
              </a:spcBef>
            </a:pPr>
            <a:endParaRPr lang="fi-FI" sz="1000" baseline="0" dirty="0" smtClean="0"/>
          </a:p>
          <a:p>
            <a:pPr>
              <a:spcBef>
                <a:spcPts val="0"/>
              </a:spcBef>
            </a:pPr>
            <a:r>
              <a:rPr lang="fi-FI" sz="1000" baseline="0" dirty="0" err="1" smtClean="0"/>
              <a:t>Earlier</a:t>
            </a:r>
            <a:r>
              <a:rPr lang="fi-FI" sz="1000" baseline="0" dirty="0" smtClean="0"/>
              <a:t> </a:t>
            </a:r>
            <a:r>
              <a:rPr lang="fi-FI" sz="1000" baseline="0" dirty="0" err="1" smtClean="0"/>
              <a:t>we</a:t>
            </a:r>
            <a:r>
              <a:rPr lang="fi-FI" sz="1000" baseline="0" dirty="0" smtClean="0"/>
              <a:t> </a:t>
            </a:r>
            <a:r>
              <a:rPr lang="fi-FI" sz="1000" baseline="0" dirty="0" err="1" smtClean="0"/>
              <a:t>used</a:t>
            </a:r>
            <a:r>
              <a:rPr lang="fi-FI" sz="1000" baseline="0" dirty="0" smtClean="0"/>
              <a:t> to </a:t>
            </a:r>
            <a:r>
              <a:rPr lang="fi-FI" sz="1000" baseline="0" dirty="0" err="1" smtClean="0"/>
              <a:t>plan</a:t>
            </a:r>
            <a:r>
              <a:rPr lang="fi-FI" sz="1000" baseline="0" dirty="0" smtClean="0"/>
              <a:t> </a:t>
            </a:r>
            <a:r>
              <a:rPr lang="fi-FI" sz="1000" baseline="0" dirty="0" err="1" smtClean="0"/>
              <a:t>our</a:t>
            </a:r>
            <a:r>
              <a:rPr lang="fi-FI" sz="1000" baseline="0" dirty="0" smtClean="0"/>
              <a:t> </a:t>
            </a:r>
            <a:r>
              <a:rPr lang="fi-FI" sz="1000" baseline="0" dirty="0" err="1" smtClean="0"/>
              <a:t>activities</a:t>
            </a:r>
            <a:r>
              <a:rPr lang="fi-FI" sz="1000" baseline="0" dirty="0" smtClean="0"/>
              <a:t> as a </a:t>
            </a:r>
            <a:r>
              <a:rPr lang="fi-FI" sz="1000" baseline="0" dirty="0" err="1" smtClean="0"/>
              <a:t>teacher</a:t>
            </a:r>
            <a:r>
              <a:rPr lang="fi-FI" sz="1000" baseline="0" dirty="0" smtClean="0"/>
              <a:t> and </a:t>
            </a:r>
            <a:r>
              <a:rPr lang="fi-FI" sz="1000" baseline="0" dirty="0" err="1" smtClean="0"/>
              <a:t>relay</a:t>
            </a:r>
            <a:r>
              <a:rPr lang="fi-FI" sz="1000" baseline="0" dirty="0" smtClean="0"/>
              <a:t> on </a:t>
            </a:r>
            <a:r>
              <a:rPr lang="fi-FI" sz="1000" baseline="0" dirty="0" err="1" smtClean="0"/>
              <a:t>repetition</a:t>
            </a:r>
            <a:endParaRPr lang="fi-FI" sz="1000" baseline="0" dirty="0" smtClean="0"/>
          </a:p>
          <a:p>
            <a:pPr>
              <a:spcBef>
                <a:spcPts val="0"/>
              </a:spcBef>
            </a:pPr>
            <a:r>
              <a:rPr lang="fi-FI" sz="1000" baseline="0" dirty="0" smtClean="0"/>
              <a:t>No </a:t>
            </a:r>
            <a:r>
              <a:rPr lang="fi-FI" sz="1000" baseline="0" dirty="0" err="1" smtClean="0"/>
              <a:t>we</a:t>
            </a:r>
            <a:r>
              <a:rPr lang="fi-FI" sz="1000" baseline="0" dirty="0" smtClean="0"/>
              <a:t> </a:t>
            </a:r>
            <a:r>
              <a:rPr lang="fi-FI" sz="1000" baseline="0" dirty="0" err="1" smtClean="0"/>
              <a:t>should</a:t>
            </a:r>
            <a:r>
              <a:rPr lang="fi-FI" sz="1000" baseline="0" dirty="0" smtClean="0"/>
              <a:t> </a:t>
            </a:r>
            <a:r>
              <a:rPr lang="fi-FI" sz="1000" baseline="0" dirty="0" err="1" smtClean="0"/>
              <a:t>but</a:t>
            </a:r>
            <a:r>
              <a:rPr lang="fi-FI" sz="1000" baseline="0" dirty="0" smtClean="0"/>
              <a:t> the </a:t>
            </a:r>
            <a:r>
              <a:rPr lang="fi-FI" sz="1000" baseline="0" dirty="0" err="1" smtClean="0"/>
              <a:t>focus</a:t>
            </a:r>
            <a:r>
              <a:rPr lang="fi-FI" sz="1000" baseline="0" dirty="0" smtClean="0"/>
              <a:t> on </a:t>
            </a:r>
            <a:r>
              <a:rPr lang="fi-FI" sz="1000" baseline="0" dirty="0" err="1" smtClean="0"/>
              <a:t>palnning</a:t>
            </a:r>
            <a:r>
              <a:rPr lang="fi-FI" sz="1000" baseline="0" dirty="0" smtClean="0"/>
              <a:t> </a:t>
            </a:r>
            <a:r>
              <a:rPr lang="fi-FI" sz="1000" baseline="0" dirty="0" err="1" smtClean="0"/>
              <a:t>how</a:t>
            </a:r>
            <a:r>
              <a:rPr lang="fi-FI" sz="1000" baseline="0" dirty="0" smtClean="0"/>
              <a:t> to </a:t>
            </a:r>
            <a:r>
              <a:rPr lang="fi-FI" sz="1000" baseline="0" dirty="0" err="1" smtClean="0"/>
              <a:t>support</a:t>
            </a:r>
            <a:r>
              <a:rPr lang="fi-FI" sz="1000" baseline="0" dirty="0" smtClean="0"/>
              <a:t> the </a:t>
            </a:r>
            <a:r>
              <a:rPr lang="fi-FI" sz="1000" baseline="0" dirty="0" err="1" smtClean="0"/>
              <a:t>learned</a:t>
            </a:r>
            <a:r>
              <a:rPr lang="fi-FI" sz="1000" baseline="0" dirty="0" smtClean="0"/>
              <a:t> to </a:t>
            </a:r>
            <a:r>
              <a:rPr lang="fi-FI" sz="1000" baseline="0" dirty="0" err="1" smtClean="0"/>
              <a:t>achieve</a:t>
            </a:r>
            <a:r>
              <a:rPr lang="fi-FI" sz="1000" baseline="0" dirty="0" smtClean="0"/>
              <a:t> the </a:t>
            </a:r>
            <a:r>
              <a:rPr lang="fi-FI" sz="1000" baseline="0" dirty="0" err="1" smtClean="0"/>
              <a:t>requisited</a:t>
            </a:r>
            <a:r>
              <a:rPr lang="fi-FI" sz="1000" baseline="0" dirty="0" smtClean="0"/>
              <a:t> </a:t>
            </a:r>
            <a:r>
              <a:rPr lang="fi-FI" sz="1000" baseline="0" dirty="0" err="1" smtClean="0"/>
              <a:t>learning</a:t>
            </a:r>
            <a:r>
              <a:rPr lang="fi-FI" sz="1000" baseline="0" dirty="0" smtClean="0"/>
              <a:t> </a:t>
            </a:r>
            <a:r>
              <a:rPr lang="fi-FI" sz="1000" baseline="0" dirty="0" err="1" smtClean="0"/>
              <a:t>outcomes</a:t>
            </a:r>
            <a:endParaRPr lang="fi-FI" sz="1000" baseline="0" dirty="0" smtClean="0"/>
          </a:p>
          <a:p>
            <a:pPr>
              <a:spcBef>
                <a:spcPts val="0"/>
              </a:spcBef>
            </a:pPr>
            <a:endParaRPr lang="fi-FI" sz="1000" baseline="0" dirty="0" smtClean="0"/>
          </a:p>
          <a:p>
            <a:pPr>
              <a:spcBef>
                <a:spcPts val="0"/>
              </a:spcBef>
            </a:pPr>
            <a:r>
              <a:rPr lang="fi-FI" sz="1000" baseline="0" dirty="0" err="1" smtClean="0"/>
              <a:t>We</a:t>
            </a:r>
            <a:r>
              <a:rPr lang="fi-FI" sz="1000" baseline="0" dirty="0" smtClean="0"/>
              <a:t> </a:t>
            </a:r>
            <a:r>
              <a:rPr lang="fi-FI" sz="1000" baseline="0" dirty="0" err="1" smtClean="0"/>
              <a:t>used</a:t>
            </a:r>
            <a:r>
              <a:rPr lang="fi-FI" sz="1000" baseline="0" dirty="0" smtClean="0"/>
              <a:t> to </a:t>
            </a:r>
            <a:r>
              <a:rPr lang="fi-FI" sz="1000" baseline="0" dirty="0" err="1" smtClean="0"/>
              <a:t>think</a:t>
            </a:r>
            <a:r>
              <a:rPr lang="fi-FI" sz="1000" baseline="0" dirty="0" smtClean="0"/>
              <a:t> </a:t>
            </a:r>
            <a:r>
              <a:rPr lang="fi-FI" sz="1000" baseline="0" dirty="0" err="1" smtClean="0"/>
              <a:t>that</a:t>
            </a:r>
            <a:r>
              <a:rPr lang="fi-FI" sz="1000" baseline="0" dirty="0" smtClean="0"/>
              <a:t> </a:t>
            </a:r>
            <a:r>
              <a:rPr lang="fi-FI" sz="1000" baseline="0" dirty="0" err="1" smtClean="0"/>
              <a:t>we</a:t>
            </a:r>
            <a:r>
              <a:rPr lang="fi-FI" sz="1000" baseline="0" dirty="0" smtClean="0"/>
              <a:t> </a:t>
            </a:r>
            <a:r>
              <a:rPr lang="fi-FI" sz="1000" baseline="0" dirty="0" err="1" smtClean="0"/>
              <a:t>can</a:t>
            </a:r>
            <a:r>
              <a:rPr lang="fi-FI" sz="1000" baseline="0" dirty="0" smtClean="0"/>
              <a:t> </a:t>
            </a:r>
            <a:r>
              <a:rPr lang="fi-FI" sz="1000" baseline="0" dirty="0" err="1" smtClean="0"/>
              <a:t>pass</a:t>
            </a:r>
            <a:r>
              <a:rPr lang="fi-FI" sz="1000" baseline="0" dirty="0" smtClean="0"/>
              <a:t> /</a:t>
            </a:r>
            <a:r>
              <a:rPr lang="fi-FI" sz="1000" baseline="0" dirty="0" err="1" smtClean="0"/>
              <a:t>transfer</a:t>
            </a:r>
            <a:r>
              <a:rPr lang="fi-FI" sz="1000" baseline="0" dirty="0" smtClean="0"/>
              <a:t> </a:t>
            </a:r>
            <a:r>
              <a:rPr lang="fi-FI" sz="1000" baseline="0" dirty="0" err="1" smtClean="0"/>
              <a:t>information</a:t>
            </a:r>
            <a:r>
              <a:rPr lang="fi-FI" sz="1000" baseline="0" dirty="0" smtClean="0"/>
              <a:t> </a:t>
            </a:r>
            <a:r>
              <a:rPr lang="fi-FI" sz="1000" baseline="0" dirty="0" err="1" smtClean="0"/>
              <a:t>directly</a:t>
            </a:r>
            <a:r>
              <a:rPr lang="fi-FI" sz="1000" baseline="0" dirty="0" smtClean="0"/>
              <a:t>,</a:t>
            </a:r>
          </a:p>
          <a:p>
            <a:pPr>
              <a:spcBef>
                <a:spcPts val="0"/>
              </a:spcBef>
            </a:pPr>
            <a:r>
              <a:rPr lang="fi-FI" sz="1000" baseline="0" dirty="0" err="1" smtClean="0"/>
              <a:t>But</a:t>
            </a:r>
            <a:r>
              <a:rPr lang="fi-FI" sz="1000" baseline="0" dirty="0" smtClean="0"/>
              <a:t> </a:t>
            </a:r>
            <a:r>
              <a:rPr lang="fi-FI" sz="1000" baseline="0" dirty="0" err="1" smtClean="0"/>
              <a:t>know</a:t>
            </a:r>
            <a:r>
              <a:rPr lang="fi-FI" sz="1000" baseline="0" dirty="0" smtClean="0"/>
              <a:t> </a:t>
            </a:r>
            <a:r>
              <a:rPr lang="fi-FI" sz="1000" baseline="0" dirty="0" err="1" smtClean="0"/>
              <a:t>we</a:t>
            </a:r>
            <a:r>
              <a:rPr lang="fi-FI" sz="1000" baseline="0" dirty="0" smtClean="0"/>
              <a:t> </a:t>
            </a:r>
            <a:r>
              <a:rPr lang="fi-FI" sz="1000" baseline="0" dirty="0" err="1" smtClean="0"/>
              <a:t>know</a:t>
            </a:r>
            <a:r>
              <a:rPr lang="fi-FI" sz="1000" baseline="0" dirty="0" smtClean="0"/>
              <a:t> </a:t>
            </a:r>
            <a:r>
              <a:rPr lang="fi-FI" sz="1000" baseline="0" dirty="0" err="1" smtClean="0"/>
              <a:t>that</a:t>
            </a:r>
            <a:r>
              <a:rPr lang="fi-FI" sz="1000" baseline="0" dirty="0" smtClean="0"/>
              <a:t> </a:t>
            </a:r>
            <a:r>
              <a:rPr lang="fi-FI" sz="1000" baseline="0" dirty="0" err="1" smtClean="0"/>
              <a:t>humas</a:t>
            </a:r>
            <a:r>
              <a:rPr lang="fi-FI" sz="1000" baseline="0" dirty="0" smtClean="0"/>
              <a:t> </a:t>
            </a:r>
            <a:r>
              <a:rPr lang="fi-FI" sz="1000" baseline="0" dirty="0" err="1" smtClean="0"/>
              <a:t>are</a:t>
            </a:r>
            <a:r>
              <a:rPr lang="fi-FI" sz="1000" baseline="0" dirty="0" smtClean="0"/>
              <a:t> no </a:t>
            </a:r>
            <a:r>
              <a:rPr lang="fi-FI" sz="1000" baseline="0" dirty="0" err="1" smtClean="0"/>
              <a:t>empty</a:t>
            </a:r>
            <a:r>
              <a:rPr lang="fi-FI" sz="1000" baseline="0" dirty="0" smtClean="0"/>
              <a:t> </a:t>
            </a:r>
            <a:r>
              <a:rPr lang="fi-FI" sz="1000" baseline="0" dirty="0" err="1" smtClean="0"/>
              <a:t>cancases</a:t>
            </a:r>
            <a:r>
              <a:rPr lang="fi-FI" sz="1000" baseline="0" dirty="0" smtClean="0"/>
              <a:t>, </a:t>
            </a:r>
            <a:r>
              <a:rPr lang="fi-FI" sz="1000" baseline="0" dirty="0" err="1" smtClean="0"/>
              <a:t>but</a:t>
            </a:r>
            <a:r>
              <a:rPr lang="fi-FI" sz="1000" baseline="0" dirty="0" smtClean="0"/>
              <a:t> </a:t>
            </a:r>
            <a:r>
              <a:rPr lang="fi-FI" sz="1000" baseline="0" dirty="0" err="1" smtClean="0"/>
              <a:t>will</a:t>
            </a:r>
            <a:r>
              <a:rPr lang="fi-FI" sz="1000" baseline="0" dirty="0" smtClean="0"/>
              <a:t> </a:t>
            </a:r>
            <a:r>
              <a:rPr lang="fi-FI" sz="1000" baseline="0" dirty="0" err="1" smtClean="0"/>
              <a:t>always</a:t>
            </a:r>
            <a:r>
              <a:rPr lang="fi-FI" sz="1000" baseline="0" dirty="0" smtClean="0"/>
              <a:t> </a:t>
            </a:r>
            <a:r>
              <a:rPr lang="fi-FI" sz="1000" baseline="0" dirty="0" err="1" smtClean="0"/>
              <a:t>build</a:t>
            </a:r>
            <a:r>
              <a:rPr lang="fi-FI" sz="1000" baseline="0" dirty="0" smtClean="0"/>
              <a:t> the new </a:t>
            </a:r>
            <a:r>
              <a:rPr lang="fi-FI" sz="1000" baseline="0" dirty="0" err="1" smtClean="0"/>
              <a:t>knowledge</a:t>
            </a:r>
            <a:r>
              <a:rPr lang="fi-FI" sz="1000" baseline="0" dirty="0" smtClean="0"/>
              <a:t> on the top of the </a:t>
            </a:r>
            <a:r>
              <a:rPr lang="fi-FI" sz="1000" baseline="0" dirty="0" err="1" smtClean="0"/>
              <a:t>existing</a:t>
            </a:r>
            <a:r>
              <a:rPr lang="fi-FI" sz="1000" baseline="0" dirty="0" smtClean="0"/>
              <a:t> </a:t>
            </a:r>
            <a:r>
              <a:rPr lang="fi-FI" sz="1000" baseline="0" dirty="0" err="1" smtClean="0"/>
              <a:t>one</a:t>
            </a:r>
            <a:r>
              <a:rPr lang="fi-FI" sz="1000" baseline="0" dirty="0" smtClean="0"/>
              <a:t>,</a:t>
            </a:r>
          </a:p>
          <a:p>
            <a:pPr>
              <a:spcBef>
                <a:spcPts val="0"/>
              </a:spcBef>
            </a:pPr>
            <a:r>
              <a:rPr lang="fi-FI" sz="1000" baseline="0" dirty="0" smtClean="0"/>
              <a:t>And </a:t>
            </a:r>
            <a:r>
              <a:rPr lang="fi-FI" sz="1000" baseline="0" dirty="0" err="1" smtClean="0"/>
              <a:t>that</a:t>
            </a:r>
            <a:r>
              <a:rPr lang="fi-FI" sz="1000" baseline="0" dirty="0" smtClean="0"/>
              <a:t> </a:t>
            </a:r>
            <a:r>
              <a:rPr lang="fi-FI" sz="1000" baseline="0" dirty="0" err="1" smtClean="0"/>
              <a:t>existing</a:t>
            </a:r>
            <a:r>
              <a:rPr lang="fi-FI" sz="1000" baseline="0" dirty="0" smtClean="0"/>
              <a:t> </a:t>
            </a:r>
            <a:r>
              <a:rPr lang="fi-FI" sz="1000" baseline="0" dirty="0" err="1" smtClean="0"/>
              <a:t>one</a:t>
            </a:r>
            <a:r>
              <a:rPr lang="fi-FI" sz="1000" baseline="0" dirty="0" smtClean="0"/>
              <a:t> is </a:t>
            </a:r>
            <a:r>
              <a:rPr lang="fi-FI" sz="1000" baseline="0" dirty="0" err="1" smtClean="0"/>
              <a:t>also</a:t>
            </a:r>
            <a:r>
              <a:rPr lang="fi-FI" sz="1000" baseline="0" dirty="0" smtClean="0"/>
              <a:t> </a:t>
            </a:r>
            <a:r>
              <a:rPr lang="fi-FI" sz="1000" baseline="0" dirty="0" err="1" smtClean="0"/>
              <a:t>directing</a:t>
            </a:r>
            <a:r>
              <a:rPr lang="fi-FI" sz="1000" baseline="0" dirty="0" smtClean="0"/>
              <a:t> </a:t>
            </a:r>
            <a:r>
              <a:rPr lang="fi-FI" sz="1000" baseline="0" dirty="0" err="1" smtClean="0"/>
              <a:t>what</a:t>
            </a:r>
            <a:r>
              <a:rPr lang="fi-FI" sz="1000" baseline="0" dirty="0" smtClean="0"/>
              <a:t> </a:t>
            </a:r>
            <a:r>
              <a:rPr lang="fi-FI" sz="1000" baseline="0" dirty="0" err="1" smtClean="0"/>
              <a:t>we</a:t>
            </a:r>
            <a:r>
              <a:rPr lang="fi-FI" sz="1000" baseline="0" dirty="0" smtClean="0"/>
              <a:t> </a:t>
            </a:r>
            <a:r>
              <a:rPr lang="fi-FI" sz="1000" baseline="0" dirty="0" err="1" smtClean="0"/>
              <a:t>are</a:t>
            </a:r>
            <a:r>
              <a:rPr lang="fi-FI" sz="1000" baseline="0" dirty="0" smtClean="0"/>
              <a:t> </a:t>
            </a:r>
            <a:r>
              <a:rPr lang="fi-FI" sz="1000" baseline="0" dirty="0" err="1" smtClean="0"/>
              <a:t>learning</a:t>
            </a:r>
            <a:r>
              <a:rPr lang="fi-FI" sz="1000" baseline="0" dirty="0" smtClean="0"/>
              <a:t> and </a:t>
            </a:r>
            <a:r>
              <a:rPr lang="fi-FI" sz="1000" baseline="0" dirty="0" err="1" smtClean="0"/>
              <a:t>what</a:t>
            </a:r>
            <a:r>
              <a:rPr lang="fi-FI" sz="1000" baseline="0" dirty="0" smtClean="0"/>
              <a:t> </a:t>
            </a:r>
            <a:r>
              <a:rPr lang="fi-FI" sz="1000" baseline="0" dirty="0" err="1" smtClean="0"/>
              <a:t>we</a:t>
            </a:r>
            <a:r>
              <a:rPr lang="fi-FI" sz="1000" baseline="0" dirty="0" smtClean="0"/>
              <a:t> </a:t>
            </a:r>
            <a:r>
              <a:rPr lang="fi-FI" sz="1000" baseline="0" dirty="0" err="1" smtClean="0"/>
              <a:t>are</a:t>
            </a:r>
            <a:r>
              <a:rPr lang="fi-FI" sz="1000" baseline="0" dirty="0" smtClean="0"/>
              <a:t> </a:t>
            </a:r>
            <a:r>
              <a:rPr lang="fi-FI" sz="1000" baseline="0" dirty="0" err="1" smtClean="0"/>
              <a:t>not</a:t>
            </a:r>
            <a:r>
              <a:rPr lang="fi-FI" sz="1000" baseline="0" dirty="0" smtClean="0"/>
              <a:t> </a:t>
            </a:r>
            <a:r>
              <a:rPr lang="fi-FI" sz="1000" baseline="0" dirty="0" err="1" smtClean="0"/>
              <a:t>learning</a:t>
            </a:r>
            <a:endParaRPr lang="fi-FI" sz="1000" baseline="0" dirty="0" smtClean="0"/>
          </a:p>
          <a:p>
            <a:pPr>
              <a:spcBef>
                <a:spcPts val="0"/>
              </a:spcBef>
            </a:pPr>
            <a:r>
              <a:rPr lang="fi-FI" sz="1000" baseline="0" dirty="0" err="1" smtClean="0"/>
              <a:t>So</a:t>
            </a:r>
            <a:r>
              <a:rPr lang="fi-FI" sz="1000" baseline="0" dirty="0" smtClean="0"/>
              <a:t> in </a:t>
            </a:r>
            <a:r>
              <a:rPr lang="fi-FI" sz="1000" baseline="0" dirty="0" err="1" smtClean="0"/>
              <a:t>order</a:t>
            </a:r>
            <a:r>
              <a:rPr lang="fi-FI" sz="1000" baseline="0" dirty="0" smtClean="0"/>
              <a:t> to help the </a:t>
            </a:r>
            <a:r>
              <a:rPr lang="fi-FI" sz="1000" baseline="0" dirty="0" err="1" smtClean="0"/>
              <a:t>students</a:t>
            </a:r>
            <a:r>
              <a:rPr lang="fi-FI" sz="1000" baseline="0" dirty="0" smtClean="0"/>
              <a:t> to </a:t>
            </a:r>
            <a:r>
              <a:rPr lang="fi-FI" sz="1000" baseline="0" dirty="0" err="1" smtClean="0"/>
              <a:t>learn</a:t>
            </a:r>
            <a:r>
              <a:rPr lang="fi-FI" sz="1000" baseline="0" dirty="0" smtClean="0"/>
              <a:t> the </a:t>
            </a:r>
            <a:r>
              <a:rPr lang="fi-FI" sz="1000" baseline="0" dirty="0" err="1" smtClean="0"/>
              <a:t>trainer</a:t>
            </a:r>
            <a:r>
              <a:rPr lang="fi-FI" sz="1000" baseline="0" dirty="0" smtClean="0"/>
              <a:t> </a:t>
            </a:r>
            <a:r>
              <a:rPr lang="fi-FI" sz="1000" baseline="0" dirty="0" err="1" smtClean="0"/>
              <a:t>need</a:t>
            </a:r>
            <a:r>
              <a:rPr lang="fi-FI" sz="1000" baseline="0" dirty="0" smtClean="0"/>
              <a:t> to </a:t>
            </a:r>
            <a:r>
              <a:rPr lang="fi-FI" sz="1000" baseline="0" dirty="0" err="1" smtClean="0"/>
              <a:t>know</a:t>
            </a:r>
            <a:r>
              <a:rPr lang="fi-FI" sz="1000" baseline="0" dirty="0" smtClean="0"/>
              <a:t> </a:t>
            </a:r>
            <a:r>
              <a:rPr lang="fi-FI" sz="1000" baseline="0" dirty="0" err="1" smtClean="0"/>
              <a:t>his</a:t>
            </a:r>
            <a:r>
              <a:rPr lang="fi-FI" sz="1000" baseline="0" dirty="0" smtClean="0"/>
              <a:t> </a:t>
            </a:r>
            <a:r>
              <a:rPr lang="fi-FI" sz="1000" baseline="0" dirty="0" err="1" smtClean="0"/>
              <a:t>or</a:t>
            </a:r>
            <a:r>
              <a:rPr lang="fi-FI" sz="1000" baseline="0" dirty="0" smtClean="0"/>
              <a:t> </a:t>
            </a:r>
            <a:r>
              <a:rPr lang="fi-FI" sz="1000" baseline="0" dirty="0" err="1" smtClean="0"/>
              <a:t>her</a:t>
            </a:r>
            <a:r>
              <a:rPr lang="fi-FI" sz="1000" baseline="0" dirty="0" smtClean="0"/>
              <a:t> </a:t>
            </a:r>
            <a:r>
              <a:rPr lang="fi-FI" sz="1000" baseline="0" dirty="0" err="1" smtClean="0"/>
              <a:t>potential</a:t>
            </a:r>
            <a:r>
              <a:rPr lang="fi-FI" sz="1000" baseline="0" dirty="0" smtClean="0"/>
              <a:t> </a:t>
            </a:r>
            <a:r>
              <a:rPr lang="fi-FI" sz="1000" baseline="0" dirty="0" err="1" smtClean="0"/>
              <a:t>target</a:t>
            </a:r>
            <a:r>
              <a:rPr lang="fi-FI" sz="1000" baseline="0" dirty="0" smtClean="0"/>
              <a:t> </a:t>
            </a:r>
            <a:r>
              <a:rPr lang="fi-FI" sz="1000" baseline="0" dirty="0" err="1" smtClean="0"/>
              <a:t>audience</a:t>
            </a:r>
            <a:r>
              <a:rPr lang="fi-FI" sz="1000" baseline="0" dirty="0" smtClean="0"/>
              <a:t> and the </a:t>
            </a:r>
            <a:r>
              <a:rPr lang="fi-FI" sz="1000" baseline="0" dirty="0" err="1" smtClean="0"/>
              <a:t>characteristics</a:t>
            </a:r>
            <a:r>
              <a:rPr lang="fi-FI" sz="1000" baseline="0" dirty="0" smtClean="0"/>
              <a:t> of </a:t>
            </a:r>
            <a:r>
              <a:rPr lang="fi-FI" sz="1000" baseline="0" dirty="0" err="1" smtClean="0"/>
              <a:t>learners</a:t>
            </a:r>
            <a:r>
              <a:rPr lang="fi-FI" sz="1000" baseline="0" dirty="0" smtClean="0"/>
              <a:t>.</a:t>
            </a:r>
          </a:p>
          <a:p>
            <a:endParaRPr lang="sv-SE" sz="1000" dirty="0" smtClean="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42</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43</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44</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45</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46</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47</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0000"/>
              </a:lnSpc>
              <a:spcBef>
                <a:spcPts val="0"/>
              </a:spcBef>
            </a:pPr>
            <a:endParaRPr lang="en-US" sz="1050" dirty="0" smtClean="0">
              <a:ea typeface="ＭＳ Ｐゴシック" pitchFamily="34" charset="-128"/>
            </a:endParaRPr>
          </a:p>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48</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49</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GB" sz="1000" kern="1200" dirty="0" smtClean="0">
                <a:solidFill>
                  <a:schemeClr val="tx1"/>
                </a:solidFill>
                <a:effectLst/>
                <a:latin typeface="+mn-lt"/>
                <a:ea typeface="ＭＳ Ｐゴシック" charset="0"/>
                <a:cs typeface="ＭＳ Ｐゴシック" charset="0"/>
              </a:rPr>
              <a:t>This is the process we use when we are planning conducting and evaluation training</a:t>
            </a:r>
          </a:p>
          <a:p>
            <a:pPr marL="0" marR="0" lvl="0" indent="0" algn="l" defTabSz="914400" rtl="0" eaLnBrk="0" fontAlgn="base" latinLnBrk="0" hangingPunct="0">
              <a:lnSpc>
                <a:spcPct val="100000"/>
              </a:lnSpc>
              <a:spcBef>
                <a:spcPts val="0"/>
              </a:spcBef>
              <a:spcAft>
                <a:spcPct val="0"/>
              </a:spcAft>
              <a:buClrTx/>
              <a:buSzTx/>
              <a:buFontTx/>
              <a:buNone/>
              <a:tabLst/>
              <a:defRPr/>
            </a:pPr>
            <a:endParaRPr lang="sv-SE" sz="1000" kern="1200" dirty="0" smtClean="0">
              <a:solidFill>
                <a:schemeClr val="tx1"/>
              </a:solidFill>
              <a:effectLst/>
              <a:latin typeface="+mn-lt"/>
              <a:ea typeface="ＭＳ Ｐゴシック"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sv-SE" sz="1000" kern="1200" dirty="0" smtClean="0">
                <a:solidFill>
                  <a:schemeClr val="tx1"/>
                </a:solidFill>
                <a:effectLst/>
                <a:latin typeface="+mn-lt"/>
                <a:ea typeface="ＭＳ Ｐゴシック" charset="0"/>
              </a:rPr>
              <a:t>This lecture will cover everything else except</a:t>
            </a:r>
            <a:r>
              <a:rPr lang="sv-SE" sz="1000" kern="1200" baseline="0" dirty="0" smtClean="0">
                <a:solidFill>
                  <a:schemeClr val="tx1"/>
                </a:solidFill>
                <a:effectLst/>
                <a:latin typeface="+mn-lt"/>
                <a:ea typeface="ＭＳ Ｐゴシック" charset="0"/>
              </a:rPr>
              <a:t> conducting training and doing actual evaluation parts.</a:t>
            </a:r>
            <a:endParaRPr lang="en-US" sz="1000"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87C5A2-9CC9-4635-BFF8-4B53C3F83ACF}" type="slidenum">
              <a:rPr lang="sv-SE" smtClean="0">
                <a:solidFill>
                  <a:prstClr val="black"/>
                </a:solidFill>
              </a:rPr>
              <a:pPr eaLnBrk="1" hangingPunct="1"/>
              <a:t>5</a:t>
            </a:fld>
            <a:endParaRPr lang="sv-SE" dirty="0"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50</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80062F-B473-4397-9122-EB6C051E17A3}" type="slidenum">
              <a:rPr lang="en-US" smtClean="0"/>
              <a:t>51</a:t>
            </a:fld>
            <a:endParaRPr lang="en-US" dirty="0"/>
          </a:p>
        </p:txBody>
      </p:sp>
    </p:spTree>
    <p:extLst>
      <p:ext uri="{BB962C8B-B14F-4D97-AF65-F5344CB8AC3E}">
        <p14:creationId xmlns:p14="http://schemas.microsoft.com/office/powerpoint/2010/main" val="366299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47304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fi-FI" smtClean="0"/>
          </a:p>
        </p:txBody>
      </p:sp>
      <p:sp>
        <p:nvSpPr>
          <p:cNvPr id="890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4722760-F459-4A1E-BE13-9155261230AD}" type="slidenum">
              <a:rPr lang="sv-SE" altLang="fi-FI" smtClean="0">
                <a:solidFill>
                  <a:srgbClr val="000000"/>
                </a:solidFill>
                <a:cs typeface="Arial" charset="0"/>
              </a:rPr>
              <a:pPr eaLnBrk="1" hangingPunct="1"/>
              <a:t>53</a:t>
            </a:fld>
            <a:endParaRPr lang="sv-SE" altLang="fi-FI" smtClean="0">
              <a:solidFill>
                <a:srgbClr val="000000"/>
              </a:solidFill>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Titles should always be written in capital letters. The</a:t>
            </a:r>
            <a:r>
              <a:rPr lang="en-US" baseline="0" dirty="0" smtClean="0"/>
              <a:t> font to use is GUNPLAY. If not applicable on your computer, ARIAL will replace the font. Subheading and name should be written in ARIAL.</a:t>
            </a:r>
            <a:endParaRPr lang="en-US" dirty="0"/>
          </a:p>
        </p:txBody>
      </p:sp>
      <p:sp>
        <p:nvSpPr>
          <p:cNvPr id="4" name="Platshållare för bildnummer 3"/>
          <p:cNvSpPr>
            <a:spLocks noGrp="1"/>
          </p:cNvSpPr>
          <p:nvPr>
            <p:ph type="sldNum" sz="quarter" idx="10"/>
          </p:nvPr>
        </p:nvSpPr>
        <p:spPr/>
        <p:txBody>
          <a:bodyPr/>
          <a:lstStyle/>
          <a:p>
            <a:fld id="{5545E7F2-2023-4F8D-9E3E-362215EBDE43}"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8480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C3BAA6E-DB19-4761-9B15-337C2DA58748}" type="slidenum">
              <a:rPr lang="en-GB" altLang="en-US" smtClean="0"/>
              <a:pPr eaLnBrk="1" hangingPunct="1">
                <a:defRPr/>
              </a:pPr>
              <a:t>55</a:t>
            </a:fld>
            <a:endParaRPr lang="en-GB"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80062F-B473-4397-9122-EB6C051E17A3}" type="slidenum">
              <a:rPr lang="en-US" smtClean="0"/>
              <a:t>59</a:t>
            </a:fld>
            <a:endParaRPr lang="en-US" dirty="0"/>
          </a:p>
        </p:txBody>
      </p:sp>
    </p:spTree>
    <p:extLst>
      <p:ext uri="{BB962C8B-B14F-4D97-AF65-F5344CB8AC3E}">
        <p14:creationId xmlns:p14="http://schemas.microsoft.com/office/powerpoint/2010/main" val="278605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60</a:t>
            </a:fld>
            <a:endParaRPr lang="sv-SE">
              <a:solidFill>
                <a:prstClr val="black"/>
              </a:solidFill>
            </a:endParaRPr>
          </a:p>
        </p:txBody>
      </p:sp>
    </p:spTree>
    <p:extLst>
      <p:ext uri="{BB962C8B-B14F-4D97-AF65-F5344CB8AC3E}">
        <p14:creationId xmlns:p14="http://schemas.microsoft.com/office/powerpoint/2010/main" val="1052690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000" noProof="0" dirty="0" smtClean="0"/>
              <a:t>Fill this template </a:t>
            </a:r>
            <a:endParaRPr lang="en-US" sz="1000" noProof="0"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347304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62</a:t>
            </a:fld>
            <a:endParaRPr lang="sv-SE">
              <a:solidFill>
                <a:prstClr val="black"/>
              </a:solidFill>
            </a:endParaRPr>
          </a:p>
        </p:txBody>
      </p:sp>
    </p:spTree>
    <p:extLst>
      <p:ext uri="{BB962C8B-B14F-4D97-AF65-F5344CB8AC3E}">
        <p14:creationId xmlns:p14="http://schemas.microsoft.com/office/powerpoint/2010/main" val="105269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dirty="0" smtClean="0"/>
              <a:t>What is trainers most important duty?</a:t>
            </a:r>
            <a:endParaRPr lang="en-GB" sz="1200" b="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6</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000" noProof="0" dirty="0" smtClean="0"/>
              <a:t>Fill this template </a:t>
            </a:r>
            <a:endParaRPr lang="en-US" sz="1000" noProof="0"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347304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000" noProof="0" dirty="0" smtClean="0"/>
              <a:t>Fill this template </a:t>
            </a:r>
            <a:endParaRPr lang="en-US" sz="1000" noProof="0"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347304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fi-FI" smtClean="0"/>
          </a:p>
        </p:txBody>
      </p:sp>
      <p:sp>
        <p:nvSpPr>
          <p:cNvPr id="890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4722760-F459-4A1E-BE13-9155261230AD}" type="slidenum">
              <a:rPr lang="sv-SE" altLang="fi-FI" smtClean="0">
                <a:solidFill>
                  <a:srgbClr val="000000"/>
                </a:solidFill>
                <a:cs typeface="Arial" charset="0"/>
              </a:rPr>
              <a:pPr eaLnBrk="1" hangingPunct="1"/>
              <a:t>66</a:t>
            </a:fld>
            <a:endParaRPr lang="sv-SE" altLang="fi-FI" smtClean="0">
              <a:solidFill>
                <a:srgbClr val="000000"/>
              </a:solidFill>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000" noProof="0" dirty="0" smtClean="0"/>
              <a:t>Fill this template </a:t>
            </a:r>
            <a:endParaRPr lang="en-US" sz="1000" noProof="0"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34730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0" dirty="0" smtClean="0"/>
              <a:t>Trainers help learners / students to learn!</a:t>
            </a:r>
            <a:r>
              <a:rPr lang="en-US" sz="1100" b="1" dirty="0" smtClean="0"/>
              <a:t/>
            </a:r>
            <a:br>
              <a:rPr lang="en-US" sz="1100" b="1" dirty="0" smtClean="0"/>
            </a:br>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7</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Can you tell me what is requirement?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is operational requirement?</a:t>
            </a:r>
          </a:p>
          <a:p>
            <a:r>
              <a:rPr lang="en-GB" sz="1200" kern="1200" dirty="0" smtClean="0">
                <a:solidFill>
                  <a:schemeClr val="tx1"/>
                </a:solidFill>
                <a:effectLst/>
                <a:latin typeface="+mn-lt"/>
                <a:ea typeface="+mn-ea"/>
                <a:cs typeface="+mn-cs"/>
              </a:rPr>
              <a:t>What is training requirement?</a:t>
            </a:r>
          </a:p>
          <a:p>
            <a:endParaRPr lang="en-GB"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8</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00" kern="1200" dirty="0" smtClean="0">
                <a:solidFill>
                  <a:schemeClr val="tx1"/>
                </a:solidFill>
                <a:effectLst/>
                <a:latin typeface="+mn-lt"/>
                <a:ea typeface="+mn-ea"/>
                <a:cs typeface="+mn-cs"/>
              </a:rPr>
              <a:t>Requirements are operational commanders` performance gaps.</a:t>
            </a:r>
          </a:p>
          <a:p>
            <a:r>
              <a:rPr lang="sv-SE" sz="1000" kern="1200" dirty="0" smtClean="0">
                <a:solidFill>
                  <a:schemeClr val="tx1"/>
                </a:solidFill>
                <a:effectLst/>
                <a:latin typeface="+mn-lt"/>
                <a:ea typeface="+mn-ea"/>
                <a:cs typeface="+mn-cs"/>
              </a:rPr>
              <a:t>They state what</a:t>
            </a:r>
            <a:r>
              <a:rPr lang="sv-SE" sz="1000" kern="1200" baseline="0" dirty="0" smtClean="0">
                <a:solidFill>
                  <a:schemeClr val="tx1"/>
                </a:solidFill>
                <a:effectLst/>
                <a:latin typeface="+mn-lt"/>
                <a:ea typeface="+mn-ea"/>
                <a:cs typeface="+mn-cs"/>
              </a:rPr>
              <a:t> we need to be able to do!</a:t>
            </a:r>
          </a:p>
          <a:p>
            <a:endParaRPr lang="sv-SE" sz="1000" kern="1200" baseline="0" dirty="0" smtClean="0">
              <a:solidFill>
                <a:schemeClr val="tx1"/>
              </a:solidFill>
              <a:effectLst/>
              <a:latin typeface="+mn-lt"/>
              <a:ea typeface="+mn-ea"/>
              <a:cs typeface="+mn-cs"/>
            </a:endParaRPr>
          </a:p>
          <a:p>
            <a:r>
              <a:rPr lang="sv-SE" sz="1000" kern="1200" baseline="0" dirty="0" smtClean="0">
                <a:solidFill>
                  <a:schemeClr val="tx1"/>
                </a:solidFill>
                <a:effectLst/>
                <a:latin typeface="+mn-lt"/>
                <a:ea typeface="+mn-ea"/>
                <a:cs typeface="+mn-cs"/>
              </a:rPr>
              <a:t>ADITIONAL</a:t>
            </a:r>
            <a:endParaRPr lang="sv-SE"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Defined and prioritized requirements are the starting point for the programming of individual training solutions to these requirements.</a:t>
            </a:r>
          </a:p>
          <a:p>
            <a:r>
              <a:rPr lang="en-GB" sz="1000" kern="1200" dirty="0" smtClean="0">
                <a:solidFill>
                  <a:schemeClr val="tx1"/>
                </a:solidFill>
                <a:effectLst/>
                <a:latin typeface="+mn-lt"/>
                <a:ea typeface="+mn-ea"/>
                <a:cs typeface="+mn-cs"/>
              </a:rPr>
              <a:t>a. </a:t>
            </a:r>
            <a:r>
              <a:rPr lang="en-GB" sz="1000" u="sng" kern="1200" dirty="0" smtClean="0">
                <a:solidFill>
                  <a:schemeClr val="tx1"/>
                </a:solidFill>
                <a:effectLst/>
                <a:latin typeface="+mn-lt"/>
                <a:ea typeface="+mn-ea"/>
                <a:cs typeface="+mn-cs"/>
              </a:rPr>
              <a:t>Standing Requirements </a:t>
            </a:r>
            <a:r>
              <a:rPr lang="en-GB" sz="1000" kern="1200" dirty="0" smtClean="0">
                <a:solidFill>
                  <a:schemeClr val="tx1"/>
                </a:solidFill>
                <a:effectLst/>
                <a:latin typeface="+mn-lt"/>
                <a:ea typeface="+mn-ea"/>
                <a:cs typeface="+mn-cs"/>
              </a:rPr>
              <a:t>are contained and updated via the NATO Command Structure (NCS) PE and CE Job Descriptions, and yearly NATO Force Structure (NFS) and partner E&amp;IT participation. The Bi SC Requirements Steering Group (BRSG) will initiate the process of defining training requirements for inclusion in SACEUR’S Annual Guidance on Education, Training, Exercise and Evaluation (SAGE), (detailed in Bi SC Directive 75-2).</a:t>
            </a:r>
          </a:p>
          <a:p>
            <a:r>
              <a:rPr lang="en-GB" sz="1000" kern="1200" dirty="0" smtClean="0">
                <a:solidFill>
                  <a:schemeClr val="tx1"/>
                </a:solidFill>
                <a:effectLst/>
                <a:latin typeface="+mn-lt"/>
                <a:ea typeface="+mn-ea"/>
                <a:cs typeface="+mn-cs"/>
              </a:rPr>
              <a:t>b. </a:t>
            </a:r>
            <a:r>
              <a:rPr lang="en-GB" sz="1000" u="sng" kern="1200" dirty="0" smtClean="0">
                <a:solidFill>
                  <a:schemeClr val="tx1"/>
                </a:solidFill>
                <a:effectLst/>
                <a:latin typeface="+mn-lt"/>
                <a:ea typeface="+mn-ea"/>
                <a:cs typeface="+mn-cs"/>
              </a:rPr>
              <a:t>New Requirements </a:t>
            </a:r>
            <a:r>
              <a:rPr lang="en-GB" sz="1000" kern="1200" dirty="0" smtClean="0">
                <a:solidFill>
                  <a:schemeClr val="tx1"/>
                </a:solidFill>
                <a:effectLst/>
                <a:latin typeface="+mn-lt"/>
                <a:ea typeface="+mn-ea"/>
                <a:cs typeface="+mn-cs"/>
              </a:rPr>
              <a:t>are formulated based on shortfalls identified by Heads of State and Government (such as the “Lisbon and Chicago Summit Tasks”) and Operational Commanders or by the introduction of new capabilities.</a:t>
            </a:r>
          </a:p>
          <a:p>
            <a:r>
              <a:rPr lang="en-GB" sz="1000" kern="1200" dirty="0" smtClean="0">
                <a:solidFill>
                  <a:schemeClr val="tx1"/>
                </a:solidFill>
                <a:effectLst/>
                <a:latin typeface="+mn-lt"/>
                <a:ea typeface="+mn-ea"/>
                <a:cs typeface="+mn-cs"/>
              </a:rPr>
              <a:t>c. </a:t>
            </a:r>
            <a:r>
              <a:rPr lang="en-GB" sz="1000" u="sng" kern="1200" dirty="0" smtClean="0">
                <a:solidFill>
                  <a:schemeClr val="tx1"/>
                </a:solidFill>
                <a:effectLst/>
                <a:latin typeface="+mn-lt"/>
                <a:ea typeface="+mn-ea"/>
                <a:cs typeface="+mn-cs"/>
              </a:rPr>
              <a:t>Individual Training Requirements </a:t>
            </a:r>
            <a:r>
              <a:rPr lang="en-GB" sz="1000" kern="1200" dirty="0" smtClean="0">
                <a:solidFill>
                  <a:schemeClr val="tx1"/>
                </a:solidFill>
                <a:effectLst/>
                <a:latin typeface="+mn-lt"/>
                <a:ea typeface="+mn-ea"/>
                <a:cs typeface="+mn-cs"/>
              </a:rPr>
              <a:t>derive from the sources mentioned above. They are prioritized within the SAGE .</a:t>
            </a:r>
          </a:p>
          <a:p>
            <a:endParaRPr lang="sv-SE" sz="1100" dirty="0"/>
          </a:p>
        </p:txBody>
      </p:sp>
      <p:sp>
        <p:nvSpPr>
          <p:cNvPr id="4" name="Platshållare för bildnummer 3"/>
          <p:cNvSpPr>
            <a:spLocks noGrp="1"/>
          </p:cNvSpPr>
          <p:nvPr>
            <p:ph type="sldNum" sz="quarter" idx="10"/>
          </p:nvPr>
        </p:nvSpPr>
        <p:spPr/>
        <p:txBody>
          <a:bodyPr/>
          <a:lstStyle/>
          <a:p>
            <a:pPr>
              <a:defRPr/>
            </a:pPr>
            <a:fld id="{4638D34C-3568-4404-9AEB-8396AA3E0347}" type="slidenum">
              <a:rPr lang="sv-SE" smtClean="0">
                <a:solidFill>
                  <a:prstClr val="black"/>
                </a:solidFill>
              </a:rPr>
              <a:pPr>
                <a:defRPr/>
              </a:pPr>
              <a:t>9</a:t>
            </a:fld>
            <a:endParaRPr lang="sv-SE">
              <a:solidFill>
                <a:prstClr val="black"/>
              </a:solidFill>
            </a:endParaRPr>
          </a:p>
        </p:txBody>
      </p:sp>
    </p:spTree>
    <p:extLst>
      <p:ext uri="{BB962C8B-B14F-4D97-AF65-F5344CB8AC3E}">
        <p14:creationId xmlns:p14="http://schemas.microsoft.com/office/powerpoint/2010/main" val="166528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246342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37899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299999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8509A51D-9D57-43D6-B075-20B480F98533}"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4E408530-88F7-48FB-8FD4-699A0DE78701}"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2769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12D76FF1-D337-4785-8E43-7AC44E3769D4}"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279BF7DB-AFC8-4451-B3DD-258E887F9FE6}"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86898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E1F11BA9-995F-4DD6-B3BC-FF6183279942}"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56CDF6B5-B480-4204-B2C2-D500C6DED870}"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0434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372C67C6-D26E-4852-9CA1-A90CFB4AA24E}"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9F9CD3DD-8322-4FF9-B8BE-B6235DC03559}"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3724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4274A075-B033-43AB-BE2C-BA51A970835D}"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3B2152F8-EC50-4B56-9A20-A30154548FC0}"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840865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7924613E-CAD7-49F5-B414-E8824E4DBE8C}"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5E3848C9-295D-421D-AA45-62DDDCE06544}"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5477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50000"/>
                </a:spcBef>
                <a:spcAft>
                  <a:spcPct val="0"/>
                </a:spcAft>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50000"/>
              </a:spcBef>
              <a:spcAft>
                <a:spcPct val="0"/>
              </a:spcAft>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466F7966-D070-4615-A4DD-AAD1A562D3E5}"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D922AC17-9D06-429B-95E6-937D0CC41012}"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05349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E5BBDACC-8C41-466F-9CDA-F935C79A5C87}"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FF02E7FD-5838-445B-B52D-39B6449C2781}"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0310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1229099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E6F9C9FB-958C-48F2-8E8C-80F496B7E22A}"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E6FCECF5-971C-4519-91C6-71EA46B81AE4}"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948565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A425351A-DD69-4EB5-A998-3BC1B754C6BB}"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76C0A257-AA31-40B7-BCAF-E36066B82F29}"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276971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C68ADE8D-A16D-4E5A-8B4F-CAFE6DF789B4}"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85823155-5BE5-490E-84EF-5A452BB5E1C6}"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89851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244851" cy="533220"/>
          </a:xfrm>
          <a:prstGeom prst="rect">
            <a:avLst/>
          </a:prstGeom>
        </p:spPr>
        <p:txBody>
          <a:bodyPr>
            <a:normAutofit/>
          </a:bodyPr>
          <a:lstStyle>
            <a:lvl1pPr>
              <a:defRPr>
                <a:solidFill>
                  <a:schemeClr val="bg1"/>
                </a:solidFill>
              </a:defRPr>
            </a:lvl1pPr>
          </a:lstStyle>
          <a:p>
            <a:r>
              <a:rPr lang="en-US" dirty="0" smtClean="0"/>
              <a:t>Click to edit Master title</a:t>
            </a:r>
            <a:endParaRPr lang="en-GB" dirty="0"/>
          </a:p>
        </p:txBody>
      </p:sp>
      <p:sp>
        <p:nvSpPr>
          <p:cNvPr id="3" name="Content Placeholder 2"/>
          <p:cNvSpPr>
            <a:spLocks noGrp="1"/>
          </p:cNvSpPr>
          <p:nvPr>
            <p:ph idx="1"/>
          </p:nvPr>
        </p:nvSpPr>
        <p:spPr>
          <a:xfrm>
            <a:off x="304800" y="1447800"/>
            <a:ext cx="8623134" cy="494067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defRPr>
                <a:solidFill>
                  <a:srgbClr val="FF0000"/>
                </a:solidFill>
              </a:defRPr>
            </a:lvl1pPr>
          </a:lstStyle>
          <a:p>
            <a:r>
              <a:rPr lang="en-GB" smtClean="0"/>
              <a:t>NATO UNCLASSIFIED</a:t>
            </a:r>
            <a:endParaRPr lang="en-GB"/>
          </a:p>
        </p:txBody>
      </p:sp>
      <p:sp>
        <p:nvSpPr>
          <p:cNvPr id="6" name="Slide Number Placeholder 5"/>
          <p:cNvSpPr>
            <a:spLocks noGrp="1"/>
          </p:cNvSpPr>
          <p:nvPr>
            <p:ph type="sldNum" sz="quarter" idx="12"/>
          </p:nvPr>
        </p:nvSpPr>
        <p:spPr>
          <a:xfrm>
            <a:off x="6019800" y="6492875"/>
            <a:ext cx="618028" cy="365125"/>
          </a:xfrm>
          <a:prstGeom prst="rect">
            <a:avLst/>
          </a:prstGeom>
        </p:spPr>
        <p:txBody>
          <a:bodyPr/>
          <a:lstStyle>
            <a:lvl1pPr>
              <a:defRPr>
                <a:solidFill>
                  <a:schemeClr val="tx1"/>
                </a:solidFill>
              </a:defRPr>
            </a:lvl1pPr>
          </a:lstStyle>
          <a:p>
            <a:fld id="{47E0EAA9-E300-4CD8-B37D-0334B6776DB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9675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2DC6991E-CB83-45CF-82B8-95688DC86770}"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F18B71A7-266B-44AD-841D-4AEC77624FD9}"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067256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7DF72DD9-06FF-4ABD-82AC-465E088D3CF4}"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85C67024-2F5E-4BE1-9625-75F979C4F6C5}"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62069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E2C01E50-A132-43D0-9B88-E84A847CD077}"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CDC1847F-798A-4849-A5F1-33CA32C3280E}"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15786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232283AB-56F8-4034-9E08-EF65C21A3210}"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E9740C7B-B157-41C6-99C1-A3885B44D6EF}"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4479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95DF1727-DB5D-44A2-BA8C-5725C06B9986}"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943EE9B5-769E-4C25-9546-92D9AD5CA92B}"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241532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E8CA88C5-C4A5-46E4-917F-8F13D883A562}"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15AADEE5-EB59-4453-B829-975895788368}"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9559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113144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dirty="0">
                <a:solidFill>
                  <a:prstClr val="white"/>
                </a:solidFill>
              </a:endParaRPr>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50000"/>
                </a:spcBef>
                <a:spcAft>
                  <a:spcPct val="0"/>
                </a:spcAft>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50000"/>
              </a:spcBef>
              <a:spcAft>
                <a:spcPct val="0"/>
              </a:spcAft>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EB586981-31DC-43D1-96DC-2AB9F3CA9936}"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BCECD98F-FE0D-45D2-B3B9-4E93861C4EFB}"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43942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28B6C9AD-5705-4D58-B34E-DB0AEA5D40FD}"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75B06FF7-C2B5-402A-A722-E0EE09CFEAEE}"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3801452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517FBC3E-8841-4A0F-96DF-9816325B3FF6}"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40F20051-E2E4-45EF-BE76-D54FFB0BD29E}"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925700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8435CBDD-9FA6-4FCF-82D5-E9BB56409727}"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61D76F82-656A-4297-A2DA-9708C273C2EE}"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187735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D0426951-1CC6-411D-A1B1-2D8141DF3C01}" type="datetimeFigureOut">
              <a:rPr lang="sv-SE">
                <a:solidFill>
                  <a:prstClr val="black"/>
                </a:solidFill>
                <a:ea typeface="ＭＳ Ｐゴシック" pitchFamily="34" charset="-128"/>
              </a:rPr>
              <a:pPr fontAlgn="base">
                <a:spcBef>
                  <a:spcPct val="0"/>
                </a:spcBef>
                <a:spcAft>
                  <a:spcPct val="0"/>
                </a:spcAft>
                <a:defRPr/>
              </a:pPr>
              <a:t>2015-11-13</a:t>
            </a:fld>
            <a:endParaRPr lang="sv-SE">
              <a:solidFill>
                <a:prstClr val="black"/>
              </a:solidFill>
              <a:ea typeface="ＭＳ Ｐゴシック" pitchFamily="34" charset="-128"/>
            </a:endParaRPr>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fontAlgn="base">
              <a:spcBef>
                <a:spcPct val="0"/>
              </a:spcBef>
              <a:spcAft>
                <a:spcPct val="0"/>
              </a:spcAft>
              <a:defRPr/>
            </a:pPr>
            <a:endParaRPr lang="sv-SE">
              <a:solidFill>
                <a:prstClr val="black"/>
              </a:solidFill>
            </a:endParaRPr>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mn-cs"/>
              </a:defRPr>
            </a:lvl1pPr>
          </a:lstStyle>
          <a:p>
            <a:pPr fontAlgn="base">
              <a:spcBef>
                <a:spcPct val="0"/>
              </a:spcBef>
              <a:spcAft>
                <a:spcPct val="0"/>
              </a:spcAft>
              <a:defRPr/>
            </a:pPr>
            <a:fld id="{9D2BDE53-7DF7-423F-ACFC-9F5A35AB3C64}" type="slidenum">
              <a:rPr lang="sv-SE">
                <a:solidFill>
                  <a:prstClr val="black"/>
                </a:solidFill>
                <a:ea typeface="ＭＳ Ｐゴシック" pitchFamily="34" charset="-128"/>
              </a:rPr>
              <a:pPr fontAlgn="base">
                <a:spcBef>
                  <a:spcPct val="0"/>
                </a:spcBef>
                <a:spcAft>
                  <a:spcPct val="0"/>
                </a:spcAft>
                <a:defRPr/>
              </a:pPr>
              <a:t>‹#›</a:t>
            </a:fld>
            <a:endParaRPr lang="sv-SE">
              <a:solidFill>
                <a:prstClr val="black"/>
              </a:solidFill>
              <a:ea typeface="ＭＳ Ｐゴシック" pitchFamily="34" charset="-128"/>
            </a:endParaRPr>
          </a:p>
        </p:txBody>
      </p:sp>
    </p:spTree>
    <p:extLst>
      <p:ext uri="{BB962C8B-B14F-4D97-AF65-F5344CB8AC3E}">
        <p14:creationId xmlns:p14="http://schemas.microsoft.com/office/powerpoint/2010/main" val="2219453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11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263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4734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914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US"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2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6" name="Platshållare för sidfot 5"/>
          <p:cNvSpPr>
            <a:spLocks noGrp="1"/>
          </p:cNvSpPr>
          <p:nvPr>
            <p:ph type="ftr" sz="quarter" idx="11"/>
          </p:nvPr>
        </p:nvSpPr>
        <p:spPr/>
        <p:txBody>
          <a:bodyPr/>
          <a:lstStyle/>
          <a:p>
            <a:endParaRPr lang="en-US" dirty="0"/>
          </a:p>
        </p:txBody>
      </p:sp>
      <p:sp>
        <p:nvSpPr>
          <p:cNvPr id="7" name="Platshållare för bildnummer 6"/>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3485653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US"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2117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US"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709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6602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05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4365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7488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5017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258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163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572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8" name="Platshållare för sidfot 7"/>
          <p:cNvSpPr>
            <a:spLocks noGrp="1"/>
          </p:cNvSpPr>
          <p:nvPr>
            <p:ph type="ftr" sz="quarter" idx="11"/>
          </p:nvPr>
        </p:nvSpPr>
        <p:spPr/>
        <p:txBody>
          <a:bodyPr/>
          <a:lstStyle/>
          <a:p>
            <a:endParaRPr lang="en-US" dirty="0"/>
          </a:p>
        </p:txBody>
      </p:sp>
      <p:sp>
        <p:nvSpPr>
          <p:cNvPr id="9" name="Platshållare för bildnummer 8"/>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3998283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US">
              <a:solidFill>
                <a:prstClr val="black">
                  <a:tint val="75000"/>
                </a:prstClr>
              </a:solidFill>
            </a:endParaRPr>
          </a:p>
        </p:txBody>
      </p:sp>
      <p:sp>
        <p:nvSpPr>
          <p:cNvPr id="9" name="Platshållare för bildnummer 8"/>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017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US">
              <a:solidFill>
                <a:prstClr val="black">
                  <a:tint val="75000"/>
                </a:prstClr>
              </a:solidFill>
            </a:endParaRPr>
          </a:p>
        </p:txBody>
      </p:sp>
      <p:sp>
        <p:nvSpPr>
          <p:cNvPr id="5" name="Platshållare för bildnummer 4"/>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920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6" name="Rektangel 2"/>
          <p:cNvSpPr/>
          <p:nvPr/>
        </p:nvSpPr>
        <p:spPr>
          <a:xfrm>
            <a:off x="4653280" y="1839600"/>
            <a:ext cx="4050000" cy="430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sp>
        <p:nvSpPr>
          <p:cNvPr id="3" name="Rubrik 1"/>
          <p:cNvSpPr>
            <a:spLocks noGrp="1"/>
          </p:cNvSpPr>
          <p:nvPr>
            <p:ph type="ctrTitle"/>
          </p:nvPr>
        </p:nvSpPr>
        <p:spPr bwMode="auto">
          <a:xfrm>
            <a:off x="418240" y="851920"/>
            <a:ext cx="8280000" cy="833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0000" tIns="46800" rIns="90000" bIns="46800" numCol="1" anchor="ctr" anchorCtr="0" compatLnSpc="1">
            <a:prstTxWarp prst="textNoShape">
              <a:avLst/>
            </a:prstTxWarp>
          </a:bodyPr>
          <a:lstStyle>
            <a:lvl1pPr>
              <a:defRPr cap="all" baseline="0">
                <a:latin typeface="+mj-lt"/>
              </a:defRPr>
            </a:lvl1pPr>
          </a:lstStyle>
          <a:p>
            <a:pPr eaLnBrk="1" hangingPunct="1"/>
            <a:r>
              <a:rPr lang="sv-SE" b="0" smtClean="0">
                <a:latin typeface="Gunplay" pitchFamily="34" charset="0"/>
                <a:cs typeface="Arial" charset="0"/>
              </a:rPr>
              <a:t>Klicka här för att ändra format</a:t>
            </a:r>
            <a:endParaRPr lang="sv-SE" b="0" dirty="0" smtClean="0">
              <a:latin typeface="Gunplay" pitchFamily="34" charset="0"/>
              <a:cs typeface="Arial" charset="0"/>
            </a:endParaRPr>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3578" y="303657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6201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US">
              <a:solidFill>
                <a:prstClr val="black">
                  <a:tint val="75000"/>
                </a:prstClr>
              </a:solidFill>
            </a:endParaRPr>
          </a:p>
        </p:txBody>
      </p:sp>
      <p:sp>
        <p:nvSpPr>
          <p:cNvPr id="4" name="Platshållare för bildnummer 3"/>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26936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36971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29526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3" name="Rektangel 2"/>
          <p:cNvSpPr/>
          <p:nvPr/>
        </p:nvSpPr>
        <p:spPr>
          <a:xfrm>
            <a:off x="0" y="619200"/>
            <a:ext cx="9147600" cy="562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4"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183" y="243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76150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4" name="Rektangel 2"/>
          <p:cNvSpPr/>
          <p:nvPr/>
        </p:nvSpPr>
        <p:spPr>
          <a:xfrm>
            <a:off x="4714875"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sp>
        <p:nvSpPr>
          <p:cNvPr id="5" name="Rektangel 4"/>
          <p:cNvSpPr/>
          <p:nvPr/>
        </p:nvSpPr>
        <p:spPr>
          <a:xfrm>
            <a:off x="0"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898"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023"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0395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6" name="Rektangel 6"/>
          <p:cNvSpPr/>
          <p:nvPr/>
        </p:nvSpPr>
        <p:spPr>
          <a:xfrm>
            <a:off x="1588" y="618490"/>
            <a:ext cx="4336732"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000" y="96056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09600" y="6192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62" y="96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6"/>
          <p:cNvSpPr/>
          <p:nvPr/>
        </p:nvSpPr>
        <p:spPr>
          <a:xfrm>
            <a:off x="1588"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11"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000" y="401872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6"/>
          <p:cNvSpPr/>
          <p:nvPr/>
        </p:nvSpPr>
        <p:spPr>
          <a:xfrm>
            <a:off x="4809600"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prstClr val="white"/>
              </a:solidFill>
            </a:endParaRPr>
          </a:p>
        </p:txBody>
      </p:sp>
      <p:pic>
        <p:nvPicPr>
          <p:cNvPr id="1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62" y="401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8198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07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1570404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82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1BD7DFCE-2A14-4155-AE6C-C92D9A1643A2}"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841A4F46-0808-4CBA-ADC9-7FCEE4D24E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9322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A05B38F6-F98E-4906-94DA-2E31A3BDCB5C}"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B59F8158-9D1D-4740-8CCB-9274058F92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1284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55E6CDD1-E52B-4C0D-B8E6-F1E9545D4152}"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3F47D8D4-128F-45B2-A94F-1C28BDFC8A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14453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F4EDF265-5F87-4430-86B0-051FC43F61E7}"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71CBFAC6-910D-4936-A636-67197C6780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636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499246C4-D2F8-4387-824A-E5BADEFCBAFB}"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8"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Platshållare för bildnummer 5"/>
          <p:cNvSpPr>
            <a:spLocks noGrp="1"/>
          </p:cNvSpPr>
          <p:nvPr>
            <p:ph type="sldNum" sz="quarter" idx="12"/>
          </p:nvPr>
        </p:nvSpPr>
        <p:spPr/>
        <p:txBody>
          <a:bodyPr/>
          <a:lstStyle>
            <a:lvl1pPr>
              <a:defRPr/>
            </a:lvl1pPr>
          </a:lstStyle>
          <a:p>
            <a:pPr>
              <a:defRPr/>
            </a:pPr>
            <a:fld id="{F6565EC1-1F54-4E29-8D44-72C0FB2A75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2585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4FA8A3EC-CCF3-4A69-9BC4-EAF4D84E8FB4}"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3C039C97-F1C5-494D-905A-CA28303310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5001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C6F7065-64FD-4AAB-9A6F-4C4FBFEF89D4}"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D43DD51A-81F4-4391-96F3-8DFFFCF959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5543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380D5A58-F330-41A0-989B-41F5E0D9D389}"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A39FC277-2B17-4222-BE80-56D9A56E47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2894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E8F9D863-2C11-4FBF-B9E6-B59598522B4D}"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Platshållare för bildnummer 5"/>
          <p:cNvSpPr>
            <a:spLocks noGrp="1"/>
          </p:cNvSpPr>
          <p:nvPr>
            <p:ph type="sldNum" sz="quarter" idx="12"/>
          </p:nvPr>
        </p:nvSpPr>
        <p:spPr/>
        <p:txBody>
          <a:bodyPr/>
          <a:lstStyle>
            <a:lvl1pPr>
              <a:defRPr/>
            </a:lvl1pPr>
          </a:lstStyle>
          <a:p>
            <a:pPr>
              <a:defRPr/>
            </a:pPr>
            <a:fld id="{14DCA5FA-884F-4968-AD58-799D1C5E96C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08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2520145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BADF11D2-D718-4561-BCF5-FF8A9B4D34E4}"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1D8F2C1D-227C-48F1-9362-51C0AC97D7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0673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5EB8A7B0-DF7B-47F6-A147-1413B12C69FA}"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03D5553D-CAB6-4B55-8A28-14CAF2CBBA1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91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6" name="Platshållare för sidfot 5"/>
          <p:cNvSpPr>
            <a:spLocks noGrp="1"/>
          </p:cNvSpPr>
          <p:nvPr>
            <p:ph type="ftr" sz="quarter" idx="11"/>
          </p:nvPr>
        </p:nvSpPr>
        <p:spPr/>
        <p:txBody>
          <a:bodyPr/>
          <a:lstStyle/>
          <a:p>
            <a:endParaRPr lang="en-US" dirty="0"/>
          </a:p>
        </p:txBody>
      </p:sp>
      <p:sp>
        <p:nvSpPr>
          <p:cNvPr id="7" name="Platshållare för bildnummer 6"/>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159837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FF75A37-849D-426C-9794-FF2BFBC5C35B}" type="datetimeFigureOut">
              <a:rPr lang="en-US" smtClean="0"/>
              <a:t>11/13/2015</a:t>
            </a:fld>
            <a:endParaRPr lang="en-US" dirty="0"/>
          </a:p>
        </p:txBody>
      </p:sp>
      <p:sp>
        <p:nvSpPr>
          <p:cNvPr id="6" name="Platshållare för sidfot 5"/>
          <p:cNvSpPr>
            <a:spLocks noGrp="1"/>
          </p:cNvSpPr>
          <p:nvPr>
            <p:ph type="ftr" sz="quarter" idx="11"/>
          </p:nvPr>
        </p:nvSpPr>
        <p:spPr/>
        <p:txBody>
          <a:bodyPr/>
          <a:lstStyle/>
          <a:p>
            <a:endParaRPr lang="en-US" dirty="0"/>
          </a:p>
        </p:txBody>
      </p:sp>
      <p:sp>
        <p:nvSpPr>
          <p:cNvPr id="7" name="Platshållare för bildnummer 6"/>
          <p:cNvSpPr>
            <a:spLocks noGrp="1"/>
          </p:cNvSpPr>
          <p:nvPr>
            <p:ph type="sldNum" sz="quarter" idx="12"/>
          </p:nvPr>
        </p:nvSpPr>
        <p:spPr/>
        <p:txBody>
          <a:bodyPr/>
          <a:lstStyle/>
          <a:p>
            <a:fld id="{54FCAC60-7E42-4C7B-AC1A-BD5EEE045B4A}" type="slidenum">
              <a:rPr lang="en-US" smtClean="0"/>
              <a:t>‹#›</a:t>
            </a:fld>
            <a:endParaRPr lang="en-US" dirty="0"/>
          </a:p>
        </p:txBody>
      </p:sp>
    </p:spTree>
    <p:extLst>
      <p:ext uri="{BB962C8B-B14F-4D97-AF65-F5344CB8AC3E}">
        <p14:creationId xmlns:p14="http://schemas.microsoft.com/office/powerpoint/2010/main" val="176850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US"/>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75A37-849D-426C-9794-FF2BFBC5C35B}" type="datetimeFigureOut">
              <a:rPr lang="en-US" smtClean="0"/>
              <a:t>11/13/2015</a:t>
            </a:fld>
            <a:endParaRPr lang="en-US"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AC60-7E42-4C7B-AC1A-BD5EEE045B4A}" type="slidenum">
              <a:rPr lang="en-US" smtClean="0"/>
              <a:t>‹#›</a:t>
            </a:fld>
            <a:endParaRPr lang="en-US" dirty="0"/>
          </a:p>
        </p:txBody>
      </p:sp>
    </p:spTree>
    <p:extLst>
      <p:ext uri="{BB962C8B-B14F-4D97-AF65-F5344CB8AC3E}">
        <p14:creationId xmlns:p14="http://schemas.microsoft.com/office/powerpoint/2010/main" val="75499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102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dirty="0">
                <a:solidFill>
                  <a:prstClr val="white"/>
                </a:solidFill>
              </a:endParaRPr>
            </a:p>
          </p:txBody>
        </p:sp>
        <p:pic>
          <p:nvPicPr>
            <p:cNvPr id="1030" name="Picture 2" descr="I:\Central\LG\5 SWEDINT\2 Internt\17 Infotjänst_Plans\05 Övrigt\Loggor\NCGM\NCGM-LOGGA_CS5 frilag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50000"/>
                </a:spcBef>
                <a:spcAft>
                  <a:spcPct val="0"/>
                </a:spcAft>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50000"/>
              </a:spcBef>
              <a:spcAft>
                <a:spcPct val="0"/>
              </a:spcAft>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extLst>
      <p:ext uri="{BB962C8B-B14F-4D97-AF65-F5344CB8AC3E}">
        <p14:creationId xmlns:p14="http://schemas.microsoft.com/office/powerpoint/2010/main" val="364427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defRPr/>
            </a:pPr>
            <a:r>
              <a:rPr lang="sv-SE" sz="900" dirty="0" smtClean="0">
                <a:solidFill>
                  <a:prstClr val="white"/>
                </a:solidFill>
                <a:ea typeface="ＭＳ Ｐゴシック" pitchFamily="34" charset="-128"/>
                <a:cs typeface="Arial" charset="0"/>
              </a:rPr>
              <a:t>WWW.FORSVARSMAKTEN.SE/SWEDINT</a:t>
            </a:r>
            <a:endParaRPr lang="en-US" sz="900" dirty="0" smtClean="0">
              <a:solidFill>
                <a:prstClr val="white"/>
              </a:solidFill>
              <a:ea typeface="ＭＳ Ｐゴシック" pitchFamily="34" charset="-128"/>
              <a:cs typeface="Arial" charset="0"/>
            </a:endParaRPr>
          </a:p>
        </p:txBody>
      </p:sp>
      <p:grpSp>
        <p:nvGrpSpPr>
          <p:cNvPr id="3075"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dirty="0">
                <a:solidFill>
                  <a:prstClr val="white"/>
                </a:solidFill>
              </a:endParaRPr>
            </a:p>
          </p:txBody>
        </p:sp>
        <p:pic>
          <p:nvPicPr>
            <p:cNvPr id="3078" name="Picture 2" descr="I:\Central\LG\5 SWEDINT\2 Internt\17 Infotjänst_Plans\05 Övrigt\Loggor\NCGM\NCGM-LOGGA_CS5 frilag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50000"/>
                </a:spcBef>
                <a:spcAft>
                  <a:spcPct val="0"/>
                </a:spcAft>
                <a:defRPr/>
              </a:pPr>
              <a:r>
                <a:rPr lang="sv-SE" sz="900" b="1" smtClean="0">
                  <a:solidFill>
                    <a:prstClr val="white"/>
                  </a:solidFill>
                  <a:cs typeface="Arial" charset="0"/>
                </a:rPr>
                <a:t>NORDIC CENTRE FOR GENDER IN MILITARY OPERATIONS</a:t>
              </a:r>
              <a:endParaRPr lang="en-US" sz="900" b="1" smtClean="0">
                <a:solidFill>
                  <a:prstClr val="white"/>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50000"/>
              </a:spcBef>
              <a:spcAft>
                <a:spcPct val="0"/>
              </a:spcAft>
              <a:defRPr/>
            </a:pPr>
            <a:r>
              <a:rPr lang="sv-SE" sz="900" b="1" dirty="0" smtClean="0">
                <a:solidFill>
                  <a:prstClr val="white"/>
                </a:solidFill>
                <a:cs typeface="Arial" charset="0"/>
              </a:rPr>
              <a:t>www.mil.se/swedint</a:t>
            </a:r>
            <a:endParaRPr lang="en-US" sz="900" b="1" dirty="0" smtClean="0">
              <a:solidFill>
                <a:prstClr val="white"/>
              </a:solidFill>
              <a:cs typeface="Arial" charset="0"/>
            </a:endParaRPr>
          </a:p>
        </p:txBody>
      </p:sp>
    </p:spTree>
    <p:extLst>
      <p:ext uri="{BB962C8B-B14F-4D97-AF65-F5344CB8AC3E}">
        <p14:creationId xmlns:p14="http://schemas.microsoft.com/office/powerpoint/2010/main" val="1225157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US"/>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75A37-849D-426C-9794-FF2BFBC5C35B}" type="datetimeFigureOut">
              <a:rPr lang="en-US" smtClean="0">
                <a:solidFill>
                  <a:prstClr val="black">
                    <a:tint val="75000"/>
                  </a:prstClr>
                </a:solidFill>
              </a:rPr>
              <a:pPr/>
              <a:t>11/13/2015</a:t>
            </a:fld>
            <a:endParaRPr lang="en-US" dirty="0">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AC60-7E42-4C7B-AC1A-BD5EEE045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123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Olle\Documents\FM\Mallar 2010 Systemförvaltning\01_Proj\Grafiska byrån\OMS\PPT_Extern_Header.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0BCC5-6BEC-4C9F-9BE5-D77DFFBCB01E}" type="slidenum">
              <a:rPr lang="en-US" smtClean="0">
                <a:solidFill>
                  <a:prstClr val="black">
                    <a:tint val="75000"/>
                  </a:prstClr>
                </a:solidFill>
              </a:rPr>
              <a:pPr/>
              <a:t>‹#›</a:t>
            </a:fld>
            <a:endParaRPr lang="en-US">
              <a:solidFill>
                <a:prstClr val="black">
                  <a:tint val="75000"/>
                </a:prstClr>
              </a:solidFill>
            </a:endParaRP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383B7-68CC-45CE-8DA9-B256096B6CAB}" type="datetimeFigureOut">
              <a:rPr lang="en-US" smtClean="0">
                <a:solidFill>
                  <a:prstClr val="black">
                    <a:tint val="75000"/>
                  </a:prstClr>
                </a:solidFill>
              </a:rPr>
              <a:pPr/>
              <a:t>11/13/2015</a:t>
            </a:fld>
            <a:endParaRPr lang="en-US">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28" name="Text Box 23"/>
          <p:cNvSpPr txBox="1">
            <a:spLocks noChangeArrowheads="1"/>
          </p:cNvSpPr>
          <p:nvPr/>
        </p:nvSpPr>
        <p:spPr bwMode="auto">
          <a:xfrm>
            <a:off x="3419475" y="187326"/>
            <a:ext cx="562768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prstClr val="white"/>
                </a:solidFill>
                <a:cs typeface="Arial" pitchFamily="34" charset="0"/>
              </a:rPr>
              <a:t>WWW.FORSVARSMAKTEN.SE/SWEDINT</a:t>
            </a:r>
            <a:endParaRPr lang="en-US" sz="900" b="1" dirty="0">
              <a:solidFill>
                <a:prstClr val="white"/>
              </a:solidFill>
              <a:cs typeface="Arial" pitchFamily="34" charset="0"/>
            </a:endParaRPr>
          </a:p>
        </p:txBody>
      </p:sp>
      <p:sp>
        <p:nvSpPr>
          <p:cNvPr id="2" name="Platshållare för rubrik 1"/>
          <p:cNvSpPr>
            <a:spLocks noGrp="1"/>
          </p:cNvSpPr>
          <p:nvPr>
            <p:ph type="title"/>
          </p:nvPr>
        </p:nvSpPr>
        <p:spPr>
          <a:xfrm>
            <a:off x="457994" y="836712"/>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FmMallOrgVapen"/>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90500" y="127000"/>
            <a:ext cx="1439173" cy="381000"/>
          </a:xfrm>
          <a:prstGeom prst="rect">
            <a:avLst/>
          </a:prstGeom>
        </p:spPr>
      </p:pic>
    </p:spTree>
    <p:extLst>
      <p:ext uri="{BB962C8B-B14F-4D97-AF65-F5344CB8AC3E}">
        <p14:creationId xmlns:p14="http://schemas.microsoft.com/office/powerpoint/2010/main" val="17289774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id="1" dur="indefinite" restart="never" nodeType="tmRoot"/>
      </p:par>
    </p:tnLst>
  </p:timing>
  <p:txStyles>
    <p:titleStyle>
      <a:lvl1pPr algn="ctr" defTabSz="914400" rtl="0" eaLnBrk="1" latinLnBrk="0" hangingPunct="1">
        <a:spcBef>
          <a:spcPct val="0"/>
        </a:spcBef>
        <a:buNone/>
        <a:defRPr sz="4000" kern="1200" cap="none" baseline="0">
          <a:solidFill>
            <a:schemeClr val="tx1"/>
          </a:solidFill>
          <a:latin typeface="Gunplay" panose="020B060802020205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endParaRPr lang="en-US" altLang="en-US" smtClean="0"/>
          </a:p>
        </p:txBody>
      </p:sp>
      <p:sp>
        <p:nvSpPr>
          <p:cNvPr id="102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endParaRPr lang="en-US" altLang="en-US" smtClean="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4ED1CA0-D554-4E0B-B5B7-8001BD5C2B07}" type="datetimeFigureOut">
              <a:rPr lang="en-US">
                <a:solidFill>
                  <a:prstClr val="black">
                    <a:tint val="75000"/>
                  </a:prstClr>
                </a:solidFill>
              </a:rPr>
              <a:pPr>
                <a:defRPr/>
              </a:pPr>
              <a:t>11/13/2015</a:t>
            </a:fld>
            <a:endParaRPr lang="en-US" dirty="0">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0C9FD03-6778-4169-B4C7-68ACB7B937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28050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microsoft.com/office/2007/relationships/hdphoto" Target="../media/hdphoto4.wdp"/><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hyperlink" Target="http://www.google.co.uk/imgres?imgurl=http://i296.photobucket.com/albums/mm173/warkah/blog/student.jpg&amp;imgrefurl=http://warkah.com/spm-2008-written-examination/&amp;h=682&amp;w=1024&amp;sz=175&amp;tbnid=C5ZLY3pnXFJnwM:&amp;tbnh=100&amp;tbnw=150&amp;prev=/images?q=written+examination+pictures&amp;hl=en&amp;usg=__-2oY9CODk7lmxPBwqQme6kgbDiE=&amp;ei=f_TySsizFsKrjAeR5fCjDg&amp;sa=X&amp;oi=image_result&amp;resnum=1&amp;ct=image&amp;ved=0CAkQ9QEwAA"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46.xml"/><Relationship Id="rId6" Type="http://schemas.openxmlformats.org/officeDocument/2006/relationships/image" Target="../media/image20.gif"/><Relationship Id="rId5" Type="http://schemas.openxmlformats.org/officeDocument/2006/relationships/image" Target="../media/image7.jpe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fm_kamo03.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0" y="571500"/>
            <a:ext cx="9144000" cy="6286500"/>
          </a:xfrm>
          <a:prstGeom prst="rect">
            <a:avLst/>
          </a:prstGeom>
          <a:noFill/>
          <a:ln w="9525">
            <a:noFill/>
            <a:miter lim="800000"/>
            <a:headEnd/>
            <a:tailEnd/>
          </a:ln>
        </p:spPr>
      </p:pic>
      <p:grpSp>
        <p:nvGrpSpPr>
          <p:cNvPr id="4"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schemeClr val="bg1"/>
                </a:solidFill>
                <a:cs typeface="Arial" charset="0"/>
              </a:rPr>
              <a:t>www.mil.se/swedint</a:t>
            </a:r>
            <a:endParaRPr lang="en-US" altLang="fi-FI" sz="900" b="1" dirty="0">
              <a:solidFill>
                <a:schemeClr val="bg1"/>
              </a:solidFill>
              <a:cs typeface="Arial" charset="0"/>
            </a:endParaRPr>
          </a:p>
        </p:txBody>
      </p:sp>
      <p:sp>
        <p:nvSpPr>
          <p:cNvPr id="9" name="Rubrik 1"/>
          <p:cNvSpPr>
            <a:spLocks noGrp="1"/>
          </p:cNvSpPr>
          <p:nvPr>
            <p:ph type="ctrTitle" idx="4294967295"/>
          </p:nvPr>
        </p:nvSpPr>
        <p:spPr>
          <a:xfrm>
            <a:off x="-21250" y="2708920"/>
            <a:ext cx="9144000" cy="1151880"/>
          </a:xfrm>
        </p:spPr>
        <p:txBody>
          <a:bodyPr>
            <a:normAutofit/>
          </a:bodyPr>
          <a:lstStyle/>
          <a:p>
            <a:pPr>
              <a:defRPr/>
            </a:pPr>
            <a:r>
              <a:rPr lang="en-GB" sz="2000" dirty="0" err="1">
                <a:solidFill>
                  <a:schemeClr val="bg1"/>
                </a:solidFill>
                <a:ea typeface="ＭＳ Ｐゴシック" pitchFamily="34" charset="-128"/>
              </a:rPr>
              <a:t>M.Pol.Sc</a:t>
            </a:r>
            <a:r>
              <a:rPr lang="en-GB" sz="2000" dirty="0">
                <a:solidFill>
                  <a:schemeClr val="bg1"/>
                </a:solidFill>
                <a:ea typeface="ＭＳ Ｐゴシック" pitchFamily="34" charset="-128"/>
              </a:rPr>
              <a:t>. and M.A. (Educ.) </a:t>
            </a:r>
            <a:r>
              <a:rPr lang="en-GB" sz="2000" dirty="0" err="1">
                <a:solidFill>
                  <a:schemeClr val="bg1"/>
                </a:solidFill>
                <a:ea typeface="ＭＳ Ｐゴシック" pitchFamily="34" charset="-128"/>
              </a:rPr>
              <a:t>Virpi</a:t>
            </a:r>
            <a:r>
              <a:rPr lang="en-GB" sz="2000" dirty="0">
                <a:solidFill>
                  <a:schemeClr val="bg1"/>
                </a:solidFill>
                <a:ea typeface="ＭＳ Ｐゴシック" pitchFamily="34" charset="-128"/>
              </a:rPr>
              <a:t> </a:t>
            </a:r>
            <a:r>
              <a:rPr lang="en-GB" sz="2000" dirty="0" err="1">
                <a:solidFill>
                  <a:schemeClr val="bg1"/>
                </a:solidFill>
                <a:ea typeface="ＭＳ Ｐゴシック" pitchFamily="34" charset="-128"/>
              </a:rPr>
              <a:t>Levomaa</a:t>
            </a:r>
            <a:r>
              <a:rPr lang="en-GB" sz="2000">
                <a:solidFill>
                  <a:schemeClr val="bg1"/>
                </a:solidFill>
                <a:ea typeface="ＭＳ Ｐゴシック" pitchFamily="34" charset="-128"/>
              </a:rPr>
              <a:t> </a:t>
            </a:r>
            <a:endParaRPr lang="sv-SE" altLang="fi-FI" sz="2000" dirty="0" smtClean="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ktangel 1"/>
          <p:cNvSpPr/>
          <p:nvPr/>
        </p:nvSpPr>
        <p:spPr>
          <a:xfrm>
            <a:off x="0" y="4630682"/>
            <a:ext cx="9144000" cy="222731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Bildobjekt 4"/>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812360" y="5345429"/>
            <a:ext cx="899722" cy="902721"/>
          </a:xfrm>
          <a:prstGeom prst="ellipse">
            <a:avLst/>
          </a:prstGeom>
          <a:gradFill>
            <a:gsLst>
              <a:gs pos="100000">
                <a:srgbClr val="CBBEB1"/>
              </a:gs>
              <a:gs pos="10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pic>
      <p:pic>
        <p:nvPicPr>
          <p:cNvPr id="12" name="Bildobjekt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5313705"/>
            <a:ext cx="1512168" cy="9503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7544" y="5313706"/>
            <a:ext cx="351881" cy="10609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6135" y="5313706"/>
            <a:ext cx="1440161" cy="9661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345520" y="1436583"/>
            <a:ext cx="8474952" cy="1446550"/>
          </a:xfrm>
          <a:prstGeom prst="rect">
            <a:avLst/>
          </a:prstGeom>
          <a:noFill/>
        </p:spPr>
        <p:txBody>
          <a:bodyPr wrap="square" rtlCol="0">
            <a:spAutoFit/>
          </a:bodyPr>
          <a:lstStyle/>
          <a:p>
            <a:pPr algn="ctr"/>
            <a:r>
              <a:rPr lang="en-GB" sz="4400" b="1" dirty="0" smtClean="0">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Requirements, Outcomes and Target A</a:t>
            </a:r>
            <a:r>
              <a:rPr lang="en-GB"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udience Analysis</a:t>
            </a:r>
            <a:endParaRPr lang="en-US" sz="4400" b="1" dirty="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endParaRPr>
          </a:p>
        </p:txBody>
      </p:sp>
      <p:pic>
        <p:nvPicPr>
          <p:cNvPr id="16" name="Bildobjekt 15"/>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95414" y="5027107"/>
            <a:ext cx="1575163" cy="1539364"/>
          </a:xfrm>
          <a:prstGeom prst="rect">
            <a:avLst/>
          </a:prstGeom>
        </p:spPr>
      </p:pic>
    </p:spTree>
    <p:extLst>
      <p:ext uri="{BB962C8B-B14F-4D97-AF65-F5344CB8AC3E}">
        <p14:creationId xmlns:p14="http://schemas.microsoft.com/office/powerpoint/2010/main" val="4025794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85800"/>
            <a:ext cx="7445323" cy="533220"/>
          </a:xfrm>
        </p:spPr>
        <p:txBody>
          <a:bodyPr>
            <a:normAutofit fontScale="90000"/>
          </a:bodyPr>
          <a:lstStyle/>
          <a:p>
            <a:pPr fontAlgn="auto">
              <a:spcAft>
                <a:spcPts val="0"/>
              </a:spcAft>
              <a:defRPr/>
            </a:pPr>
            <a:r>
              <a:rPr lang="en-US" sz="4000" b="1" dirty="0" smtClean="0">
                <a:solidFill>
                  <a:schemeClr val="tx1"/>
                </a:solidFill>
              </a:rPr>
              <a:t>Global </a:t>
            </a:r>
            <a:r>
              <a:rPr lang="en-US" b="1" dirty="0" smtClean="0">
                <a:solidFill>
                  <a:schemeClr val="tx1"/>
                </a:solidFill>
              </a:rPr>
              <a:t>programming </a:t>
            </a:r>
            <a:endParaRPr lang="en-GB" dirty="0"/>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556792"/>
            <a:ext cx="7934325"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03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1512168"/>
          </a:xfrm>
        </p:spPr>
        <p:txBody>
          <a:bodyPr/>
          <a:lstStyle/>
          <a:p>
            <a:r>
              <a:rPr lang="en-US" b="1" dirty="0" smtClean="0"/>
              <a:t>What requirements we have for gender perspective training? </a:t>
            </a:r>
            <a:br>
              <a:rPr lang="en-US" b="1" dirty="0" smtClean="0"/>
            </a:br>
            <a:endParaRPr lang="en-US" dirty="0"/>
          </a:p>
        </p:txBody>
      </p:sp>
    </p:spTree>
    <p:extLst>
      <p:ext uri="{BB962C8B-B14F-4D97-AF65-F5344CB8AC3E}">
        <p14:creationId xmlns:p14="http://schemas.microsoft.com/office/powerpoint/2010/main" val="203111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67544" y="630286"/>
            <a:ext cx="7806303" cy="1646586"/>
          </a:xfrm>
        </p:spPr>
        <p:txBody>
          <a:bodyPr/>
          <a:lstStyle/>
          <a:p>
            <a:r>
              <a:rPr lang="en-US" sz="3800" b="1" dirty="0" smtClean="0">
                <a:cs typeface="Arial" panose="020B0604020202020204" pitchFamily="34" charset="0"/>
              </a:rPr>
              <a:t>Why integrate gender perspective in education and training?</a:t>
            </a:r>
            <a:endParaRPr lang="en-US" sz="3800" b="1" dirty="0">
              <a:cs typeface="Arial" panose="020B0604020202020204" pitchFamily="34" charset="0"/>
            </a:endParaRPr>
          </a:p>
        </p:txBody>
      </p:sp>
      <p:pic>
        <p:nvPicPr>
          <p:cNvPr id="4"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1642855" y="1883077"/>
            <a:ext cx="3048001" cy="2032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163575" rIns="163576" bIns="671577" numCol="1" spcCol="1270" anchor="ctr" anchorCtr="0">
            <a:noAutofit/>
          </a:bodyPr>
          <a:lstStyle/>
          <a:p>
            <a:pPr lvl="0" algn="ctr" defTabSz="1022350">
              <a:lnSpc>
                <a:spcPct val="90000"/>
              </a:lnSpc>
              <a:spcBef>
                <a:spcPct val="0"/>
              </a:spcBef>
              <a:spcAft>
                <a:spcPct val="35000"/>
              </a:spcAft>
            </a:pPr>
            <a:r>
              <a:rPr lang="en-GB" sz="2300" kern="1200" dirty="0" smtClean="0"/>
              <a:t>Commander’s responsibility</a:t>
            </a:r>
            <a:endParaRPr lang="en-GB" sz="2300" kern="1200" dirty="0"/>
          </a:p>
        </p:txBody>
      </p:sp>
      <p:sp>
        <p:nvSpPr>
          <p:cNvPr id="8" name="Freeform 7"/>
          <p:cNvSpPr/>
          <p:nvPr/>
        </p:nvSpPr>
        <p:spPr>
          <a:xfrm>
            <a:off x="4690856" y="1883077"/>
            <a:ext cx="3048000" cy="2032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163576" rIns="163576" bIns="671576" numCol="1" spcCol="1270" anchor="ctr" anchorCtr="0">
            <a:noAutofit/>
          </a:bodyPr>
          <a:lstStyle/>
          <a:p>
            <a:pPr lvl="0" algn="ctr" defTabSz="1022350">
              <a:lnSpc>
                <a:spcPct val="90000"/>
              </a:lnSpc>
              <a:spcBef>
                <a:spcPct val="0"/>
              </a:spcBef>
              <a:spcAft>
                <a:spcPct val="35000"/>
              </a:spcAft>
            </a:pPr>
            <a:r>
              <a:rPr lang="en-GB" sz="2300" kern="1200" dirty="0" smtClean="0"/>
              <a:t>It is a force multiplier</a:t>
            </a:r>
            <a:endParaRPr lang="en-GB" sz="2300" kern="1200" dirty="0"/>
          </a:p>
        </p:txBody>
      </p:sp>
      <p:sp>
        <p:nvSpPr>
          <p:cNvPr id="9" name="Freeform 8"/>
          <p:cNvSpPr/>
          <p:nvPr/>
        </p:nvSpPr>
        <p:spPr>
          <a:xfrm>
            <a:off x="1642856" y="3915076"/>
            <a:ext cx="3048000" cy="2032001"/>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3048000" y="2031999"/>
                </a:moveTo>
                <a:lnTo>
                  <a:pt x="338673" y="2031999"/>
                </a:lnTo>
                <a:cubicBezTo>
                  <a:pt x="151629" y="2031999"/>
                  <a:pt x="0" y="1880370"/>
                  <a:pt x="0" y="1693326"/>
                </a:cubicBezTo>
                <a:lnTo>
                  <a:pt x="0" y="1"/>
                </a:lnTo>
                <a:lnTo>
                  <a:pt x="3048000" y="1"/>
                </a:lnTo>
                <a:lnTo>
                  <a:pt x="3048000" y="203199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5" tIns="671576" rIns="163576" bIns="163577" numCol="1" spcCol="1270" anchor="ctr" anchorCtr="0">
            <a:noAutofit/>
          </a:bodyPr>
          <a:lstStyle/>
          <a:p>
            <a:pPr lvl="0" algn="ctr" defTabSz="1022350">
              <a:lnSpc>
                <a:spcPct val="90000"/>
              </a:lnSpc>
              <a:spcBef>
                <a:spcPct val="0"/>
              </a:spcBef>
              <a:spcAft>
                <a:spcPct val="35000"/>
              </a:spcAft>
            </a:pPr>
            <a:r>
              <a:rPr lang="en-GB" sz="2300" kern="1200" dirty="0" smtClean="0"/>
              <a:t>Imperative in all strategic directives and planning phases</a:t>
            </a:r>
            <a:endParaRPr lang="en-GB" sz="2300" kern="1200" dirty="0"/>
          </a:p>
        </p:txBody>
      </p:sp>
      <p:sp>
        <p:nvSpPr>
          <p:cNvPr id="10" name="Freeform 9"/>
          <p:cNvSpPr/>
          <p:nvPr/>
        </p:nvSpPr>
        <p:spPr>
          <a:xfrm>
            <a:off x="4690856" y="3915076"/>
            <a:ext cx="3048000" cy="2032000"/>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2032000" y="1"/>
                </a:moveTo>
                <a:lnTo>
                  <a:pt x="2032000" y="2539990"/>
                </a:lnTo>
                <a:cubicBezTo>
                  <a:pt x="2032000" y="2820556"/>
                  <a:pt x="1930914" y="3047999"/>
                  <a:pt x="1806218" y="3047999"/>
                </a:cubicBezTo>
                <a:lnTo>
                  <a:pt x="0" y="3047999"/>
                </a:lnTo>
                <a:lnTo>
                  <a:pt x="0" y="1"/>
                </a:lnTo>
                <a:lnTo>
                  <a:pt x="2032000" y="1"/>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671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Cross-cutting</a:t>
            </a:r>
            <a:endParaRPr lang="en-GB" sz="2300" kern="1200" dirty="0"/>
          </a:p>
        </p:txBody>
      </p:sp>
      <p:sp>
        <p:nvSpPr>
          <p:cNvPr id="11" name="Freeform 10"/>
          <p:cNvSpPr/>
          <p:nvPr/>
        </p:nvSpPr>
        <p:spPr>
          <a:xfrm>
            <a:off x="3776456" y="3407076"/>
            <a:ext cx="1828800" cy="1016000"/>
          </a:xfrm>
          <a:custGeom>
            <a:avLst/>
            <a:gdLst>
              <a:gd name="connsiteX0" fmla="*/ 0 w 1828800"/>
              <a:gd name="connsiteY0" fmla="*/ 169337 h 1016000"/>
              <a:gd name="connsiteX1" fmla="*/ 169337 w 1828800"/>
              <a:gd name="connsiteY1" fmla="*/ 0 h 1016000"/>
              <a:gd name="connsiteX2" fmla="*/ 1659463 w 1828800"/>
              <a:gd name="connsiteY2" fmla="*/ 0 h 1016000"/>
              <a:gd name="connsiteX3" fmla="*/ 1828800 w 1828800"/>
              <a:gd name="connsiteY3" fmla="*/ 169337 h 1016000"/>
              <a:gd name="connsiteX4" fmla="*/ 1828800 w 1828800"/>
              <a:gd name="connsiteY4" fmla="*/ 846663 h 1016000"/>
              <a:gd name="connsiteX5" fmla="*/ 1659463 w 1828800"/>
              <a:gd name="connsiteY5" fmla="*/ 1016000 h 1016000"/>
              <a:gd name="connsiteX6" fmla="*/ 169337 w 1828800"/>
              <a:gd name="connsiteY6" fmla="*/ 1016000 h 1016000"/>
              <a:gd name="connsiteX7" fmla="*/ 0 w 1828800"/>
              <a:gd name="connsiteY7" fmla="*/ 846663 h 1016000"/>
              <a:gd name="connsiteX8" fmla="*/ 0 w 1828800"/>
              <a:gd name="connsiteY8" fmla="*/ 1693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69337"/>
                </a:moveTo>
                <a:cubicBezTo>
                  <a:pt x="0" y="75815"/>
                  <a:pt x="75815" y="0"/>
                  <a:pt x="169337" y="0"/>
                </a:cubicBezTo>
                <a:lnTo>
                  <a:pt x="1659463" y="0"/>
                </a:lnTo>
                <a:cubicBezTo>
                  <a:pt x="1752985" y="0"/>
                  <a:pt x="1828800" y="75815"/>
                  <a:pt x="1828800" y="169337"/>
                </a:cubicBezTo>
                <a:lnTo>
                  <a:pt x="1828800" y="846663"/>
                </a:lnTo>
                <a:cubicBezTo>
                  <a:pt x="1828800" y="940185"/>
                  <a:pt x="1752985" y="1016000"/>
                  <a:pt x="1659463" y="1016000"/>
                </a:cubicBezTo>
                <a:lnTo>
                  <a:pt x="169337" y="1016000"/>
                </a:lnTo>
                <a:cubicBezTo>
                  <a:pt x="75815" y="1016000"/>
                  <a:pt x="0" y="940185"/>
                  <a:pt x="0" y="846663"/>
                </a:cubicBezTo>
                <a:lnTo>
                  <a:pt x="0" y="169337"/>
                </a:lnTo>
                <a:close/>
              </a:path>
            </a:pathLst>
          </a:cu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37227" tIns="137227" rIns="137227" bIns="137227" numCol="1" spcCol="1270" anchor="ctr" anchorCtr="0">
            <a:noAutofit/>
          </a:bodyPr>
          <a:lstStyle/>
          <a:p>
            <a:pPr lvl="0" algn="ctr" defTabSz="1022350">
              <a:lnSpc>
                <a:spcPct val="90000"/>
              </a:lnSpc>
              <a:spcBef>
                <a:spcPct val="0"/>
              </a:spcBef>
              <a:spcAft>
                <a:spcPct val="35000"/>
              </a:spcAft>
            </a:pPr>
            <a:r>
              <a:rPr lang="en-GB" sz="2300" kern="1200" dirty="0" smtClean="0"/>
              <a:t>Gender perspective </a:t>
            </a:r>
            <a:endParaRPr lang="en-GB" sz="2300" kern="1200" dirty="0"/>
          </a:p>
        </p:txBody>
      </p:sp>
    </p:spTree>
    <p:extLst>
      <p:ext uri="{BB962C8B-B14F-4D97-AF65-F5344CB8AC3E}">
        <p14:creationId xmlns:p14="http://schemas.microsoft.com/office/powerpoint/2010/main" val="143168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1403550" y="-35293"/>
            <a:ext cx="6278508" cy="7565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kern="1200">
                <a:solidFill>
                  <a:schemeClr val="tx1"/>
                </a:solidFill>
                <a:effectLst/>
                <a:latin typeface="+mj-lt"/>
                <a:ea typeface="+mj-ea"/>
                <a:cs typeface="+mj-cs"/>
              </a:defRPr>
            </a:lvl1pPr>
          </a:lstStyle>
          <a:p>
            <a:r>
              <a:rPr lang="en-GB" sz="3600" dirty="0" smtClean="0">
                <a:solidFill>
                  <a:prstClr val="black"/>
                </a:solidFill>
                <a:cs typeface="Arial" panose="020B0604020202020204" pitchFamily="34" charset="0"/>
              </a:rPr>
              <a:t>NATO Bi SC Directive 40-1 </a:t>
            </a:r>
            <a:endParaRPr lang="en-GB" sz="3600" dirty="0">
              <a:solidFill>
                <a:prstClr val="black"/>
              </a:solidFill>
              <a:cs typeface="Arial" panose="020B0604020202020204" pitchFamily="34" charset="0"/>
            </a:endParaRPr>
          </a:p>
        </p:txBody>
      </p:sp>
      <p:pic>
        <p:nvPicPr>
          <p:cNvPr id="6"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655093"/>
            <a:ext cx="8321614" cy="5940088"/>
          </a:xfrm>
          <a:prstGeom prst="rect">
            <a:avLst/>
          </a:prstGeom>
          <a:noFill/>
        </p:spPr>
        <p:txBody>
          <a:bodyPr wrap="square" rtlCol="0">
            <a:spAutoFit/>
          </a:bodyPr>
          <a:lstStyle/>
          <a:p>
            <a:r>
              <a:rPr lang="en-GB" sz="2400" b="1" dirty="0" smtClean="0"/>
              <a:t>NATO Bi SC Directive 40-1 (rev 1) CHAPTER </a:t>
            </a:r>
            <a:r>
              <a:rPr lang="en-GB" sz="2400" b="1" dirty="0"/>
              <a:t>2: EDUCATION AND TRAINING</a:t>
            </a:r>
          </a:p>
          <a:p>
            <a:endParaRPr lang="en-GB" sz="2400" dirty="0" smtClean="0"/>
          </a:p>
          <a:p>
            <a:r>
              <a:rPr lang="en-GB" sz="2200" dirty="0"/>
              <a:t>2-7. General Compliance. </a:t>
            </a:r>
          </a:p>
          <a:p>
            <a:r>
              <a:rPr lang="en-GB" sz="2200" b="1" dirty="0"/>
              <a:t>NATO troops engaging with local populations </a:t>
            </a:r>
            <a:r>
              <a:rPr lang="en-GB" sz="2200" dirty="0"/>
              <a:t>during operations </a:t>
            </a:r>
            <a:r>
              <a:rPr lang="en-GB" sz="2200" b="1" dirty="0"/>
              <a:t>must be trained on UNSCR 1325 and related resolutions, gender perspective prior to deployment</a:t>
            </a:r>
            <a:r>
              <a:rPr lang="en-GB" sz="2200" dirty="0"/>
              <a:t>. Additional gender specific qualifications must be achieved in accordance with the </a:t>
            </a:r>
            <a:r>
              <a:rPr lang="en-GB" sz="2200" dirty="0" smtClean="0"/>
              <a:t>training </a:t>
            </a:r>
            <a:r>
              <a:rPr lang="en-GB" sz="2200" dirty="0"/>
              <a:t>requirements. </a:t>
            </a:r>
            <a:endParaRPr lang="en-GB" sz="2200" dirty="0">
              <a:solidFill>
                <a:prstClr val="black"/>
              </a:solidFill>
            </a:endParaRPr>
          </a:p>
          <a:p>
            <a:endParaRPr lang="en-GB" sz="2200" dirty="0" smtClean="0"/>
          </a:p>
          <a:p>
            <a:r>
              <a:rPr lang="en-GB" sz="2200" dirty="0" smtClean="0"/>
              <a:t>2-1</a:t>
            </a:r>
            <a:r>
              <a:rPr lang="en-GB" sz="2200" dirty="0"/>
              <a:t>. General. </a:t>
            </a:r>
            <a:endParaRPr lang="en-GB" sz="2200" dirty="0" smtClean="0"/>
          </a:p>
          <a:p>
            <a:r>
              <a:rPr lang="en-GB" sz="2200" dirty="0" smtClean="0"/>
              <a:t>The </a:t>
            </a:r>
            <a:r>
              <a:rPr lang="en-GB" sz="2200" dirty="0"/>
              <a:t>guidance contained in this Directive shall be linked to specific actions during peacetime as well as to NATO Comprehensive Operations Planning processes. The </a:t>
            </a:r>
            <a:r>
              <a:rPr lang="en-GB" sz="2200" b="1" dirty="0"/>
              <a:t>greatest effect </a:t>
            </a:r>
            <a:r>
              <a:rPr lang="en-GB" sz="2200" dirty="0"/>
              <a:t>is gained if </a:t>
            </a:r>
            <a:r>
              <a:rPr lang="en-GB" sz="2200" b="1" dirty="0"/>
              <a:t>gender perspective is included in the earliest forms of training and education</a:t>
            </a:r>
            <a:r>
              <a:rPr lang="en-GB" sz="2200" dirty="0"/>
              <a:t> and </a:t>
            </a:r>
            <a:r>
              <a:rPr lang="en-GB" sz="2200" b="1" dirty="0"/>
              <a:t>mainstreamed throughout courses at different levels</a:t>
            </a:r>
            <a:r>
              <a:rPr lang="en-GB" sz="2200" dirty="0"/>
              <a:t> to achieve lifelong learning</a:t>
            </a:r>
            <a:r>
              <a:rPr lang="en-GB" sz="2200" dirty="0" smtClean="0"/>
              <a:t>.</a:t>
            </a:r>
          </a:p>
        </p:txBody>
      </p:sp>
    </p:spTree>
    <p:extLst>
      <p:ext uri="{BB962C8B-B14F-4D97-AF65-F5344CB8AC3E}">
        <p14:creationId xmlns:p14="http://schemas.microsoft.com/office/powerpoint/2010/main" val="389034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113" y="2363788"/>
            <a:ext cx="7200900" cy="374491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6" name="Straight Connector 5"/>
          <p:cNvCxnSpPr/>
          <p:nvPr/>
        </p:nvCxnSpPr>
        <p:spPr>
          <a:xfrm>
            <a:off x="900113" y="3732213"/>
            <a:ext cx="7200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2"/>
          </p:cNvCxnSpPr>
          <p:nvPr/>
        </p:nvCxnSpPr>
        <p:spPr>
          <a:xfrm>
            <a:off x="4500563" y="3732213"/>
            <a:ext cx="0" cy="2376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00113" y="2363788"/>
            <a:ext cx="7200900" cy="136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EDUCATION AND TRAINING</a:t>
            </a:r>
          </a:p>
        </p:txBody>
      </p:sp>
      <p:sp>
        <p:nvSpPr>
          <p:cNvPr id="10" name="Rectangle 9"/>
          <p:cNvSpPr/>
          <p:nvPr/>
        </p:nvSpPr>
        <p:spPr>
          <a:xfrm>
            <a:off x="1042988" y="4919663"/>
            <a:ext cx="158432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2779713" y="4930775"/>
            <a:ext cx="158432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p:nvPr/>
        </p:nvSpPr>
        <p:spPr>
          <a:xfrm>
            <a:off x="4643438" y="4930775"/>
            <a:ext cx="158432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6372225" y="4919663"/>
            <a:ext cx="158432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874" name="TextBox 14"/>
          <p:cNvSpPr txBox="1">
            <a:spLocks noChangeArrowheads="1"/>
          </p:cNvSpPr>
          <p:nvPr/>
        </p:nvSpPr>
        <p:spPr bwMode="auto">
          <a:xfrm>
            <a:off x="1941513" y="4235450"/>
            <a:ext cx="1617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b="1">
                <a:solidFill>
                  <a:prstClr val="black"/>
                </a:solidFill>
                <a:latin typeface="Arial" pitchFamily="34" charset="0"/>
              </a:rPr>
              <a:t>Individual</a:t>
            </a:r>
          </a:p>
        </p:txBody>
      </p:sp>
      <p:sp>
        <p:nvSpPr>
          <p:cNvPr id="36875" name="TextBox 15"/>
          <p:cNvSpPr txBox="1">
            <a:spLocks noChangeArrowheads="1"/>
          </p:cNvSpPr>
          <p:nvPr/>
        </p:nvSpPr>
        <p:spPr bwMode="auto">
          <a:xfrm>
            <a:off x="5635625" y="423545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b="1">
                <a:solidFill>
                  <a:prstClr val="black"/>
                </a:solidFill>
                <a:latin typeface="Arial" pitchFamily="34" charset="0"/>
              </a:rPr>
              <a:t>Collective</a:t>
            </a:r>
          </a:p>
        </p:txBody>
      </p:sp>
      <p:sp>
        <p:nvSpPr>
          <p:cNvPr id="36876" name="TextBox 16"/>
          <p:cNvSpPr txBox="1">
            <a:spLocks noChangeArrowheads="1"/>
          </p:cNvSpPr>
          <p:nvPr/>
        </p:nvSpPr>
        <p:spPr bwMode="auto">
          <a:xfrm>
            <a:off x="1230313" y="5203825"/>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prstClr val="black"/>
                </a:solidFill>
                <a:latin typeface="Arial" pitchFamily="34" charset="0"/>
              </a:rPr>
              <a:t>Education</a:t>
            </a:r>
          </a:p>
        </p:txBody>
      </p:sp>
      <p:sp>
        <p:nvSpPr>
          <p:cNvPr id="36877" name="TextBox 17"/>
          <p:cNvSpPr txBox="1">
            <a:spLocks noChangeArrowheads="1"/>
          </p:cNvSpPr>
          <p:nvPr/>
        </p:nvSpPr>
        <p:spPr bwMode="auto">
          <a:xfrm>
            <a:off x="2957513" y="50307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prstClr val="black"/>
                </a:solidFill>
                <a:latin typeface="Arial" pitchFamily="34" charset="0"/>
              </a:rPr>
              <a:t>Individual</a:t>
            </a:r>
          </a:p>
          <a:p>
            <a:pPr eaLnBrk="1" fontAlgn="base" hangingPunct="1">
              <a:spcBef>
                <a:spcPct val="0"/>
              </a:spcBef>
              <a:spcAft>
                <a:spcPct val="0"/>
              </a:spcAft>
              <a:buFontTx/>
              <a:buNone/>
            </a:pPr>
            <a:r>
              <a:rPr lang="en-US" altLang="en-US" sz="1800" b="1">
                <a:solidFill>
                  <a:prstClr val="black"/>
                </a:solidFill>
                <a:latin typeface="Arial" pitchFamily="34" charset="0"/>
              </a:rPr>
              <a:t> Training</a:t>
            </a:r>
          </a:p>
        </p:txBody>
      </p:sp>
      <p:sp>
        <p:nvSpPr>
          <p:cNvPr id="36878" name="TextBox 18"/>
          <p:cNvSpPr txBox="1">
            <a:spLocks noChangeArrowheads="1"/>
          </p:cNvSpPr>
          <p:nvPr/>
        </p:nvSpPr>
        <p:spPr bwMode="auto">
          <a:xfrm>
            <a:off x="4805363" y="5030788"/>
            <a:ext cx="127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prstClr val="black"/>
                </a:solidFill>
                <a:latin typeface="Arial" pitchFamily="34" charset="0"/>
              </a:rPr>
              <a:t>Collective</a:t>
            </a:r>
          </a:p>
          <a:p>
            <a:pPr eaLnBrk="1" fontAlgn="base" hangingPunct="1">
              <a:spcBef>
                <a:spcPct val="0"/>
              </a:spcBef>
              <a:spcAft>
                <a:spcPct val="0"/>
              </a:spcAft>
              <a:buFontTx/>
              <a:buNone/>
            </a:pPr>
            <a:r>
              <a:rPr lang="en-US" altLang="en-US" sz="1800" b="1">
                <a:solidFill>
                  <a:prstClr val="black"/>
                </a:solidFill>
                <a:latin typeface="Arial" pitchFamily="34" charset="0"/>
              </a:rPr>
              <a:t> Training</a:t>
            </a:r>
          </a:p>
        </p:txBody>
      </p:sp>
      <p:sp>
        <p:nvSpPr>
          <p:cNvPr id="36879" name="TextBox 19"/>
          <p:cNvSpPr txBox="1">
            <a:spLocks noChangeArrowheads="1"/>
          </p:cNvSpPr>
          <p:nvPr/>
        </p:nvSpPr>
        <p:spPr bwMode="auto">
          <a:xfrm>
            <a:off x="6515100" y="517048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prstClr val="black"/>
                </a:solidFill>
                <a:latin typeface="Arial" pitchFamily="34" charset="0"/>
              </a:rPr>
              <a:t>Exercises</a:t>
            </a:r>
          </a:p>
        </p:txBody>
      </p:sp>
      <p:sp>
        <p:nvSpPr>
          <p:cNvPr id="36880" name="Rectangle 2"/>
          <p:cNvSpPr txBox="1">
            <a:spLocks noChangeArrowheads="1"/>
          </p:cNvSpPr>
          <p:nvPr/>
        </p:nvSpPr>
        <p:spPr bwMode="auto">
          <a:xfrm>
            <a:off x="506413" y="95250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hr-HR" altLang="en-US" sz="4000" dirty="0">
                <a:solidFill>
                  <a:prstClr val="black"/>
                </a:solidFill>
              </a:rPr>
              <a:t>EDUCATION AND TRAINING IN NATO</a:t>
            </a:r>
            <a:br>
              <a:rPr lang="hr-HR" altLang="en-US" sz="4000" dirty="0">
                <a:solidFill>
                  <a:prstClr val="black"/>
                </a:solidFill>
              </a:rPr>
            </a:br>
            <a:r>
              <a:rPr lang="en-US" altLang="en-US" sz="1600" dirty="0">
                <a:solidFill>
                  <a:prstClr val="black"/>
                </a:solidFill>
              </a:rPr>
              <a:t>BI-SC </a:t>
            </a:r>
            <a:r>
              <a:rPr lang="en-US" altLang="en-US" sz="1600">
                <a:solidFill>
                  <a:prstClr val="black"/>
                </a:solidFill>
              </a:rPr>
              <a:t>DIRECTIVE </a:t>
            </a:r>
            <a:r>
              <a:rPr lang="en-US" altLang="en-US" sz="1600" smtClean="0">
                <a:solidFill>
                  <a:prstClr val="black"/>
                </a:solidFill>
              </a:rPr>
              <a:t>75-2</a:t>
            </a:r>
            <a:r>
              <a:rPr lang="en-US" altLang="en-US" sz="1600" dirty="0">
                <a:solidFill>
                  <a:prstClr val="black"/>
                </a:solidFill>
              </a:rPr>
              <a:t/>
            </a:r>
            <a:br>
              <a:rPr lang="en-US" altLang="en-US" sz="1600" dirty="0">
                <a:solidFill>
                  <a:prstClr val="black"/>
                </a:solidFill>
              </a:rPr>
            </a:br>
            <a:endParaRPr lang="hr-HR" altLang="en-US" sz="1600" dirty="0">
              <a:solidFill>
                <a:prstClr val="black"/>
              </a:solidFill>
            </a:endParaRPr>
          </a:p>
        </p:txBody>
      </p:sp>
      <p:grpSp>
        <p:nvGrpSpPr>
          <p:cNvPr id="36881" name="Grupp 7"/>
          <p:cNvGrpSpPr>
            <a:grpSpLocks/>
          </p:cNvGrpSpPr>
          <p:nvPr/>
        </p:nvGrpSpPr>
        <p:grpSpPr bwMode="auto">
          <a:xfrm>
            <a:off x="0" y="0"/>
            <a:ext cx="9144000" cy="620713"/>
            <a:chOff x="792" y="6264696"/>
            <a:chExt cx="9180512" cy="620688"/>
          </a:xfrm>
        </p:grpSpPr>
        <p:sp>
          <p:nvSpPr>
            <p:cNvPr id="2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36883"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sv-SE" altLang="en-US" sz="900" b="1">
                  <a:solidFill>
                    <a:srgbClr val="FFFFFF"/>
                  </a:solidFill>
                  <a:cs typeface="Arial" pitchFamily="34" charset="0"/>
                </a:rPr>
                <a:t>NORDIC CENTRE FOR GENDER IN MILITARY OPERATIONS</a:t>
              </a:r>
              <a:endParaRPr lang="en-US" altLang="en-US" sz="900" b="1">
                <a:solidFill>
                  <a:srgbClr val="FFFFFF"/>
                </a:solidFill>
                <a:cs typeface="Arial" pitchFamily="34" charset="0"/>
              </a:endParaRPr>
            </a:p>
          </p:txBody>
        </p:sp>
      </p:grpSp>
    </p:spTree>
    <p:extLst>
      <p:ext uri="{BB962C8B-B14F-4D97-AF65-F5344CB8AC3E}">
        <p14:creationId xmlns:p14="http://schemas.microsoft.com/office/powerpoint/2010/main" val="2437508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611560" y="2852936"/>
            <a:ext cx="7920880" cy="1368152"/>
          </a:xfrm>
        </p:spPr>
        <p:txBody>
          <a:bodyPr/>
          <a:lstStyle/>
          <a:p>
            <a:r>
              <a:rPr lang="en-US" b="1" dirty="0"/>
              <a:t>What </a:t>
            </a:r>
            <a:r>
              <a:rPr lang="en-US" b="1" dirty="0" smtClean="0"/>
              <a:t>is target audience? </a:t>
            </a:r>
            <a:br>
              <a:rPr lang="en-US" b="1" dirty="0" smtClean="0"/>
            </a:br>
            <a:r>
              <a:rPr lang="en-US" b="1" dirty="0" smtClean="0"/>
              <a:t/>
            </a:r>
            <a:br>
              <a:rPr lang="en-US" b="1" dirty="0" smtClean="0"/>
            </a:br>
            <a:endParaRPr lang="en-US" dirty="0"/>
          </a:p>
        </p:txBody>
      </p:sp>
    </p:spTree>
    <p:extLst>
      <p:ext uri="{BB962C8B-B14F-4D97-AF65-F5344CB8AC3E}">
        <p14:creationId xmlns:p14="http://schemas.microsoft.com/office/powerpoint/2010/main" val="1131386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611560" y="2852936"/>
            <a:ext cx="7920880" cy="1368152"/>
          </a:xfrm>
        </p:spPr>
        <p:txBody>
          <a:bodyPr/>
          <a:lstStyle/>
          <a:p>
            <a:r>
              <a:rPr lang="en-US" b="1" dirty="0"/>
              <a:t>T</a:t>
            </a:r>
            <a:r>
              <a:rPr lang="en-US" b="1" dirty="0" smtClean="0"/>
              <a:t>arget audience </a:t>
            </a:r>
            <a:r>
              <a:rPr lang="en-GB" b="1" dirty="0" smtClean="0"/>
              <a:t>is </a:t>
            </a:r>
            <a:r>
              <a:rPr lang="en-GB" b="1" dirty="0"/>
              <a:t>the intended </a:t>
            </a:r>
            <a:r>
              <a:rPr lang="en-GB" b="1" dirty="0" smtClean="0"/>
              <a:t>audience!</a:t>
            </a:r>
            <a:r>
              <a:rPr lang="en-US" b="1" dirty="0" smtClean="0"/>
              <a:t> </a:t>
            </a:r>
            <a:br>
              <a:rPr lang="en-US" b="1" dirty="0" smtClean="0"/>
            </a:br>
            <a:r>
              <a:rPr lang="en-US" b="1" dirty="0" smtClean="0"/>
              <a:t/>
            </a:r>
            <a:br>
              <a:rPr lang="en-US" b="1" dirty="0" smtClean="0"/>
            </a:br>
            <a:endParaRPr lang="en-US" dirty="0"/>
          </a:p>
        </p:txBody>
      </p:sp>
    </p:spTree>
    <p:extLst>
      <p:ext uri="{BB962C8B-B14F-4D97-AF65-F5344CB8AC3E}">
        <p14:creationId xmlns:p14="http://schemas.microsoft.com/office/powerpoint/2010/main" val="38592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764704"/>
            <a:ext cx="8229600" cy="936104"/>
          </a:xfrm>
        </p:spPr>
        <p:txBody>
          <a:bodyPr/>
          <a:lstStyle/>
          <a:p>
            <a:r>
              <a:rPr lang="fi-FI" b="1" dirty="0" smtClean="0"/>
              <a:t>Target Audience Analysis</a:t>
            </a:r>
            <a:r>
              <a:rPr lang="fi-FI" dirty="0" smtClean="0"/>
              <a:t/>
            </a:r>
            <a:br>
              <a:rPr lang="fi-FI" dirty="0" smtClean="0"/>
            </a:br>
            <a:r>
              <a:rPr lang="fi-FI" sz="2000" dirty="0" smtClean="0"/>
              <a:t>(NATO Directive BI SC 75-7)</a:t>
            </a:r>
            <a:endParaRPr lang="fi-FI" sz="2000" dirty="0"/>
          </a:p>
        </p:txBody>
      </p:sp>
      <p:sp>
        <p:nvSpPr>
          <p:cNvPr id="3" name="Sisällön paikkamerkki 2"/>
          <p:cNvSpPr>
            <a:spLocks noGrp="1"/>
          </p:cNvSpPr>
          <p:nvPr>
            <p:ph idx="1"/>
          </p:nvPr>
        </p:nvSpPr>
        <p:spPr>
          <a:xfrm>
            <a:off x="395536" y="1988840"/>
            <a:ext cx="8291264" cy="4137323"/>
          </a:xfrm>
        </p:spPr>
        <p:txBody>
          <a:bodyPr/>
          <a:lstStyle/>
          <a:p>
            <a:pPr marL="0" indent="0">
              <a:buNone/>
            </a:pPr>
            <a:r>
              <a:rPr lang="fi-FI" dirty="0" smtClean="0"/>
              <a:t>Determines categories of audience, location and size of population and required annual iterations.</a:t>
            </a:r>
          </a:p>
          <a:p>
            <a:pPr marL="0" indent="0">
              <a:buNone/>
            </a:pPr>
            <a:endParaRPr lang="fi-FI" dirty="0"/>
          </a:p>
          <a:p>
            <a:r>
              <a:rPr lang="fi-FI" dirty="0" smtClean="0"/>
              <a:t>WHO we need to train?</a:t>
            </a:r>
          </a:p>
          <a:p>
            <a:r>
              <a:rPr lang="fi-FI" dirty="0" smtClean="0"/>
              <a:t>WHERE we need to train?</a:t>
            </a:r>
          </a:p>
          <a:p>
            <a:r>
              <a:rPr lang="fi-FI" dirty="0" smtClean="0"/>
              <a:t>HOW MANY we need to train?</a:t>
            </a:r>
          </a:p>
          <a:p>
            <a:r>
              <a:rPr lang="fi-FI" dirty="0" smtClean="0"/>
              <a:t>HOW OFTEN we need to train?</a:t>
            </a:r>
          </a:p>
          <a:p>
            <a:pPr marL="0" indent="0">
              <a:buNone/>
            </a:pPr>
            <a:endParaRPr lang="fi-FI" dirty="0" smtClean="0"/>
          </a:p>
          <a:p>
            <a:pPr marL="0" indent="0">
              <a:buNone/>
            </a:pPr>
            <a:r>
              <a:rPr lang="fi-FI" dirty="0" smtClean="0"/>
              <a:t>Audience </a:t>
            </a:r>
            <a:r>
              <a:rPr lang="fi-FI" dirty="0"/>
              <a:t>Prioritisation</a:t>
            </a:r>
          </a:p>
          <a:p>
            <a:endParaRPr lang="fi-FI" dirty="0"/>
          </a:p>
        </p:txBody>
      </p:sp>
    </p:spTree>
    <p:extLst>
      <p:ext uri="{BB962C8B-B14F-4D97-AF65-F5344CB8AC3E}">
        <p14:creationId xmlns:p14="http://schemas.microsoft.com/office/powerpoint/2010/main" val="3913481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Target Audience Analysis (TAA)</a:t>
            </a:r>
            <a:endParaRPr lang="fi-FI" b="1" dirty="0"/>
          </a:p>
        </p:txBody>
      </p:sp>
      <p:sp>
        <p:nvSpPr>
          <p:cNvPr id="3" name="Sisällön paikkamerkki 2"/>
          <p:cNvSpPr>
            <a:spLocks noGrp="1"/>
          </p:cNvSpPr>
          <p:nvPr>
            <p:ph idx="1"/>
          </p:nvPr>
        </p:nvSpPr>
        <p:spPr/>
        <p:txBody>
          <a:bodyPr/>
          <a:lstStyle/>
          <a:p>
            <a:pPr marL="514350" indent="-514350">
              <a:buFont typeface="+mj-lt"/>
              <a:buAutoNum type="arabicPeriod"/>
            </a:pPr>
            <a:r>
              <a:rPr lang="fi-FI" dirty="0" err="1" smtClean="0"/>
              <a:t>Audience</a:t>
            </a:r>
            <a:r>
              <a:rPr lang="fi-FI" dirty="0" smtClean="0"/>
              <a:t> </a:t>
            </a:r>
            <a:r>
              <a:rPr lang="fi-FI" dirty="0" err="1"/>
              <a:t>C</a:t>
            </a:r>
            <a:r>
              <a:rPr lang="fi-FI" dirty="0" err="1" smtClean="0"/>
              <a:t>ategories</a:t>
            </a:r>
            <a:endParaRPr lang="fi-FI" dirty="0" smtClean="0"/>
          </a:p>
          <a:p>
            <a:pPr marL="514350" indent="-514350">
              <a:buFont typeface="+mj-lt"/>
              <a:buAutoNum type="arabicPeriod"/>
            </a:pPr>
            <a:r>
              <a:rPr lang="fi-FI" dirty="0" err="1" smtClean="0"/>
              <a:t>Audience</a:t>
            </a:r>
            <a:r>
              <a:rPr lang="fi-FI" dirty="0" smtClean="0"/>
              <a:t> </a:t>
            </a:r>
            <a:r>
              <a:rPr lang="fi-FI" dirty="0" err="1" smtClean="0"/>
              <a:t>Size</a:t>
            </a:r>
            <a:r>
              <a:rPr lang="fi-FI" dirty="0" smtClean="0"/>
              <a:t> and </a:t>
            </a:r>
            <a:r>
              <a:rPr lang="fi-FI" dirty="0" err="1"/>
              <a:t>T</a:t>
            </a:r>
            <a:r>
              <a:rPr lang="fi-FI" dirty="0" err="1" smtClean="0"/>
              <a:t>hroughput</a:t>
            </a:r>
            <a:endParaRPr lang="fi-FI" dirty="0" smtClean="0"/>
          </a:p>
          <a:p>
            <a:pPr marL="514350" indent="-514350">
              <a:buFont typeface="+mj-lt"/>
              <a:buAutoNum type="arabicPeriod"/>
            </a:pPr>
            <a:r>
              <a:rPr lang="fi-FI" dirty="0" err="1" smtClean="0"/>
              <a:t>Learned</a:t>
            </a:r>
            <a:r>
              <a:rPr lang="fi-FI" dirty="0" smtClean="0"/>
              <a:t> </a:t>
            </a:r>
            <a:r>
              <a:rPr lang="fi-FI" dirty="0" err="1" smtClean="0"/>
              <a:t>Characteristics</a:t>
            </a:r>
            <a:endParaRPr lang="fi-FI" dirty="0" smtClean="0"/>
          </a:p>
          <a:p>
            <a:pPr marL="514350" indent="-514350">
              <a:buFont typeface="+mj-lt"/>
              <a:buAutoNum type="arabicPeriod"/>
            </a:pPr>
            <a:endParaRPr lang="fi-FI" dirty="0"/>
          </a:p>
          <a:p>
            <a:pPr marL="514350" indent="-514350">
              <a:buFont typeface="+mj-lt"/>
              <a:buAutoNum type="arabicPeriod"/>
            </a:pPr>
            <a:r>
              <a:rPr lang="fi-FI" dirty="0" err="1" smtClean="0"/>
              <a:t>Audience</a:t>
            </a:r>
            <a:r>
              <a:rPr lang="fi-FI" dirty="0" smtClean="0"/>
              <a:t> </a:t>
            </a:r>
            <a:r>
              <a:rPr lang="fi-FI" dirty="0" err="1" smtClean="0"/>
              <a:t>Prioritisation</a:t>
            </a:r>
            <a:endParaRPr lang="fi-FI" dirty="0"/>
          </a:p>
        </p:txBody>
      </p:sp>
    </p:spTree>
    <p:extLst>
      <p:ext uri="{BB962C8B-B14F-4D97-AF65-F5344CB8AC3E}">
        <p14:creationId xmlns:p14="http://schemas.microsoft.com/office/powerpoint/2010/main" val="7355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txBox="1">
            <a:spLocks/>
          </p:cNvSpPr>
          <p:nvPr/>
        </p:nvSpPr>
        <p:spPr>
          <a:xfrm>
            <a:off x="31242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0000"/>
              </a:solidFill>
              <a:cs typeface="Arial" panose="020B0604020202020204" pitchFamily="34" charset="0"/>
            </a:endParaRPr>
          </a:p>
        </p:txBody>
      </p:sp>
      <p:sp>
        <p:nvSpPr>
          <p:cNvPr id="14" name="Date Placeholder 5"/>
          <p:cNvSpPr txBox="1">
            <a:spLocks/>
          </p:cNvSpPr>
          <p:nvPr/>
        </p:nvSpPr>
        <p:spPr>
          <a:xfrm>
            <a:off x="0" y="6269182"/>
            <a:ext cx="1962727"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endParaRPr lang="en-GB" sz="1400" b="1">
              <a:solidFill>
                <a:prstClr val="black"/>
              </a:solidFill>
            </a:endParaRPr>
          </a:p>
        </p:txBody>
      </p:sp>
      <p:pic>
        <p:nvPicPr>
          <p:cNvPr id="13"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US" sz="3600" dirty="0">
                <a:solidFill>
                  <a:prstClr val="white"/>
                </a:solidFill>
              </a:rPr>
              <a:t>Patrol duties</a:t>
            </a:r>
            <a:endParaRPr lang="en-GB" sz="3600" dirty="0">
              <a:solidFill>
                <a:prstClr val="white"/>
              </a:solidFill>
            </a:endParaRPr>
          </a:p>
          <a:p>
            <a:r>
              <a:rPr lang="en-US" sz="3600" dirty="0">
                <a:solidFill>
                  <a:prstClr val="white"/>
                </a:solidFill>
              </a:rPr>
              <a:t>Checkpoints and roadblock duties</a:t>
            </a:r>
            <a:endParaRPr lang="en-GB" sz="3600" dirty="0">
              <a:solidFill>
                <a:prstClr val="white"/>
              </a:solidFill>
            </a:endParaRPr>
          </a:p>
          <a:p>
            <a:r>
              <a:rPr lang="en-US" sz="3600" dirty="0">
                <a:solidFill>
                  <a:prstClr val="white"/>
                </a:solidFill>
              </a:rPr>
              <a:t>Search operations</a:t>
            </a:r>
            <a:endParaRPr lang="en-GB" sz="3600" dirty="0">
              <a:solidFill>
                <a:prstClr val="white"/>
              </a:solidFill>
            </a:endParaRPr>
          </a:p>
          <a:p>
            <a:r>
              <a:rPr lang="en-US" sz="3600" dirty="0">
                <a:solidFill>
                  <a:prstClr val="white"/>
                </a:solidFill>
              </a:rPr>
              <a:t>Protection tasks</a:t>
            </a:r>
            <a:endParaRPr lang="en-GB" sz="3600" dirty="0">
              <a:solidFill>
                <a:prstClr val="white"/>
              </a:solidFill>
            </a:endParaRPr>
          </a:p>
          <a:p>
            <a:r>
              <a:rPr lang="en-US" sz="3600" dirty="0">
                <a:solidFill>
                  <a:prstClr val="white"/>
                </a:solidFill>
              </a:rPr>
              <a:t>Security support tasks</a:t>
            </a:r>
            <a:endParaRPr lang="en-GB" sz="3600" dirty="0">
              <a:solidFill>
                <a:prstClr val="white"/>
              </a:solidFill>
            </a:endParaRPr>
          </a:p>
          <a:p>
            <a:r>
              <a:rPr lang="en-US" sz="3600" dirty="0">
                <a:solidFill>
                  <a:prstClr val="white"/>
                </a:solidFill>
              </a:rPr>
              <a:t>Monitoring and verification tasks</a:t>
            </a:r>
            <a:endParaRPr lang="en-GB" sz="3600" dirty="0">
              <a:solidFill>
                <a:prstClr val="white"/>
              </a:solidFill>
            </a:endParaRPr>
          </a:p>
          <a:p>
            <a:r>
              <a:rPr lang="en-US" sz="3600" dirty="0">
                <a:solidFill>
                  <a:prstClr val="white"/>
                </a:solidFill>
              </a:rPr>
              <a:t>Military liaison tasks</a:t>
            </a:r>
            <a:endParaRPr lang="en-GB" sz="3600" dirty="0">
              <a:solidFill>
                <a:prstClr val="white"/>
              </a:solidFill>
            </a:endParaRPr>
          </a:p>
          <a:p>
            <a:endParaRPr lang="en-GB" sz="3600" dirty="0">
              <a:solidFill>
                <a:prstClr val="black"/>
              </a:solidFill>
            </a:endParaRPr>
          </a:p>
        </p:txBody>
      </p:sp>
      <p:sp>
        <p:nvSpPr>
          <p:cNvPr id="2" name="TextBox 1"/>
          <p:cNvSpPr txBox="1"/>
          <p:nvPr/>
        </p:nvSpPr>
        <p:spPr>
          <a:xfrm>
            <a:off x="725214" y="1450428"/>
            <a:ext cx="7614745" cy="4247317"/>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Strategic military guidance and policy</a:t>
            </a:r>
          </a:p>
          <a:p>
            <a:pPr marL="457200" indent="-457200">
              <a:buFont typeface="Arial" panose="020B0604020202020204" pitchFamily="34" charset="0"/>
              <a:buChar char="•"/>
            </a:pPr>
            <a:r>
              <a:rPr lang="en-US" sz="2800" dirty="0" smtClean="0">
                <a:solidFill>
                  <a:prstClr val="black"/>
                </a:solidFill>
              </a:rPr>
              <a:t>Military operation planning</a:t>
            </a:r>
          </a:p>
          <a:p>
            <a:pPr marL="457200" indent="-457200">
              <a:buFont typeface="Arial" panose="020B0604020202020204" pitchFamily="34" charset="0"/>
              <a:buChar char="•"/>
            </a:pPr>
            <a:r>
              <a:rPr lang="en-US" sz="2800" dirty="0" smtClean="0">
                <a:solidFill>
                  <a:prstClr val="black"/>
                </a:solidFill>
              </a:rPr>
              <a:t>Military planning to enhance conditions of service</a:t>
            </a:r>
          </a:p>
          <a:p>
            <a:pPr marL="457200" indent="-457200">
              <a:buFont typeface="Arial" panose="020B0604020202020204" pitchFamily="34" charset="0"/>
              <a:buChar char="•"/>
            </a:pPr>
            <a:r>
              <a:rPr lang="en-US" sz="2800" dirty="0" smtClean="0">
                <a:solidFill>
                  <a:prstClr val="black"/>
                </a:solidFill>
              </a:rPr>
              <a:t>Force generation</a:t>
            </a:r>
          </a:p>
          <a:p>
            <a:pPr marL="457200" indent="-457200">
              <a:buFont typeface="Arial" panose="020B0604020202020204" pitchFamily="34" charset="0"/>
              <a:buChar char="•"/>
            </a:pPr>
            <a:r>
              <a:rPr lang="en-US" sz="2800" dirty="0" smtClean="0">
                <a:solidFill>
                  <a:prstClr val="black"/>
                </a:solidFill>
              </a:rPr>
              <a:t>Monitoring and reporting</a:t>
            </a:r>
          </a:p>
          <a:p>
            <a:pPr marL="457200" indent="-457200">
              <a:buFont typeface="Arial" panose="020B0604020202020204" pitchFamily="34" charset="0"/>
              <a:buChar char="•"/>
            </a:pPr>
            <a:r>
              <a:rPr lang="en-US" sz="2800" dirty="0" smtClean="0">
                <a:solidFill>
                  <a:prstClr val="black"/>
                </a:solidFill>
              </a:rPr>
              <a:t>Operational advice and support </a:t>
            </a:r>
          </a:p>
          <a:p>
            <a:pPr marL="457200" indent="-457200">
              <a:buFont typeface="Arial" panose="020B0604020202020204" pitchFamily="34" charset="0"/>
              <a:buChar char="•"/>
            </a:pPr>
            <a:endParaRPr lang="en-US" sz="2800" dirty="0" smtClean="0">
              <a:solidFill>
                <a:prstClr val="black"/>
              </a:solidFill>
            </a:endParaRPr>
          </a:p>
          <a:p>
            <a:endParaRPr lang="en-GB" dirty="0">
              <a:solidFill>
                <a:prstClr val="black"/>
              </a:solidFill>
            </a:endParaRPr>
          </a:p>
        </p:txBody>
      </p:sp>
      <p:sp>
        <p:nvSpPr>
          <p:cNvPr id="4" name="TextBox 3"/>
          <p:cNvSpPr txBox="1"/>
          <p:nvPr/>
        </p:nvSpPr>
        <p:spPr>
          <a:xfrm>
            <a:off x="389045" y="593691"/>
            <a:ext cx="8365910" cy="646331"/>
          </a:xfrm>
          <a:prstGeom prst="rect">
            <a:avLst/>
          </a:prstGeom>
          <a:noFill/>
        </p:spPr>
        <p:txBody>
          <a:bodyPr wrap="square" rtlCol="0">
            <a:spAutoFit/>
          </a:bodyPr>
          <a:lstStyle/>
          <a:p>
            <a:r>
              <a:rPr lang="sv-SE" sz="3600" b="1" dirty="0" smtClean="0">
                <a:solidFill>
                  <a:prstClr val="black"/>
                </a:solidFill>
              </a:rPr>
              <a:t>Gender perspective at strategic level</a:t>
            </a:r>
            <a:endParaRPr lang="en-GB" sz="3600" b="1" dirty="0">
              <a:solidFill>
                <a:prstClr val="black"/>
              </a:solidFill>
            </a:endParaRPr>
          </a:p>
        </p:txBody>
      </p:sp>
    </p:spTree>
    <p:extLst>
      <p:ext uri="{BB962C8B-B14F-4D97-AF65-F5344CB8AC3E}">
        <p14:creationId xmlns:p14="http://schemas.microsoft.com/office/powerpoint/2010/main" val="414594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32774"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sv-SE" sz="900" b="1" dirty="0">
                  <a:solidFill>
                    <a:schemeClr val="bg1"/>
                  </a:solidFill>
                  <a:cs typeface="Arial" charset="0"/>
                </a:rPr>
                <a:t>NORDIC CENTRE FOR GENDER IN MILITARY OPERATIONS</a:t>
              </a:r>
              <a:endParaRPr lang="en-US" sz="900" b="1" dirty="0">
                <a:solidFill>
                  <a:schemeClr val="bg1"/>
                </a:solidFill>
                <a:cs typeface="Arial" charset="0"/>
              </a:endParaRPr>
            </a:p>
          </p:txBody>
        </p:sp>
      </p:grpSp>
      <p:sp>
        <p:nvSpPr>
          <p:cNvPr id="32772"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lang="sv-SE" sz="900" b="1" dirty="0">
                <a:solidFill>
                  <a:schemeClr val="bg1"/>
                </a:solidFill>
                <a:cs typeface="Arial" charset="0"/>
              </a:rPr>
              <a:t>www.mil.se/swedint</a:t>
            </a:r>
            <a:endParaRPr lang="en-US" sz="900" b="1" dirty="0">
              <a:solidFill>
                <a:schemeClr val="bg1"/>
              </a:solidFill>
              <a:cs typeface="Arial" charset="0"/>
            </a:endParaRPr>
          </a:p>
        </p:txBody>
      </p:sp>
      <p:sp>
        <p:nvSpPr>
          <p:cNvPr id="9" name="Title 1"/>
          <p:cNvSpPr txBox="1">
            <a:spLocks/>
          </p:cNvSpPr>
          <p:nvPr/>
        </p:nvSpPr>
        <p:spPr>
          <a:xfrm>
            <a:off x="584753" y="836613"/>
            <a:ext cx="8350475"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endParaRPr lang="en-US" sz="3600" dirty="0" smtClean="0"/>
          </a:p>
          <a:p>
            <a:pPr algn="l"/>
            <a:r>
              <a:rPr lang="en-US" sz="3800" b="1" dirty="0" smtClean="0"/>
              <a:t>After this session you should be able to</a:t>
            </a:r>
            <a:r>
              <a:rPr lang="en-US" sz="3800" dirty="0" smtClean="0"/>
              <a:t>:</a:t>
            </a:r>
            <a:endParaRPr lang="en-US" sz="3800" dirty="0"/>
          </a:p>
        </p:txBody>
      </p:sp>
      <p:sp>
        <p:nvSpPr>
          <p:cNvPr id="10" name="Content Placeholder 2"/>
          <p:cNvSpPr txBox="1">
            <a:spLocks/>
          </p:cNvSpPr>
          <p:nvPr/>
        </p:nvSpPr>
        <p:spPr>
          <a:xfrm>
            <a:off x="395536" y="2420888"/>
            <a:ext cx="8291264" cy="370527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Subtitle 2"/>
          <p:cNvSpPr txBox="1">
            <a:spLocks/>
          </p:cNvSpPr>
          <p:nvPr/>
        </p:nvSpPr>
        <p:spPr>
          <a:xfrm>
            <a:off x="683568" y="2132856"/>
            <a:ext cx="7848872" cy="439248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3600" b="1" dirty="0" smtClean="0"/>
              <a:t>plan </a:t>
            </a:r>
            <a:r>
              <a:rPr lang="en-GB" sz="3600" dirty="0"/>
              <a:t>education,</a:t>
            </a:r>
            <a:r>
              <a:rPr lang="en-GB" sz="3600" b="1" dirty="0"/>
              <a:t> training </a:t>
            </a:r>
            <a:r>
              <a:rPr lang="en-GB" sz="3600" dirty="0"/>
              <a:t>or exercise with an applied gender perspective.</a:t>
            </a:r>
          </a:p>
          <a:p>
            <a:pPr lvl="1"/>
            <a:r>
              <a:rPr lang="en-GB" b="1" dirty="0"/>
              <a:t>do Target Audience Analysis </a:t>
            </a:r>
            <a:endParaRPr lang="en-GB" b="1" dirty="0" smtClean="0"/>
          </a:p>
          <a:p>
            <a:pPr lvl="1"/>
            <a:r>
              <a:rPr lang="en-GB" b="1" dirty="0" smtClean="0"/>
              <a:t>identify learning outcomes </a:t>
            </a:r>
            <a:r>
              <a:rPr lang="en-GB" dirty="0"/>
              <a:t>for each target </a:t>
            </a:r>
            <a:r>
              <a:rPr lang="en-GB" dirty="0" smtClean="0"/>
              <a:t>audience.</a:t>
            </a:r>
          </a:p>
          <a:p>
            <a:pPr lvl="1"/>
            <a:endParaRPr lang="en-US" dirty="0"/>
          </a:p>
        </p:txBody>
      </p:sp>
    </p:spTree>
    <p:extLst>
      <p:ext uri="{BB962C8B-B14F-4D97-AF65-F5344CB8AC3E}">
        <p14:creationId xmlns:p14="http://schemas.microsoft.com/office/powerpoint/2010/main" val="51930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txBox="1">
            <a:spLocks/>
          </p:cNvSpPr>
          <p:nvPr/>
        </p:nvSpPr>
        <p:spPr>
          <a:xfrm>
            <a:off x="31242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0000"/>
              </a:solidFill>
              <a:cs typeface="Arial" panose="020B0604020202020204" pitchFamily="34" charset="0"/>
            </a:endParaRPr>
          </a:p>
        </p:txBody>
      </p:sp>
      <p:sp>
        <p:nvSpPr>
          <p:cNvPr id="14" name="Date Placeholder 5"/>
          <p:cNvSpPr txBox="1">
            <a:spLocks/>
          </p:cNvSpPr>
          <p:nvPr/>
        </p:nvSpPr>
        <p:spPr>
          <a:xfrm>
            <a:off x="0" y="6269182"/>
            <a:ext cx="1962727"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endParaRPr lang="en-GB" sz="1400" b="1">
              <a:solidFill>
                <a:prstClr val="black"/>
              </a:solidFill>
            </a:endParaRPr>
          </a:p>
        </p:txBody>
      </p:sp>
      <p:pic>
        <p:nvPicPr>
          <p:cNvPr id="13"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US" sz="3600" dirty="0">
                <a:solidFill>
                  <a:prstClr val="white"/>
                </a:solidFill>
              </a:rPr>
              <a:t>Patrol duties</a:t>
            </a:r>
            <a:endParaRPr lang="en-GB" sz="3600" dirty="0">
              <a:solidFill>
                <a:prstClr val="white"/>
              </a:solidFill>
            </a:endParaRPr>
          </a:p>
          <a:p>
            <a:r>
              <a:rPr lang="en-US" sz="3600" dirty="0">
                <a:solidFill>
                  <a:prstClr val="white"/>
                </a:solidFill>
              </a:rPr>
              <a:t>Checkpoints and roadblock duties</a:t>
            </a:r>
            <a:endParaRPr lang="en-GB" sz="3600" dirty="0">
              <a:solidFill>
                <a:prstClr val="white"/>
              </a:solidFill>
            </a:endParaRPr>
          </a:p>
          <a:p>
            <a:r>
              <a:rPr lang="en-US" sz="3600" dirty="0">
                <a:solidFill>
                  <a:prstClr val="white"/>
                </a:solidFill>
              </a:rPr>
              <a:t>Search operations</a:t>
            </a:r>
            <a:endParaRPr lang="en-GB" sz="3600" dirty="0">
              <a:solidFill>
                <a:prstClr val="white"/>
              </a:solidFill>
            </a:endParaRPr>
          </a:p>
          <a:p>
            <a:r>
              <a:rPr lang="en-US" sz="3600" dirty="0">
                <a:solidFill>
                  <a:prstClr val="white"/>
                </a:solidFill>
              </a:rPr>
              <a:t>Protection tasks</a:t>
            </a:r>
            <a:endParaRPr lang="en-GB" sz="3600" dirty="0">
              <a:solidFill>
                <a:prstClr val="white"/>
              </a:solidFill>
            </a:endParaRPr>
          </a:p>
          <a:p>
            <a:r>
              <a:rPr lang="en-US" sz="3600" dirty="0">
                <a:solidFill>
                  <a:prstClr val="white"/>
                </a:solidFill>
              </a:rPr>
              <a:t>Security support tasks</a:t>
            </a:r>
            <a:endParaRPr lang="en-GB" sz="3600" dirty="0">
              <a:solidFill>
                <a:prstClr val="white"/>
              </a:solidFill>
            </a:endParaRPr>
          </a:p>
          <a:p>
            <a:r>
              <a:rPr lang="en-US" sz="3600" dirty="0">
                <a:solidFill>
                  <a:prstClr val="white"/>
                </a:solidFill>
              </a:rPr>
              <a:t>Monitoring and verification tasks</a:t>
            </a:r>
            <a:endParaRPr lang="en-GB" sz="3600" dirty="0">
              <a:solidFill>
                <a:prstClr val="white"/>
              </a:solidFill>
            </a:endParaRPr>
          </a:p>
          <a:p>
            <a:r>
              <a:rPr lang="en-US" sz="3600" dirty="0">
                <a:solidFill>
                  <a:prstClr val="white"/>
                </a:solidFill>
              </a:rPr>
              <a:t>Military liaison tasks</a:t>
            </a:r>
            <a:endParaRPr lang="en-GB" sz="3600" dirty="0">
              <a:solidFill>
                <a:prstClr val="white"/>
              </a:solidFill>
            </a:endParaRPr>
          </a:p>
          <a:p>
            <a:endParaRPr lang="en-GB" sz="3600" dirty="0">
              <a:solidFill>
                <a:prstClr val="black"/>
              </a:solidFill>
            </a:endParaRPr>
          </a:p>
        </p:txBody>
      </p:sp>
      <p:sp>
        <p:nvSpPr>
          <p:cNvPr id="2" name="TextBox 1"/>
          <p:cNvSpPr txBox="1"/>
          <p:nvPr/>
        </p:nvSpPr>
        <p:spPr>
          <a:xfrm>
            <a:off x="725214" y="1450428"/>
            <a:ext cx="7614745" cy="3385542"/>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solidFill>
                <a:prstClr val="black"/>
              </a:solidFill>
            </a:endParaRPr>
          </a:p>
          <a:p>
            <a:pPr marL="457200" lvl="0" indent="-457200">
              <a:buFont typeface="Arial" panose="020B0604020202020204" pitchFamily="34" charset="0"/>
              <a:buChar char="•"/>
            </a:pPr>
            <a:r>
              <a:rPr lang="en-US" sz="2800" dirty="0"/>
              <a:t>Military protection activities</a:t>
            </a:r>
            <a:endParaRPr lang="en-GB" sz="2800" dirty="0"/>
          </a:p>
          <a:p>
            <a:pPr marL="457200" lvl="0" indent="-457200">
              <a:buFont typeface="Arial" panose="020B0604020202020204" pitchFamily="34" charset="0"/>
              <a:buChar char="•"/>
            </a:pPr>
            <a:r>
              <a:rPr lang="en-US" sz="2800" dirty="0"/>
              <a:t>Security support activities (incl. DDR, Electoral Security, Support to National security Forces, Mission Support)</a:t>
            </a:r>
            <a:endParaRPr lang="en-GB" sz="2800" dirty="0"/>
          </a:p>
          <a:p>
            <a:pPr marL="457200" lvl="0" indent="-457200">
              <a:buFont typeface="Arial" panose="020B0604020202020204" pitchFamily="34" charset="0"/>
              <a:buChar char="•"/>
            </a:pPr>
            <a:r>
              <a:rPr lang="en-US" sz="2800" dirty="0"/>
              <a:t>Monitoring and verification activities</a:t>
            </a:r>
            <a:endParaRPr lang="en-GB" sz="2800" dirty="0"/>
          </a:p>
          <a:p>
            <a:pPr marL="457200" lvl="0" indent="-457200">
              <a:buFont typeface="Arial" panose="020B0604020202020204" pitchFamily="34" charset="0"/>
              <a:buChar char="•"/>
            </a:pPr>
            <a:r>
              <a:rPr lang="en-US" sz="2800" dirty="0"/>
              <a:t>Military liaison activities</a:t>
            </a:r>
            <a:endParaRPr lang="en-GB" sz="2800" dirty="0"/>
          </a:p>
          <a:p>
            <a:endParaRPr lang="en-GB" dirty="0">
              <a:solidFill>
                <a:prstClr val="black"/>
              </a:solidFill>
            </a:endParaRPr>
          </a:p>
        </p:txBody>
      </p:sp>
      <p:sp>
        <p:nvSpPr>
          <p:cNvPr id="4" name="TextBox 3"/>
          <p:cNvSpPr txBox="1"/>
          <p:nvPr/>
        </p:nvSpPr>
        <p:spPr>
          <a:xfrm>
            <a:off x="389045" y="593691"/>
            <a:ext cx="8365910" cy="1200329"/>
          </a:xfrm>
          <a:prstGeom prst="rect">
            <a:avLst/>
          </a:prstGeom>
          <a:noFill/>
        </p:spPr>
        <p:txBody>
          <a:bodyPr wrap="square" rtlCol="0">
            <a:spAutoFit/>
          </a:bodyPr>
          <a:lstStyle/>
          <a:p>
            <a:r>
              <a:rPr lang="sv-SE" sz="3600" b="1" dirty="0" smtClean="0">
                <a:solidFill>
                  <a:prstClr val="black"/>
                </a:solidFill>
              </a:rPr>
              <a:t>Gender perspective at operational  level</a:t>
            </a:r>
            <a:endParaRPr lang="en-GB" sz="3600" b="1" dirty="0">
              <a:solidFill>
                <a:prstClr val="black"/>
              </a:solidFill>
            </a:endParaRPr>
          </a:p>
        </p:txBody>
      </p:sp>
    </p:spTree>
    <p:extLst>
      <p:ext uri="{BB962C8B-B14F-4D97-AF65-F5344CB8AC3E}">
        <p14:creationId xmlns:p14="http://schemas.microsoft.com/office/powerpoint/2010/main" val="349069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txBox="1">
            <a:spLocks/>
          </p:cNvSpPr>
          <p:nvPr/>
        </p:nvSpPr>
        <p:spPr>
          <a:xfrm>
            <a:off x="31242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0000"/>
              </a:solidFill>
              <a:cs typeface="Arial" panose="020B0604020202020204" pitchFamily="34" charset="0"/>
            </a:endParaRPr>
          </a:p>
        </p:txBody>
      </p:sp>
      <p:sp>
        <p:nvSpPr>
          <p:cNvPr id="12" name="Slide Number Placeholder 4"/>
          <p:cNvSpPr>
            <a:spLocks noGrp="1"/>
          </p:cNvSpPr>
          <p:nvPr>
            <p:ph type="sldNum" sz="quarter" idx="12"/>
          </p:nvPr>
        </p:nvSpPr>
        <p:spPr>
          <a:xfrm>
            <a:off x="6019800" y="6463001"/>
            <a:ext cx="618028" cy="365125"/>
          </a:xfrm>
        </p:spPr>
        <p:txBody>
          <a:bodyPr/>
          <a:lstStyle/>
          <a:p>
            <a:fld id="{47E0EAA9-E300-4CD8-B37D-0334B6776DB5}" type="slidenum">
              <a:rPr lang="en-GB" smtClean="0">
                <a:solidFill>
                  <a:prstClr val="black"/>
                </a:solidFill>
              </a:rPr>
              <a:pPr/>
              <a:t>21</a:t>
            </a:fld>
            <a:endParaRPr lang="en-GB">
              <a:solidFill>
                <a:prstClr val="black"/>
              </a:solidFill>
            </a:endParaRPr>
          </a:p>
        </p:txBody>
      </p:sp>
      <p:sp>
        <p:nvSpPr>
          <p:cNvPr id="14" name="Date Placeholder 5"/>
          <p:cNvSpPr txBox="1">
            <a:spLocks/>
          </p:cNvSpPr>
          <p:nvPr/>
        </p:nvSpPr>
        <p:spPr>
          <a:xfrm>
            <a:off x="0" y="6269182"/>
            <a:ext cx="1962727"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endParaRPr lang="en-GB" sz="1400" b="1">
              <a:solidFill>
                <a:prstClr val="black"/>
              </a:solidFill>
            </a:endParaRPr>
          </a:p>
        </p:txBody>
      </p:sp>
      <p:pic>
        <p:nvPicPr>
          <p:cNvPr id="13"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pPr lvl="0"/>
            <a:r>
              <a:rPr lang="en-US" sz="3600" dirty="0"/>
              <a:t>Patrol duties</a:t>
            </a:r>
            <a:endParaRPr lang="en-GB" sz="3600" dirty="0"/>
          </a:p>
          <a:p>
            <a:pPr lvl="0"/>
            <a:r>
              <a:rPr lang="en-US" sz="3600" dirty="0"/>
              <a:t>Checkpoints and roadblock duties</a:t>
            </a:r>
            <a:endParaRPr lang="en-GB" sz="3600" dirty="0"/>
          </a:p>
          <a:p>
            <a:pPr lvl="0"/>
            <a:r>
              <a:rPr lang="en-US" sz="3600" dirty="0"/>
              <a:t>Search operations</a:t>
            </a:r>
            <a:endParaRPr lang="en-GB" sz="3600" dirty="0"/>
          </a:p>
          <a:p>
            <a:pPr lvl="0"/>
            <a:r>
              <a:rPr lang="en-US" sz="3600" dirty="0"/>
              <a:t>Protection tasks</a:t>
            </a:r>
            <a:endParaRPr lang="en-GB" sz="3600" dirty="0"/>
          </a:p>
          <a:p>
            <a:pPr lvl="0"/>
            <a:r>
              <a:rPr lang="en-US" sz="3600" dirty="0"/>
              <a:t>Security support tasks</a:t>
            </a:r>
            <a:endParaRPr lang="en-GB" sz="3600" dirty="0"/>
          </a:p>
          <a:p>
            <a:pPr lvl="0"/>
            <a:r>
              <a:rPr lang="en-US" sz="3600" dirty="0"/>
              <a:t>Monitoring and verification tasks</a:t>
            </a:r>
            <a:endParaRPr lang="en-GB" sz="3600" dirty="0"/>
          </a:p>
          <a:p>
            <a:pPr lvl="0"/>
            <a:r>
              <a:rPr lang="en-US" sz="3600" dirty="0"/>
              <a:t>Military liaison tasks</a:t>
            </a:r>
            <a:endParaRPr lang="en-GB" sz="3600" dirty="0"/>
          </a:p>
          <a:p>
            <a:endParaRPr lang="en-GB" sz="3600" dirty="0">
              <a:solidFill>
                <a:prstClr val="black"/>
              </a:solidFill>
            </a:endParaRPr>
          </a:p>
        </p:txBody>
      </p:sp>
      <p:sp>
        <p:nvSpPr>
          <p:cNvPr id="2" name="TextBox 1"/>
          <p:cNvSpPr txBox="1"/>
          <p:nvPr/>
        </p:nvSpPr>
        <p:spPr>
          <a:xfrm>
            <a:off x="725214" y="1450428"/>
            <a:ext cx="7614745" cy="3816429"/>
          </a:xfrm>
          <a:prstGeom prst="rect">
            <a:avLst/>
          </a:prstGeom>
          <a:noFill/>
        </p:spPr>
        <p:txBody>
          <a:bodyPr wrap="square" rtlCol="0">
            <a:spAutoFit/>
          </a:bodyPr>
          <a:lstStyle/>
          <a:p>
            <a:pPr marL="285750" lvl="0" indent="-285750">
              <a:buFont typeface="Arial" panose="020B0604020202020204" pitchFamily="34" charset="0"/>
              <a:buChar char="•"/>
            </a:pPr>
            <a:endParaRPr lang="en-US" sz="2800" dirty="0" smtClean="0"/>
          </a:p>
          <a:p>
            <a:pPr marL="285750" lvl="0" indent="-285750">
              <a:buFont typeface="Arial" panose="020B0604020202020204" pitchFamily="34" charset="0"/>
              <a:buChar char="•"/>
            </a:pPr>
            <a:r>
              <a:rPr lang="en-US" sz="2800" dirty="0" smtClean="0"/>
              <a:t>Patrol </a:t>
            </a:r>
            <a:r>
              <a:rPr lang="en-US" sz="2800" dirty="0"/>
              <a:t>duties</a:t>
            </a:r>
            <a:endParaRPr lang="en-GB" sz="2800" dirty="0"/>
          </a:p>
          <a:p>
            <a:pPr marL="285750" lvl="0" indent="-285750">
              <a:buFont typeface="Arial" panose="020B0604020202020204" pitchFamily="34" charset="0"/>
              <a:buChar char="•"/>
            </a:pPr>
            <a:r>
              <a:rPr lang="en-US" sz="2800" dirty="0"/>
              <a:t>Checkpoints and roadblock duties</a:t>
            </a:r>
            <a:endParaRPr lang="en-GB" sz="2800" dirty="0"/>
          </a:p>
          <a:p>
            <a:pPr marL="285750" lvl="0" indent="-285750">
              <a:buFont typeface="Arial" panose="020B0604020202020204" pitchFamily="34" charset="0"/>
              <a:buChar char="•"/>
            </a:pPr>
            <a:r>
              <a:rPr lang="en-US" sz="2800" dirty="0"/>
              <a:t>Search operations</a:t>
            </a:r>
            <a:endParaRPr lang="en-GB" sz="2800" dirty="0"/>
          </a:p>
          <a:p>
            <a:pPr marL="285750" lvl="0" indent="-285750">
              <a:buFont typeface="Arial" panose="020B0604020202020204" pitchFamily="34" charset="0"/>
              <a:buChar char="•"/>
            </a:pPr>
            <a:r>
              <a:rPr lang="en-US" sz="2800" dirty="0"/>
              <a:t>Protection tasks</a:t>
            </a:r>
            <a:endParaRPr lang="en-GB" sz="2800" dirty="0"/>
          </a:p>
          <a:p>
            <a:pPr marL="285750" lvl="0" indent="-285750">
              <a:buFont typeface="Arial" panose="020B0604020202020204" pitchFamily="34" charset="0"/>
              <a:buChar char="•"/>
            </a:pPr>
            <a:r>
              <a:rPr lang="en-US" sz="2800" dirty="0"/>
              <a:t>Security support tasks</a:t>
            </a:r>
            <a:endParaRPr lang="en-GB" sz="2800" dirty="0"/>
          </a:p>
          <a:p>
            <a:pPr marL="285750" lvl="0" indent="-285750">
              <a:buFont typeface="Arial" panose="020B0604020202020204" pitchFamily="34" charset="0"/>
              <a:buChar char="•"/>
            </a:pPr>
            <a:r>
              <a:rPr lang="en-US" sz="2800" dirty="0"/>
              <a:t>Monitoring and verification tasks</a:t>
            </a:r>
            <a:endParaRPr lang="en-GB" sz="2800" dirty="0"/>
          </a:p>
          <a:p>
            <a:pPr marL="285750" lvl="0" indent="-285750">
              <a:buFont typeface="Arial" panose="020B0604020202020204" pitchFamily="34" charset="0"/>
              <a:buChar char="•"/>
            </a:pPr>
            <a:r>
              <a:rPr lang="en-US" sz="2800" dirty="0"/>
              <a:t>Military liaison tasks</a:t>
            </a:r>
            <a:endParaRPr lang="en-GB" sz="2800" dirty="0"/>
          </a:p>
          <a:p>
            <a:endParaRPr lang="en-GB" dirty="0"/>
          </a:p>
        </p:txBody>
      </p:sp>
      <p:sp>
        <p:nvSpPr>
          <p:cNvPr id="4" name="TextBox 3"/>
          <p:cNvSpPr txBox="1"/>
          <p:nvPr/>
        </p:nvSpPr>
        <p:spPr>
          <a:xfrm>
            <a:off x="389045" y="593691"/>
            <a:ext cx="8365910" cy="646331"/>
          </a:xfrm>
          <a:prstGeom prst="rect">
            <a:avLst/>
          </a:prstGeom>
          <a:noFill/>
        </p:spPr>
        <p:txBody>
          <a:bodyPr wrap="square" rtlCol="0">
            <a:spAutoFit/>
          </a:bodyPr>
          <a:lstStyle/>
          <a:p>
            <a:r>
              <a:rPr lang="sv-SE" sz="3600" b="1" dirty="0" smtClean="0"/>
              <a:t>Gender perspective at tactical level</a:t>
            </a:r>
            <a:endParaRPr lang="en-GB" sz="3600" b="1" dirty="0"/>
          </a:p>
        </p:txBody>
      </p:sp>
    </p:spTree>
    <p:extLst>
      <p:ext uri="{BB962C8B-B14F-4D97-AF65-F5344CB8AC3E}">
        <p14:creationId xmlns:p14="http://schemas.microsoft.com/office/powerpoint/2010/main" val="112476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p:cNvSpPr txBox="1">
            <a:spLocks/>
          </p:cNvSpPr>
          <p:nvPr/>
        </p:nvSpPr>
        <p:spPr>
          <a:xfrm>
            <a:off x="31242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0000"/>
              </a:solidFill>
              <a:cs typeface="Arial" panose="020B0604020202020204" pitchFamily="34" charset="0"/>
            </a:endParaRPr>
          </a:p>
        </p:txBody>
      </p:sp>
      <p:sp>
        <p:nvSpPr>
          <p:cNvPr id="12" name="Slide Number Placeholder 4"/>
          <p:cNvSpPr>
            <a:spLocks noGrp="1"/>
          </p:cNvSpPr>
          <p:nvPr>
            <p:ph type="sldNum" sz="quarter" idx="12"/>
          </p:nvPr>
        </p:nvSpPr>
        <p:spPr>
          <a:xfrm>
            <a:off x="6019800" y="6463001"/>
            <a:ext cx="618028" cy="365125"/>
          </a:xfrm>
        </p:spPr>
        <p:txBody>
          <a:bodyPr/>
          <a:lstStyle/>
          <a:p>
            <a:fld id="{47E0EAA9-E300-4CD8-B37D-0334B6776DB5}" type="slidenum">
              <a:rPr lang="en-GB" smtClean="0">
                <a:solidFill>
                  <a:prstClr val="black"/>
                </a:solidFill>
              </a:rPr>
              <a:pPr/>
              <a:t>22</a:t>
            </a:fld>
            <a:endParaRPr lang="en-GB">
              <a:solidFill>
                <a:prstClr val="black"/>
              </a:solidFill>
            </a:endParaRPr>
          </a:p>
        </p:txBody>
      </p:sp>
      <p:sp>
        <p:nvSpPr>
          <p:cNvPr id="14" name="Date Placeholder 5"/>
          <p:cNvSpPr txBox="1">
            <a:spLocks/>
          </p:cNvSpPr>
          <p:nvPr/>
        </p:nvSpPr>
        <p:spPr>
          <a:xfrm>
            <a:off x="0" y="6269182"/>
            <a:ext cx="1962727"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endParaRPr lang="en-GB" sz="1400" b="1">
              <a:solidFill>
                <a:prstClr val="black"/>
              </a:solidFill>
            </a:endParaRPr>
          </a:p>
        </p:txBody>
      </p:sp>
      <p:pic>
        <p:nvPicPr>
          <p:cNvPr id="13"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pPr lvl="0"/>
            <a:r>
              <a:rPr lang="en-US" sz="3600" dirty="0"/>
              <a:t>Patrol duties</a:t>
            </a:r>
            <a:endParaRPr lang="en-GB" sz="3600" dirty="0"/>
          </a:p>
          <a:p>
            <a:pPr lvl="0"/>
            <a:r>
              <a:rPr lang="en-US" sz="3600" dirty="0"/>
              <a:t>Checkpoints and roadblock duties</a:t>
            </a:r>
            <a:endParaRPr lang="en-GB" sz="3600" dirty="0"/>
          </a:p>
          <a:p>
            <a:pPr lvl="0"/>
            <a:r>
              <a:rPr lang="en-US" sz="3600" dirty="0"/>
              <a:t>Search operations</a:t>
            </a:r>
            <a:endParaRPr lang="en-GB" sz="3600" dirty="0"/>
          </a:p>
          <a:p>
            <a:pPr lvl="0"/>
            <a:r>
              <a:rPr lang="en-US" sz="3600" dirty="0"/>
              <a:t>Protection tasks</a:t>
            </a:r>
            <a:endParaRPr lang="en-GB" sz="3600" dirty="0"/>
          </a:p>
          <a:p>
            <a:pPr lvl="0"/>
            <a:r>
              <a:rPr lang="en-US" sz="3600" dirty="0"/>
              <a:t>Security support tasks</a:t>
            </a:r>
            <a:endParaRPr lang="en-GB" sz="3600" dirty="0"/>
          </a:p>
          <a:p>
            <a:pPr lvl="0"/>
            <a:r>
              <a:rPr lang="en-US" sz="3600" dirty="0"/>
              <a:t>Monitoring and verification tasks</a:t>
            </a:r>
            <a:endParaRPr lang="en-GB" sz="3600" dirty="0"/>
          </a:p>
          <a:p>
            <a:pPr lvl="0"/>
            <a:r>
              <a:rPr lang="en-US" sz="3600" dirty="0"/>
              <a:t>Military liaison tasks</a:t>
            </a:r>
            <a:endParaRPr lang="en-GB" sz="3600" dirty="0"/>
          </a:p>
          <a:p>
            <a:endParaRPr lang="en-GB" sz="3600" dirty="0">
              <a:solidFill>
                <a:prstClr val="black"/>
              </a:solidFill>
            </a:endParaRPr>
          </a:p>
        </p:txBody>
      </p:sp>
      <p:sp>
        <p:nvSpPr>
          <p:cNvPr id="2" name="TextBox 1"/>
          <p:cNvSpPr txBox="1"/>
          <p:nvPr/>
        </p:nvSpPr>
        <p:spPr>
          <a:xfrm>
            <a:off x="645210" y="1450427"/>
            <a:ext cx="7614745" cy="3385542"/>
          </a:xfrm>
          <a:prstGeom prst="rect">
            <a:avLst/>
          </a:prstGeom>
          <a:noFill/>
        </p:spPr>
        <p:txBody>
          <a:bodyPr wrap="square" rtlCol="0">
            <a:spAutoFit/>
          </a:bodyPr>
          <a:lstStyle/>
          <a:p>
            <a:pPr marL="285750" lvl="0" indent="-285750">
              <a:buFont typeface="Arial" panose="020B0604020202020204" pitchFamily="34" charset="0"/>
              <a:buChar char="•"/>
            </a:pPr>
            <a:r>
              <a:rPr lang="en-US" sz="2800" b="1" dirty="0" smtClean="0"/>
              <a:t>Who needs to be trained?</a:t>
            </a:r>
          </a:p>
          <a:p>
            <a:pPr marL="742950" lvl="1" indent="-285750">
              <a:buFont typeface="Arial" panose="020B0604020202020204" pitchFamily="34" charset="0"/>
              <a:buChar char="•"/>
            </a:pPr>
            <a:r>
              <a:rPr lang="en-US" sz="2800" dirty="0" smtClean="0">
                <a:ea typeface="ＭＳ Ｐゴシック" charset="0"/>
                <a:cs typeface="ＭＳ Ｐゴシック" charset="0"/>
              </a:rPr>
              <a:t>Which commands </a:t>
            </a:r>
            <a:r>
              <a:rPr lang="en-US" sz="2800" dirty="0">
                <a:ea typeface="ＭＳ Ｐゴシック" charset="0"/>
                <a:cs typeface="ＭＳ Ｐゴシック" charset="0"/>
              </a:rPr>
              <a:t>and units need training? </a:t>
            </a:r>
            <a:endParaRPr lang="en-US" sz="2800" dirty="0" smtClean="0">
              <a:ea typeface="ＭＳ Ｐゴシック" charset="0"/>
              <a:cs typeface="ＭＳ Ｐゴシック" charset="0"/>
            </a:endParaRPr>
          </a:p>
          <a:p>
            <a:pPr marL="742950" lvl="1" indent="-285750">
              <a:buFont typeface="Arial" panose="020B0604020202020204" pitchFamily="34" charset="0"/>
              <a:buChar char="•"/>
            </a:pPr>
            <a:r>
              <a:rPr lang="en-US" sz="2800" dirty="0" smtClean="0">
                <a:ea typeface="ＭＳ Ｐゴシック" charset="0"/>
                <a:cs typeface="ＭＳ Ｐゴシック" charset="0"/>
              </a:rPr>
              <a:t>How </a:t>
            </a:r>
            <a:r>
              <a:rPr lang="en-US" sz="2800" dirty="0">
                <a:ea typeface="ＭＳ Ｐゴシック" charset="0"/>
                <a:cs typeface="ＭＳ Ｐゴシック" charset="0"/>
              </a:rPr>
              <a:t>many and which individual posts need training? </a:t>
            </a:r>
            <a:endParaRPr lang="en-US" sz="2800" dirty="0" smtClean="0">
              <a:ea typeface="ＭＳ Ｐゴシック" charset="0"/>
              <a:cs typeface="ＭＳ Ｐゴシック" charset="0"/>
            </a:endParaRPr>
          </a:p>
          <a:p>
            <a:pPr marL="285750" lvl="0" indent="-285750">
              <a:buFont typeface="Arial" panose="020B0604020202020204" pitchFamily="34" charset="0"/>
              <a:buChar char="•"/>
            </a:pPr>
            <a:r>
              <a:rPr lang="en-US" sz="2800" b="1" dirty="0" smtClean="0">
                <a:ea typeface="ＭＳ Ｐゴシック" charset="0"/>
                <a:cs typeface="ＭＳ Ｐゴシック" charset="0"/>
              </a:rPr>
              <a:t>How much training do we need?</a:t>
            </a:r>
          </a:p>
          <a:p>
            <a:pPr marL="742950" lvl="1" indent="-285750">
              <a:buFont typeface="Arial" panose="020B0604020202020204" pitchFamily="34" charset="0"/>
              <a:buChar char="•"/>
            </a:pPr>
            <a:r>
              <a:rPr lang="en-US" sz="2800" dirty="0" smtClean="0">
                <a:ea typeface="ＭＳ Ｐゴシック" charset="0"/>
                <a:cs typeface="ＭＳ Ｐゴシック" charset="0"/>
              </a:rPr>
              <a:t>What </a:t>
            </a:r>
            <a:r>
              <a:rPr lang="en-US" sz="2800" dirty="0">
                <a:ea typeface="ＭＳ Ｐゴシック" charset="0"/>
                <a:cs typeface="ＭＳ Ｐゴシック" charset="0"/>
              </a:rPr>
              <a:t>is the minimal annual throughput to meet the </a:t>
            </a:r>
            <a:r>
              <a:rPr lang="en-US" sz="2800" dirty="0" smtClean="0">
                <a:ea typeface="ＭＳ Ｐゴシック" charset="0"/>
                <a:cs typeface="ＭＳ Ｐゴシック" charset="0"/>
              </a:rPr>
              <a:t>requirement</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endParaRPr lang="en-GB" dirty="0"/>
          </a:p>
        </p:txBody>
      </p:sp>
      <p:sp>
        <p:nvSpPr>
          <p:cNvPr id="4" name="TextBox 3"/>
          <p:cNvSpPr txBox="1"/>
          <p:nvPr/>
        </p:nvSpPr>
        <p:spPr>
          <a:xfrm>
            <a:off x="389045" y="593691"/>
            <a:ext cx="8365910" cy="646331"/>
          </a:xfrm>
          <a:prstGeom prst="rect">
            <a:avLst/>
          </a:prstGeom>
          <a:noFill/>
        </p:spPr>
        <p:txBody>
          <a:bodyPr wrap="square" rtlCol="0">
            <a:spAutoFit/>
          </a:bodyPr>
          <a:lstStyle/>
          <a:p>
            <a:r>
              <a:rPr lang="fi-FI" sz="3600" b="1" dirty="0" smtClean="0"/>
              <a:t>Audience </a:t>
            </a:r>
            <a:r>
              <a:rPr lang="fi-FI" sz="3600" b="1" dirty="0"/>
              <a:t>Size and </a:t>
            </a:r>
            <a:r>
              <a:rPr lang="fi-FI" sz="3600" b="1" dirty="0" smtClean="0"/>
              <a:t>Throughput</a:t>
            </a:r>
            <a:endParaRPr lang="fi-FI" sz="3600" b="1" dirty="0"/>
          </a:p>
        </p:txBody>
      </p:sp>
    </p:spTree>
    <p:extLst>
      <p:ext uri="{BB962C8B-B14F-4D97-AF65-F5344CB8AC3E}">
        <p14:creationId xmlns:p14="http://schemas.microsoft.com/office/powerpoint/2010/main" val="353260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611560" y="2852936"/>
            <a:ext cx="7920880" cy="1368152"/>
          </a:xfrm>
        </p:spPr>
        <p:txBody>
          <a:bodyPr/>
          <a:lstStyle/>
          <a:p>
            <a:r>
              <a:rPr lang="en-US" b="1" dirty="0" smtClean="0"/>
              <a:t>What do we need </a:t>
            </a:r>
            <a:r>
              <a:rPr lang="en-US" b="1" smtClean="0"/>
              <a:t>to know about </a:t>
            </a:r>
            <a:r>
              <a:rPr lang="en-US" b="1" dirty="0" smtClean="0"/>
              <a:t>our intended learners? </a:t>
            </a:r>
            <a:br>
              <a:rPr lang="en-US" b="1" dirty="0" smtClean="0"/>
            </a:br>
            <a:r>
              <a:rPr lang="en-US" b="1" dirty="0" smtClean="0"/>
              <a:t/>
            </a:r>
            <a:br>
              <a:rPr lang="en-US" b="1" dirty="0" smtClean="0"/>
            </a:br>
            <a:endParaRPr lang="en-US" dirty="0"/>
          </a:p>
        </p:txBody>
      </p:sp>
    </p:spTree>
    <p:extLst>
      <p:ext uri="{BB962C8B-B14F-4D97-AF65-F5344CB8AC3E}">
        <p14:creationId xmlns:p14="http://schemas.microsoft.com/office/powerpoint/2010/main" val="23661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27584" y="764704"/>
            <a:ext cx="7869560" cy="720080"/>
          </a:xfrm>
        </p:spPr>
        <p:txBody>
          <a:bodyPr/>
          <a:lstStyle/>
          <a:p>
            <a:pPr algn="l"/>
            <a:r>
              <a:rPr lang="en-US" sz="3600" b="1" dirty="0" smtClean="0"/>
              <a:t>Learner characteristics</a:t>
            </a:r>
            <a:endParaRPr lang="en-US" sz="3600" b="1" dirty="0"/>
          </a:p>
        </p:txBody>
      </p:sp>
      <p:sp>
        <p:nvSpPr>
          <p:cNvPr id="4" name="Sisällön paikkamerkki 3"/>
          <p:cNvSpPr>
            <a:spLocks noGrp="1"/>
          </p:cNvSpPr>
          <p:nvPr>
            <p:ph idx="1"/>
          </p:nvPr>
        </p:nvSpPr>
        <p:spPr>
          <a:xfrm>
            <a:off x="539552" y="1556792"/>
            <a:ext cx="8147248" cy="4569371"/>
          </a:xfrm>
        </p:spPr>
        <p:txBody>
          <a:bodyPr/>
          <a:lstStyle/>
          <a:p>
            <a:pPr marL="628650" lvl="1" indent="-171450">
              <a:buFont typeface="Arial" panose="020B0604020202020204" pitchFamily="34" charset="0"/>
              <a:buChar char="•"/>
            </a:pPr>
            <a:r>
              <a:rPr lang="en-US" sz="2000" dirty="0" smtClean="0"/>
              <a:t>How much learners already know about the subject? </a:t>
            </a:r>
          </a:p>
          <a:p>
            <a:pPr marL="628650" lvl="2" indent="-171450" eaLnBrk="0" hangingPunct="0">
              <a:spcBef>
                <a:spcPct val="30000"/>
              </a:spcBef>
              <a:buFont typeface="Arial" panose="020B0604020202020204" pitchFamily="34" charset="0"/>
              <a:buChar char="•"/>
              <a:defRPr/>
            </a:pPr>
            <a:r>
              <a:rPr lang="en-US" sz="2000" dirty="0" smtClean="0"/>
              <a:t>How much experience learners have on the subject?</a:t>
            </a:r>
          </a:p>
          <a:p>
            <a:pPr marL="628650" lvl="1" indent="-171450" eaLnBrk="0" hangingPunct="0">
              <a:spcBef>
                <a:spcPct val="30000"/>
              </a:spcBef>
              <a:buFont typeface="Arial" panose="020B0604020202020204" pitchFamily="34" charset="0"/>
              <a:buChar char="•"/>
              <a:defRPr/>
            </a:pPr>
            <a:r>
              <a:rPr lang="en-US" sz="2000" dirty="0" smtClean="0"/>
              <a:t>Why are learners taking this course? How motivated they are?</a:t>
            </a:r>
          </a:p>
          <a:p>
            <a:pPr marL="628650" lvl="1" indent="-171450" eaLnBrk="0" hangingPunct="0">
              <a:spcBef>
                <a:spcPct val="30000"/>
              </a:spcBef>
              <a:buFont typeface="Arial" panose="020B0604020202020204" pitchFamily="34" charset="0"/>
              <a:buChar char="•"/>
              <a:defRPr/>
            </a:pPr>
            <a:r>
              <a:rPr lang="en-US" sz="2000" dirty="0" smtClean="0"/>
              <a:t>What are their language skills? Computer skills?</a:t>
            </a:r>
          </a:p>
          <a:p>
            <a:pPr marL="628650" lvl="1" indent="-171450" eaLnBrk="0" hangingPunct="0">
              <a:spcBef>
                <a:spcPct val="30000"/>
              </a:spcBef>
              <a:buFont typeface="Arial" panose="020B0604020202020204" pitchFamily="34" charset="0"/>
              <a:buChar char="•"/>
              <a:defRPr/>
            </a:pPr>
            <a:r>
              <a:rPr lang="en-US" sz="2000" dirty="0" smtClean="0"/>
              <a:t>What is learners educational background?</a:t>
            </a:r>
          </a:p>
          <a:p>
            <a:pPr marL="628650" lvl="1" indent="-171450" eaLnBrk="0" hangingPunct="0">
              <a:spcBef>
                <a:spcPct val="30000"/>
              </a:spcBef>
              <a:buFont typeface="Arial" panose="020B0604020202020204" pitchFamily="34" charset="0"/>
              <a:buChar char="•"/>
              <a:defRPr/>
            </a:pPr>
            <a:r>
              <a:rPr lang="en-US" sz="2000" dirty="0" smtClean="0"/>
              <a:t>What kind off resources they have at their disposal?</a:t>
            </a:r>
          </a:p>
          <a:p>
            <a:pPr marL="628650" lvl="1" indent="-171450" eaLnBrk="0" hangingPunct="0">
              <a:spcBef>
                <a:spcPct val="30000"/>
              </a:spcBef>
              <a:buFont typeface="Arial" panose="020B0604020202020204" pitchFamily="34" charset="0"/>
              <a:buChar char="•"/>
              <a:defRPr/>
            </a:pPr>
            <a:r>
              <a:rPr lang="en-US" sz="2000" dirty="0" smtClean="0"/>
              <a:t>What is learners average age?</a:t>
            </a:r>
          </a:p>
          <a:p>
            <a:pPr marL="628650" lvl="1" indent="-171450" eaLnBrk="0" hangingPunct="0">
              <a:spcBef>
                <a:spcPct val="30000"/>
              </a:spcBef>
              <a:buFont typeface="Arial" panose="020B0604020202020204" pitchFamily="34" charset="0"/>
              <a:buChar char="•"/>
              <a:defRPr/>
            </a:pPr>
            <a:r>
              <a:rPr lang="en-US" sz="2000" dirty="0" smtClean="0"/>
              <a:t>How many men and woman?</a:t>
            </a:r>
          </a:p>
          <a:p>
            <a:pPr marL="628650" lvl="1" indent="-171450" eaLnBrk="0" hangingPunct="0">
              <a:spcBef>
                <a:spcPct val="30000"/>
              </a:spcBef>
              <a:buFont typeface="Arial" panose="020B0604020202020204" pitchFamily="34" charset="0"/>
              <a:buChar char="•"/>
              <a:defRPr/>
            </a:pPr>
            <a:r>
              <a:rPr lang="en-US" sz="2000" dirty="0" smtClean="0"/>
              <a:t>What is their cultural background, ethnicity? </a:t>
            </a:r>
          </a:p>
          <a:p>
            <a:pPr marL="628650" lvl="1" indent="-171450" eaLnBrk="0" hangingPunct="0">
              <a:spcBef>
                <a:spcPct val="30000"/>
              </a:spcBef>
              <a:buFont typeface="Arial" panose="020B0604020202020204" pitchFamily="34" charset="0"/>
              <a:buChar char="•"/>
              <a:defRPr/>
            </a:pPr>
            <a:r>
              <a:rPr lang="en-US" sz="2000" dirty="0" smtClean="0"/>
              <a:t>Do any of them have any special needs?</a:t>
            </a:r>
          </a:p>
          <a:p>
            <a:pPr marL="628650" lvl="1" indent="-171450" eaLnBrk="0" hangingPunct="0">
              <a:spcBef>
                <a:spcPct val="30000"/>
              </a:spcBef>
              <a:buFont typeface="Arial" panose="020B0604020202020204" pitchFamily="34" charset="0"/>
              <a:buChar char="•"/>
              <a:defRPr/>
            </a:pPr>
            <a:r>
              <a:rPr lang="en-US" sz="2000" dirty="0" smtClean="0"/>
              <a:t>What are there individual learning styles? </a:t>
            </a:r>
          </a:p>
          <a:p>
            <a:endParaRPr lang="en-US" dirty="0"/>
          </a:p>
        </p:txBody>
      </p:sp>
    </p:spTree>
    <p:extLst>
      <p:ext uri="{BB962C8B-B14F-4D97-AF65-F5344CB8AC3E}">
        <p14:creationId xmlns:p14="http://schemas.microsoft.com/office/powerpoint/2010/main" val="121034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936103"/>
          </a:xfrm>
        </p:spPr>
        <p:txBody>
          <a:bodyPr/>
          <a:lstStyle/>
          <a:p>
            <a:r>
              <a:rPr lang="en-US" b="1" dirty="0"/>
              <a:t>What </a:t>
            </a:r>
            <a:r>
              <a:rPr lang="en-US" b="1" dirty="0" smtClean="0"/>
              <a:t>is definition of learning?</a:t>
            </a:r>
            <a:br>
              <a:rPr lang="en-US" b="1" dirty="0" smtClean="0"/>
            </a:br>
            <a:endParaRPr lang="en-US" dirty="0"/>
          </a:p>
        </p:txBody>
      </p:sp>
    </p:spTree>
    <p:extLst>
      <p:ext uri="{BB962C8B-B14F-4D97-AF65-F5344CB8AC3E}">
        <p14:creationId xmlns:p14="http://schemas.microsoft.com/office/powerpoint/2010/main" val="3794956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1"/>
          <p:cNvSpPr txBox="1">
            <a:spLocks/>
          </p:cNvSpPr>
          <p:nvPr/>
        </p:nvSpPr>
        <p:spPr>
          <a:xfrm>
            <a:off x="1709714" y="36146"/>
            <a:ext cx="5558593" cy="6457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US" sz="3600" dirty="0" smtClean="0">
                <a:solidFill>
                  <a:schemeClr val="tx1"/>
                </a:solidFill>
                <a:latin typeface="Arial" panose="020B0604020202020204" pitchFamily="34" charset="0"/>
                <a:cs typeface="Arial" panose="020B0604020202020204" pitchFamily="34" charset="0"/>
              </a:rPr>
              <a:t>Definition of Learning</a:t>
            </a:r>
            <a:endParaRPr lang="en-US" sz="3600" dirty="0">
              <a:solidFill>
                <a:schemeClr val="tx1"/>
              </a:solidFill>
              <a:latin typeface="Arial" panose="020B0604020202020204" pitchFamily="34" charset="0"/>
              <a:cs typeface="Arial" panose="020B0604020202020204" pitchFamily="34" charset="0"/>
            </a:endParaRPr>
          </a:p>
        </p:txBody>
      </p:sp>
      <p:sp>
        <p:nvSpPr>
          <p:cNvPr id="23" name="Platshållare för innehåll 2"/>
          <p:cNvSpPr txBox="1">
            <a:spLocks/>
          </p:cNvSpPr>
          <p:nvPr/>
        </p:nvSpPr>
        <p:spPr>
          <a:xfrm>
            <a:off x="395536" y="1340768"/>
            <a:ext cx="8262756"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i="1" dirty="0" smtClean="0"/>
              <a:t>“Learning is a relatively permanent change of behaviour based on experience”</a:t>
            </a:r>
            <a:endParaRPr lang="en-GB" sz="3600" i="1" dirty="0">
              <a:solidFill>
                <a:srgbClr val="FF0000"/>
              </a:solidFill>
            </a:endParaRPr>
          </a:p>
        </p:txBody>
      </p:sp>
      <p:pic>
        <p:nvPicPr>
          <p:cNvPr id="24" name="Picture 3"/>
          <p:cNvPicPr>
            <a:picLocks noChangeAspect="1" noChangeArrowheads="1"/>
          </p:cNvPicPr>
          <p:nvPr/>
        </p:nvPicPr>
        <p:blipFill rotWithShape="1">
          <a:blip r:embed="rId3"/>
          <a:srcRect r="14686"/>
          <a:stretch/>
        </p:blipFill>
        <p:spPr bwMode="auto">
          <a:xfrm>
            <a:off x="4360857" y="2727048"/>
            <a:ext cx="4388126" cy="2762250"/>
          </a:xfrm>
          <a:prstGeom prst="rect">
            <a:avLst/>
          </a:prstGeom>
          <a:noFill/>
          <a:ln w="9525">
            <a:noFill/>
            <a:miter lim="800000"/>
            <a:headEnd/>
            <a:tailEnd/>
          </a:ln>
          <a:effectLst/>
        </p:spPr>
      </p:pic>
      <p:sp>
        <p:nvSpPr>
          <p:cNvPr id="27" name="textruta 7"/>
          <p:cNvSpPr txBox="1"/>
          <p:nvPr/>
        </p:nvSpPr>
        <p:spPr>
          <a:xfrm>
            <a:off x="887895" y="3200232"/>
            <a:ext cx="251791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mn-lt"/>
              </a:rPr>
              <a:t>Knowledge</a:t>
            </a:r>
          </a:p>
          <a:p>
            <a:pPr marL="285750" indent="-285750">
              <a:buFont typeface="Arial" panose="020B0604020202020204" pitchFamily="34" charset="0"/>
              <a:buChar char="•"/>
            </a:pPr>
            <a:r>
              <a:rPr lang="en-US" sz="2800" dirty="0" smtClean="0">
                <a:latin typeface="+mn-lt"/>
              </a:rPr>
              <a:t>Skill</a:t>
            </a:r>
          </a:p>
          <a:p>
            <a:pPr marL="285750" indent="-285750">
              <a:buFont typeface="Arial" panose="020B0604020202020204" pitchFamily="34" charset="0"/>
              <a:buChar char="•"/>
            </a:pPr>
            <a:r>
              <a:rPr lang="en-US" sz="2800" dirty="0" smtClean="0">
                <a:latin typeface="+mn-lt"/>
              </a:rPr>
              <a:t>Competence</a:t>
            </a:r>
            <a:endParaRPr lang="en-US" sz="2800" dirty="0">
              <a:latin typeface="+mn-lt"/>
            </a:endParaRPr>
          </a:p>
        </p:txBody>
      </p:sp>
      <p:pic>
        <p:nvPicPr>
          <p:cNvPr id="28" name="Picture 8"/>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1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852936"/>
            <a:ext cx="7992888" cy="1080119"/>
          </a:xfrm>
        </p:spPr>
        <p:txBody>
          <a:bodyPr/>
          <a:lstStyle/>
          <a:p>
            <a:r>
              <a:rPr lang="en-US" b="1" dirty="0" smtClean="0"/>
              <a:t>What is learning outcome? </a:t>
            </a:r>
            <a:br>
              <a:rPr lang="en-US" b="1" dirty="0" smtClean="0"/>
            </a:br>
            <a:endParaRPr lang="en-US" dirty="0"/>
          </a:p>
        </p:txBody>
      </p:sp>
    </p:spTree>
    <p:extLst>
      <p:ext uri="{BB962C8B-B14F-4D97-AF65-F5344CB8AC3E}">
        <p14:creationId xmlns:p14="http://schemas.microsoft.com/office/powerpoint/2010/main" val="364146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755576" y="1556792"/>
            <a:ext cx="7776864" cy="4320480"/>
          </a:xfrm>
        </p:spPr>
        <p:txBody>
          <a:bodyPr/>
          <a:lstStyle/>
          <a:p>
            <a:pPr lvl="0"/>
            <a:r>
              <a:rPr lang="en-US" b="1" dirty="0"/>
              <a:t>Learning outcome describes what learners should be able to do, </a:t>
            </a:r>
            <a:r>
              <a:rPr lang="en-US" b="1" dirty="0" smtClean="0"/>
              <a:t>know </a:t>
            </a:r>
            <a:r>
              <a:rPr lang="en-US" b="1" dirty="0"/>
              <a:t>or </a:t>
            </a:r>
            <a:r>
              <a:rPr lang="en-US" b="1" dirty="0" smtClean="0"/>
              <a:t>produce after the learning activity </a:t>
            </a:r>
            <a:br>
              <a:rPr lang="en-US" b="1" dirty="0" smtClean="0"/>
            </a:br>
            <a:r>
              <a:rPr lang="en-US" dirty="0" smtClean="0"/>
              <a:t>(lesson, module, course)</a:t>
            </a:r>
            <a:r>
              <a:rPr lang="ru-RU" dirty="0"/>
              <a:t/>
            </a:r>
            <a:br>
              <a:rPr lang="ru-RU" dirty="0"/>
            </a:br>
            <a:r>
              <a:rPr lang="en-US" b="1" dirty="0" smtClean="0"/>
              <a:t>  </a:t>
            </a:r>
            <a:br>
              <a:rPr lang="en-US" b="1" dirty="0" smtClean="0"/>
            </a:br>
            <a:endParaRPr lang="en-US" dirty="0"/>
          </a:p>
        </p:txBody>
      </p:sp>
    </p:spTree>
    <p:extLst>
      <p:ext uri="{BB962C8B-B14F-4D97-AF65-F5344CB8AC3E}">
        <p14:creationId xmlns:p14="http://schemas.microsoft.com/office/powerpoint/2010/main" val="2677361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t>Backward Design</a:t>
            </a:r>
            <a:endParaRPr lang="en-GB" b="1" dirty="0"/>
          </a:p>
        </p:txBody>
      </p:sp>
      <p:graphicFrame>
        <p:nvGraphicFramePr>
          <p:cNvPr id="4" name="Схема 1"/>
          <p:cNvGraphicFramePr>
            <a:graphicFrameLocks noGrp="1"/>
          </p:cNvGraphicFramePr>
          <p:nvPr>
            <p:ph idx="1"/>
            <p:extLst>
              <p:ext uri="{D42A27DB-BD31-4B8C-83A1-F6EECF244321}">
                <p14:modId xmlns:p14="http://schemas.microsoft.com/office/powerpoint/2010/main" val="2216815872"/>
              </p:ext>
            </p:extLst>
          </p:nvPr>
        </p:nvGraphicFramePr>
        <p:xfrm>
          <a:off x="457200" y="1916113"/>
          <a:ext cx="82296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07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584753" y="1644278"/>
            <a:ext cx="79037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sz="2800" b="1" dirty="0"/>
          </a:p>
        </p:txBody>
      </p:sp>
      <p:grpSp>
        <p:nvGrpSpPr>
          <p:cNvPr id="3277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32774"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sv-SE" sz="900" b="1" dirty="0">
                  <a:solidFill>
                    <a:schemeClr val="bg1"/>
                  </a:solidFill>
                  <a:cs typeface="Arial" charset="0"/>
                </a:rPr>
                <a:t>NORDIC CENTRE FOR GENDER IN MILITARY OPERATIONS</a:t>
              </a:r>
              <a:endParaRPr lang="en-US" sz="900" b="1" dirty="0">
                <a:solidFill>
                  <a:schemeClr val="bg1"/>
                </a:solidFill>
                <a:cs typeface="Arial" charset="0"/>
              </a:endParaRPr>
            </a:p>
          </p:txBody>
        </p:sp>
      </p:grpSp>
      <p:sp>
        <p:nvSpPr>
          <p:cNvPr id="32772"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lang="sv-SE" sz="900" b="1" dirty="0">
                <a:solidFill>
                  <a:schemeClr val="bg1"/>
                </a:solidFill>
                <a:cs typeface="Arial" charset="0"/>
              </a:rPr>
              <a:t>www.mil.se/swedint</a:t>
            </a:r>
            <a:endParaRPr lang="en-US" sz="900" b="1" dirty="0">
              <a:solidFill>
                <a:schemeClr val="bg1"/>
              </a:solidFill>
              <a:cs typeface="Arial" charset="0"/>
            </a:endParaRPr>
          </a:p>
        </p:txBody>
      </p:sp>
      <p:sp>
        <p:nvSpPr>
          <p:cNvPr id="2" name="textruta 1"/>
          <p:cNvSpPr txBox="1"/>
          <p:nvPr/>
        </p:nvSpPr>
        <p:spPr>
          <a:xfrm>
            <a:off x="755577" y="2908884"/>
            <a:ext cx="7704856" cy="461665"/>
          </a:xfrm>
          <a:prstGeom prst="rect">
            <a:avLst/>
          </a:prstGeom>
          <a:noFill/>
        </p:spPr>
        <p:txBody>
          <a:bodyPr wrap="square" rtlCol="0">
            <a:spAutoFit/>
          </a:bodyPr>
          <a:lstStyle/>
          <a:p>
            <a:pPr marL="285750" lvl="0" indent="-285750">
              <a:buFont typeface="Arial" panose="020B0604020202020204" pitchFamily="34" charset="0"/>
              <a:buChar char="•"/>
            </a:pPr>
            <a:endParaRPr lang="sv-SE" sz="2400" dirty="0"/>
          </a:p>
        </p:txBody>
      </p:sp>
      <p:sp>
        <p:nvSpPr>
          <p:cNvPr id="9" name="Title 1"/>
          <p:cNvSpPr txBox="1">
            <a:spLocks/>
          </p:cNvSpPr>
          <p:nvPr/>
        </p:nvSpPr>
        <p:spPr>
          <a:xfrm>
            <a:off x="755576" y="1340768"/>
            <a:ext cx="7702623" cy="93610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3800" b="1" dirty="0" err="1" smtClean="0"/>
              <a:t>Aim</a:t>
            </a:r>
            <a:r>
              <a:rPr lang="sv-SE" sz="3800" b="1" dirty="0" smtClean="0"/>
              <a:t> is </a:t>
            </a:r>
            <a:r>
              <a:rPr lang="sv-SE" sz="3800" b="1" dirty="0" err="1" smtClean="0"/>
              <a:t>to</a:t>
            </a:r>
            <a:r>
              <a:rPr lang="sv-SE" sz="3800" b="1" dirty="0" smtClean="0"/>
              <a:t> get </a:t>
            </a:r>
            <a:r>
              <a:rPr lang="sv-SE" sz="3800" b="1" dirty="0" err="1" smtClean="0"/>
              <a:t>familiar</a:t>
            </a:r>
            <a:r>
              <a:rPr lang="sv-SE" sz="3800" b="1" dirty="0" smtClean="0"/>
              <a:t> </a:t>
            </a:r>
            <a:r>
              <a:rPr lang="sv-SE" sz="3800" b="1" dirty="0" err="1" smtClean="0"/>
              <a:t>with</a:t>
            </a:r>
            <a:endParaRPr lang="en-US" sz="3800" b="1" dirty="0"/>
          </a:p>
        </p:txBody>
      </p:sp>
      <p:sp>
        <p:nvSpPr>
          <p:cNvPr id="10" name="Subtitle 2"/>
          <p:cNvSpPr txBox="1">
            <a:spLocks/>
          </p:cNvSpPr>
          <p:nvPr/>
        </p:nvSpPr>
        <p:spPr>
          <a:xfrm>
            <a:off x="774782" y="2276872"/>
            <a:ext cx="7848871" cy="3960439"/>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t>Requirements</a:t>
            </a:r>
          </a:p>
          <a:p>
            <a:r>
              <a:rPr lang="en-GB" sz="3600" dirty="0"/>
              <a:t>Learning </a:t>
            </a:r>
            <a:r>
              <a:rPr lang="en-GB" sz="3600" dirty="0" smtClean="0"/>
              <a:t>Outcomes</a:t>
            </a:r>
            <a:endParaRPr lang="en-GB" sz="3600" dirty="0"/>
          </a:p>
          <a:p>
            <a:r>
              <a:rPr lang="en-GB" sz="3600" dirty="0" smtClean="0"/>
              <a:t>Target Audiences Analysis (TAA)</a:t>
            </a:r>
            <a:endParaRPr lang="en-GB" sz="3600" dirty="0"/>
          </a:p>
          <a:p>
            <a:endParaRPr lang="en-GB" sz="3600" dirty="0"/>
          </a:p>
          <a:p>
            <a:r>
              <a:rPr lang="en-GB" sz="3600" dirty="0" smtClean="0"/>
              <a:t>Backward Design</a:t>
            </a:r>
          </a:p>
          <a:p>
            <a:endParaRPr lang="en-GB" sz="3600" dirty="0"/>
          </a:p>
          <a:p>
            <a:pPr marL="0" indent="0">
              <a:buNone/>
            </a:pPr>
            <a:endParaRPr lang="en-US" dirty="0"/>
          </a:p>
        </p:txBody>
      </p:sp>
    </p:spTree>
    <p:extLst>
      <p:ext uri="{BB962C8B-B14F-4D97-AF65-F5344CB8AC3E}">
        <p14:creationId xmlns:p14="http://schemas.microsoft.com/office/powerpoint/2010/main" val="189373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How to set good learning outcomes?</a:t>
            </a:r>
            <a:endParaRPr lang="en-GB" dirty="0"/>
          </a:p>
        </p:txBody>
      </p:sp>
      <p:sp>
        <p:nvSpPr>
          <p:cNvPr id="3" name="Content Placeholder 2"/>
          <p:cNvSpPr>
            <a:spLocks noGrp="1"/>
          </p:cNvSpPr>
          <p:nvPr>
            <p:ph idx="1"/>
          </p:nvPr>
        </p:nvSpPr>
        <p:spPr/>
        <p:txBody>
          <a:bodyPr/>
          <a:lstStyle/>
          <a:p>
            <a:r>
              <a:rPr lang="en-US" b="1" dirty="0" smtClean="0"/>
              <a:t>S</a:t>
            </a:r>
            <a:r>
              <a:rPr lang="en-US" dirty="0" smtClean="0"/>
              <a:t>PEAK </a:t>
            </a:r>
            <a:r>
              <a:rPr lang="en-US" dirty="0"/>
              <a:t>TO THE </a:t>
            </a:r>
            <a:r>
              <a:rPr lang="en-US" dirty="0" smtClean="0"/>
              <a:t>LEARNER</a:t>
            </a:r>
            <a:endParaRPr lang="en-GB" dirty="0"/>
          </a:p>
          <a:p>
            <a:r>
              <a:rPr lang="en-US" b="1" dirty="0" smtClean="0"/>
              <a:t>M</a:t>
            </a:r>
            <a:r>
              <a:rPr lang="en-US" dirty="0" smtClean="0"/>
              <a:t>EASURABLE</a:t>
            </a:r>
            <a:endParaRPr lang="en-GB" dirty="0"/>
          </a:p>
          <a:p>
            <a:r>
              <a:rPr lang="en-US" b="1" dirty="0" smtClean="0"/>
              <a:t>A</a:t>
            </a:r>
            <a:r>
              <a:rPr lang="en-US" dirty="0" smtClean="0"/>
              <a:t>PPLICABLE</a:t>
            </a:r>
            <a:endParaRPr lang="en-GB" dirty="0"/>
          </a:p>
          <a:p>
            <a:r>
              <a:rPr lang="en-US" b="1" dirty="0" smtClean="0"/>
              <a:t>R</a:t>
            </a:r>
            <a:r>
              <a:rPr lang="en-US" dirty="0" smtClean="0"/>
              <a:t>EALISTIC</a:t>
            </a:r>
            <a:endParaRPr lang="en-GB" dirty="0"/>
          </a:p>
          <a:p>
            <a:r>
              <a:rPr lang="en-US" b="1" dirty="0" smtClean="0"/>
              <a:t>T</a:t>
            </a:r>
            <a:r>
              <a:rPr lang="en-US" dirty="0" smtClean="0"/>
              <a:t>IME-BOUND</a:t>
            </a:r>
          </a:p>
          <a:p>
            <a:r>
              <a:rPr lang="en-US" b="1" dirty="0" smtClean="0"/>
              <a:t>T</a:t>
            </a:r>
            <a:r>
              <a:rPr lang="en-US" dirty="0" smtClean="0"/>
              <a:t>RANSPARENT    </a:t>
            </a:r>
            <a:endParaRPr lang="en-GB" dirty="0"/>
          </a:p>
          <a:p>
            <a:r>
              <a:rPr lang="en-US" b="1" dirty="0" smtClean="0"/>
              <a:t>T</a:t>
            </a:r>
            <a:r>
              <a:rPr lang="en-US" dirty="0" smtClean="0"/>
              <a:t>RANSFERABLE</a:t>
            </a:r>
          </a:p>
          <a:p>
            <a:endParaRPr lang="en-US" dirty="0"/>
          </a:p>
          <a:p>
            <a:pPr marL="0" indent="0">
              <a:buNone/>
            </a:pPr>
            <a:r>
              <a:rPr lang="en-US" dirty="0" smtClean="0"/>
              <a:t>Smart (TT) – Blanchard &amp; Johnson (1981)</a:t>
            </a:r>
            <a:endParaRPr lang="en-GB" dirty="0"/>
          </a:p>
          <a:p>
            <a:endParaRPr lang="en-GB" dirty="0"/>
          </a:p>
        </p:txBody>
      </p:sp>
    </p:spTree>
    <p:extLst>
      <p:ext uri="{BB962C8B-B14F-4D97-AF65-F5344CB8AC3E}">
        <p14:creationId xmlns:p14="http://schemas.microsoft.com/office/powerpoint/2010/main" val="3261546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Example - </a:t>
            </a:r>
            <a:r>
              <a:rPr lang="en-GB" sz="3600" dirty="0"/>
              <a:t>Applying Gender at the tactical level </a:t>
            </a:r>
            <a:r>
              <a:rPr lang="en-US" sz="1800" dirty="0"/>
              <a:t>(from </a:t>
            </a:r>
            <a:r>
              <a:rPr lang="en-US" sz="1800" dirty="0" smtClean="0"/>
              <a:t>Designing </a:t>
            </a:r>
            <a:r>
              <a:rPr lang="en-US" sz="1800" dirty="0"/>
              <a:t>sample gender lessons, 2012)</a:t>
            </a:r>
            <a:r>
              <a:rPr lang="en-GB" sz="1800" dirty="0"/>
              <a:t>:</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GB" sz="2000" dirty="0" smtClean="0"/>
              <a:t>By </a:t>
            </a:r>
            <a:r>
              <a:rPr lang="en-GB" sz="2000" dirty="0"/>
              <a:t>the end of the lesson the learners will be able to:</a:t>
            </a:r>
            <a:br>
              <a:rPr lang="en-GB" sz="2000" dirty="0"/>
            </a:br>
            <a:r>
              <a:rPr lang="en-GB" sz="2000" dirty="0"/>
              <a:t>1) explain what it means to integrate gender perspective in their day-to-day work as a task force;</a:t>
            </a:r>
            <a:br>
              <a:rPr lang="en-GB" sz="2000" dirty="0"/>
            </a:br>
            <a:r>
              <a:rPr lang="en-US" sz="2000" dirty="0"/>
              <a:t>2) differentiate the security threats for men and women, boys and girls in the specific area;</a:t>
            </a:r>
            <a:r>
              <a:rPr lang="en-GB" sz="2000" dirty="0"/>
              <a:t/>
            </a:r>
            <a:br>
              <a:rPr lang="en-GB" sz="2000" dirty="0"/>
            </a:br>
            <a:r>
              <a:rPr lang="en-US" sz="2000" dirty="0"/>
              <a:t>3) apply gender perspective in realistic situations of patrolling and engagement with local population in a culturally sensitive manner. </a:t>
            </a:r>
            <a:r>
              <a:rPr lang="en-GB" sz="2000" dirty="0"/>
              <a:t/>
            </a:r>
            <a:br>
              <a:rPr lang="en-GB" sz="2000" dirty="0"/>
            </a:br>
            <a:endParaRPr lang="en-GB" sz="2000" dirty="0"/>
          </a:p>
        </p:txBody>
      </p:sp>
    </p:spTree>
    <p:extLst>
      <p:ext uri="{BB962C8B-B14F-4D97-AF65-F5344CB8AC3E}">
        <p14:creationId xmlns:p14="http://schemas.microsoft.com/office/powerpoint/2010/main" val="47748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a:off x="3779912" y="5445224"/>
            <a:ext cx="5040560"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Recalling information.</a:t>
            </a:r>
          </a:p>
          <a:p>
            <a:r>
              <a:rPr lang="sv-SE" sz="1300" dirty="0" smtClean="0">
                <a:solidFill>
                  <a:prstClr val="black"/>
                </a:solidFill>
              </a:rPr>
              <a:t>Recognising, listning, describing, retrieving, naming, finding.</a:t>
            </a:r>
            <a:endParaRPr lang="en-US" sz="1300" dirty="0">
              <a:solidFill>
                <a:prstClr val="black"/>
              </a:solidFill>
            </a:endParaRPr>
          </a:p>
        </p:txBody>
      </p:sp>
      <p:sp>
        <p:nvSpPr>
          <p:cNvPr id="21" name="Rektangel 20"/>
          <p:cNvSpPr/>
          <p:nvPr/>
        </p:nvSpPr>
        <p:spPr>
          <a:xfrm>
            <a:off x="3779912" y="4653136"/>
            <a:ext cx="5037882"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Explaining ideas or concepts.</a:t>
            </a:r>
          </a:p>
          <a:p>
            <a:r>
              <a:rPr lang="sv-SE" sz="1300" dirty="0" smtClean="0">
                <a:solidFill>
                  <a:prstClr val="black"/>
                </a:solidFill>
              </a:rPr>
              <a:t>Interpreting, summarising, paraphrasing, classifying, explaining.</a:t>
            </a:r>
            <a:endParaRPr lang="en-US" sz="1300" dirty="0">
              <a:solidFill>
                <a:prstClr val="black"/>
              </a:solidFill>
            </a:endParaRPr>
          </a:p>
        </p:txBody>
      </p:sp>
      <p:sp>
        <p:nvSpPr>
          <p:cNvPr id="20" name="Rektangel 19"/>
          <p:cNvSpPr/>
          <p:nvPr/>
        </p:nvSpPr>
        <p:spPr>
          <a:xfrm>
            <a:off x="3779912" y="3861048"/>
            <a:ext cx="5040560"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Using information in another familiar situation. </a:t>
            </a:r>
          </a:p>
          <a:p>
            <a:r>
              <a:rPr lang="sv-SE" sz="1300" dirty="0" smtClean="0">
                <a:solidFill>
                  <a:prstClr val="black"/>
                </a:solidFill>
              </a:rPr>
              <a:t>Implementing, carrying out, using, executing.</a:t>
            </a:r>
            <a:endParaRPr lang="en-US" sz="1300" dirty="0">
              <a:solidFill>
                <a:prstClr val="black"/>
              </a:solidFill>
            </a:endParaRPr>
          </a:p>
        </p:txBody>
      </p:sp>
      <p:sp>
        <p:nvSpPr>
          <p:cNvPr id="19" name="Rektangel 18"/>
          <p:cNvSpPr/>
          <p:nvPr/>
        </p:nvSpPr>
        <p:spPr>
          <a:xfrm>
            <a:off x="3779911" y="3068960"/>
            <a:ext cx="5040561"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Breaking information into parts to explore understandings and relationships. Comparing, organising, deconstructing, interrogating, finding.</a:t>
            </a:r>
            <a:endParaRPr lang="en-US" sz="1300" dirty="0">
              <a:solidFill>
                <a:prstClr val="black"/>
              </a:solidFill>
            </a:endParaRPr>
          </a:p>
        </p:txBody>
      </p:sp>
      <p:sp>
        <p:nvSpPr>
          <p:cNvPr id="18" name="Rektangel 17"/>
          <p:cNvSpPr/>
          <p:nvPr/>
        </p:nvSpPr>
        <p:spPr>
          <a:xfrm>
            <a:off x="3779907" y="2276872"/>
            <a:ext cx="5037885"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Justifying a decision or course of action.</a:t>
            </a:r>
          </a:p>
          <a:p>
            <a:r>
              <a:rPr lang="sv-SE" sz="1300" dirty="0" smtClean="0">
                <a:solidFill>
                  <a:prstClr val="black"/>
                </a:solidFill>
              </a:rPr>
              <a:t>Checking, hypothesising, critiquing, experimenting, judging.</a:t>
            </a:r>
            <a:endParaRPr lang="en-US" sz="1300" dirty="0">
              <a:solidFill>
                <a:prstClr val="black"/>
              </a:solidFill>
            </a:endParaRPr>
          </a:p>
        </p:txBody>
      </p:sp>
      <p:sp>
        <p:nvSpPr>
          <p:cNvPr id="17" name="Rektangel 16"/>
          <p:cNvSpPr/>
          <p:nvPr/>
        </p:nvSpPr>
        <p:spPr>
          <a:xfrm>
            <a:off x="3779908" y="1484784"/>
            <a:ext cx="5037883"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sv-SE" sz="1300" dirty="0" smtClean="0">
                <a:solidFill>
                  <a:prstClr val="black"/>
                </a:solidFill>
              </a:rPr>
              <a:t>Generating new ideas, products, or ways OF viewing things.</a:t>
            </a:r>
          </a:p>
          <a:p>
            <a:r>
              <a:rPr lang="sv-SE" sz="1300" dirty="0" smtClean="0">
                <a:solidFill>
                  <a:prstClr val="black"/>
                </a:solidFill>
              </a:rPr>
              <a:t>Designing, constructing, planning, producing, inventing.</a:t>
            </a:r>
            <a:endParaRPr lang="en-US" sz="1300" dirty="0">
              <a:solidFill>
                <a:prstClr val="black"/>
              </a:solidFill>
            </a:endParaRPr>
          </a:p>
        </p:txBody>
      </p:sp>
      <p:grpSp>
        <p:nvGrpSpPr>
          <p:cNvPr id="5"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8"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10" name="Text Box 23"/>
          <p:cNvSpPr txBox="1">
            <a:spLocks noChangeArrowheads="1"/>
          </p:cNvSpPr>
          <p:nvPr/>
        </p:nvSpPr>
        <p:spPr bwMode="auto">
          <a:xfrm>
            <a:off x="5508625" y="195262"/>
            <a:ext cx="3600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2" name="Likbent triangel 1"/>
          <p:cNvSpPr/>
          <p:nvPr/>
        </p:nvSpPr>
        <p:spPr>
          <a:xfrm>
            <a:off x="345520" y="926629"/>
            <a:ext cx="3168352" cy="5616624"/>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ktangel 2"/>
          <p:cNvSpPr/>
          <p:nvPr/>
        </p:nvSpPr>
        <p:spPr>
          <a:xfrm>
            <a:off x="1924167" y="5373216"/>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Remembering</a:t>
            </a:r>
            <a:endParaRPr lang="en-US" sz="2000" dirty="0">
              <a:solidFill>
                <a:prstClr val="black"/>
              </a:solidFill>
            </a:endParaRPr>
          </a:p>
        </p:txBody>
      </p:sp>
      <p:sp>
        <p:nvSpPr>
          <p:cNvPr id="11" name="Rektangel 10"/>
          <p:cNvSpPr/>
          <p:nvPr/>
        </p:nvSpPr>
        <p:spPr>
          <a:xfrm>
            <a:off x="1924169" y="4581128"/>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Understanding</a:t>
            </a:r>
            <a:endParaRPr lang="en-US" sz="2000" dirty="0">
              <a:solidFill>
                <a:prstClr val="black"/>
              </a:solidFill>
            </a:endParaRPr>
          </a:p>
        </p:txBody>
      </p:sp>
      <p:sp>
        <p:nvSpPr>
          <p:cNvPr id="12" name="Rektangel 11"/>
          <p:cNvSpPr/>
          <p:nvPr/>
        </p:nvSpPr>
        <p:spPr>
          <a:xfrm>
            <a:off x="1924169" y="3789040"/>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Applying</a:t>
            </a:r>
            <a:endParaRPr lang="en-US" sz="2000" dirty="0">
              <a:solidFill>
                <a:prstClr val="black"/>
              </a:solidFill>
            </a:endParaRPr>
          </a:p>
        </p:txBody>
      </p:sp>
      <p:sp>
        <p:nvSpPr>
          <p:cNvPr id="13" name="Rektangel 12"/>
          <p:cNvSpPr/>
          <p:nvPr/>
        </p:nvSpPr>
        <p:spPr>
          <a:xfrm>
            <a:off x="1924166" y="2996952"/>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Analyzing</a:t>
            </a:r>
            <a:endParaRPr lang="en-US" sz="2000" dirty="0">
              <a:solidFill>
                <a:prstClr val="black"/>
              </a:solidFill>
            </a:endParaRPr>
          </a:p>
        </p:txBody>
      </p:sp>
      <p:sp>
        <p:nvSpPr>
          <p:cNvPr id="14" name="Rektangel 13"/>
          <p:cNvSpPr/>
          <p:nvPr/>
        </p:nvSpPr>
        <p:spPr>
          <a:xfrm>
            <a:off x="1924169" y="2204864"/>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Evaluating</a:t>
            </a:r>
            <a:endParaRPr lang="en-US" sz="2000" dirty="0">
              <a:solidFill>
                <a:prstClr val="black"/>
              </a:solidFill>
            </a:endParaRPr>
          </a:p>
        </p:txBody>
      </p:sp>
      <p:sp>
        <p:nvSpPr>
          <p:cNvPr id="15" name="Rektangel 14"/>
          <p:cNvSpPr/>
          <p:nvPr/>
        </p:nvSpPr>
        <p:spPr>
          <a:xfrm>
            <a:off x="1924169" y="1412776"/>
            <a:ext cx="1855743" cy="720080"/>
          </a:xfrm>
          <a:prstGeom prst="rect">
            <a:avLst/>
          </a:prstGeom>
          <a:solidFill>
            <a:schemeClr val="lt1">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sz="2000" dirty="0" smtClean="0">
                <a:solidFill>
                  <a:prstClr val="black"/>
                </a:solidFill>
              </a:rPr>
              <a:t>Creating</a:t>
            </a:r>
            <a:endParaRPr lang="en-US" sz="2000" dirty="0">
              <a:solidFill>
                <a:prstClr val="black"/>
              </a:solidFill>
            </a:endParaRPr>
          </a:p>
        </p:txBody>
      </p:sp>
      <p:sp>
        <p:nvSpPr>
          <p:cNvPr id="4" name="textruta 3"/>
          <p:cNvSpPr txBox="1"/>
          <p:nvPr/>
        </p:nvSpPr>
        <p:spPr>
          <a:xfrm>
            <a:off x="4571999" y="6235476"/>
            <a:ext cx="4245791" cy="307777"/>
          </a:xfrm>
          <a:prstGeom prst="rect">
            <a:avLst/>
          </a:prstGeom>
          <a:noFill/>
        </p:spPr>
        <p:txBody>
          <a:bodyPr wrap="square" rtlCol="0">
            <a:spAutoFit/>
          </a:bodyPr>
          <a:lstStyle/>
          <a:p>
            <a:pPr algn="r"/>
            <a:r>
              <a:rPr lang="sv-SE" sz="1400" b="1" dirty="0" smtClean="0">
                <a:solidFill>
                  <a:prstClr val="black"/>
                </a:solidFill>
              </a:rPr>
              <a:t>-Designing Sample Gender </a:t>
            </a:r>
            <a:r>
              <a:rPr lang="sv-SE" sz="1400" b="1" dirty="0">
                <a:solidFill>
                  <a:prstClr val="black"/>
                </a:solidFill>
              </a:rPr>
              <a:t>L</a:t>
            </a:r>
            <a:r>
              <a:rPr lang="sv-SE" sz="1400" b="1" dirty="0" smtClean="0">
                <a:solidFill>
                  <a:prstClr val="black"/>
                </a:solidFill>
              </a:rPr>
              <a:t>essons</a:t>
            </a:r>
            <a:endParaRPr lang="en-US" sz="1400" b="1" dirty="0">
              <a:solidFill>
                <a:prstClr val="black"/>
              </a:solidFill>
            </a:endParaRPr>
          </a:p>
        </p:txBody>
      </p:sp>
    </p:spTree>
    <p:extLst>
      <p:ext uri="{BB962C8B-B14F-4D97-AF65-F5344CB8AC3E}">
        <p14:creationId xmlns:p14="http://schemas.microsoft.com/office/powerpoint/2010/main" val="1082497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734322" y="707212"/>
            <a:ext cx="7632848" cy="1015663"/>
          </a:xfrm>
          <a:prstGeom prst="rect">
            <a:avLst/>
          </a:prstGeom>
          <a:noFill/>
          <a:ln>
            <a:noFill/>
          </a:ln>
        </p:spPr>
        <p:txBody>
          <a:bodyPr wrap="square" rtlCol="0">
            <a:spAutoFit/>
          </a:bodyPr>
          <a:lstStyle/>
          <a:p>
            <a:r>
              <a:rPr lang="sv-SE" sz="2400" dirty="0" smtClean="0">
                <a:solidFill>
                  <a:prstClr val="black"/>
                </a:solidFill>
              </a:rPr>
              <a:t>Bloom´s Taxonomy and Verbal</a:t>
            </a:r>
          </a:p>
          <a:p>
            <a:r>
              <a:rPr lang="sv-SE" sz="2400" dirty="0" smtClean="0">
                <a:solidFill>
                  <a:prstClr val="black"/>
                </a:solidFill>
              </a:rPr>
              <a:t>Formulation of Learning Outcomes</a:t>
            </a:r>
          </a:p>
          <a:p>
            <a:endParaRPr lang="sv-SE" sz="1200" dirty="0" smtClean="0">
              <a:solidFill>
                <a:prstClr val="black"/>
              </a:solidFill>
            </a:endParaRPr>
          </a:p>
        </p:txBody>
      </p:sp>
      <p:grpSp>
        <p:nvGrpSpPr>
          <p:cNvPr id="5"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8"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10" name="Text Box 23"/>
          <p:cNvSpPr txBox="1">
            <a:spLocks noChangeArrowheads="1"/>
          </p:cNvSpPr>
          <p:nvPr/>
        </p:nvSpPr>
        <p:spPr bwMode="auto">
          <a:xfrm>
            <a:off x="5508625" y="195262"/>
            <a:ext cx="3600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graphicFrame>
        <p:nvGraphicFramePr>
          <p:cNvPr id="2" name="Tabell 1"/>
          <p:cNvGraphicFramePr>
            <a:graphicFrameLocks noGrp="1"/>
          </p:cNvGraphicFramePr>
          <p:nvPr>
            <p:extLst>
              <p:ext uri="{D42A27DB-BD31-4B8C-83A1-F6EECF244321}">
                <p14:modId xmlns:p14="http://schemas.microsoft.com/office/powerpoint/2010/main" val="1193204548"/>
              </p:ext>
            </p:extLst>
          </p:nvPr>
        </p:nvGraphicFramePr>
        <p:xfrm>
          <a:off x="584754" y="1844824"/>
          <a:ext cx="8091702" cy="4824536"/>
        </p:xfrm>
        <a:graphic>
          <a:graphicData uri="http://schemas.openxmlformats.org/drawingml/2006/table">
            <a:tbl>
              <a:tblPr firstRow="1" bandRow="1">
                <a:tableStyleId>{3B4B98B0-60AC-42C2-AFA5-B58CD77FA1E5}</a:tableStyleId>
              </a:tblPr>
              <a:tblGrid>
                <a:gridCol w="1348617"/>
                <a:gridCol w="1348617"/>
                <a:gridCol w="1348617"/>
                <a:gridCol w="1348617"/>
                <a:gridCol w="1348617"/>
                <a:gridCol w="1348617"/>
              </a:tblGrid>
              <a:tr h="347089">
                <a:tc>
                  <a:txBody>
                    <a:bodyPr/>
                    <a:lstStyle/>
                    <a:p>
                      <a:pPr algn="ctr"/>
                      <a:r>
                        <a:rPr lang="sv-SE" sz="1300" dirty="0" smtClean="0"/>
                        <a:t>Remembering</a:t>
                      </a:r>
                      <a:endParaRPr lang="en-US" sz="13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400" dirty="0" smtClean="0"/>
                        <a:t>Understanding</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400" dirty="0" smtClean="0"/>
                        <a:t>Applying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400" dirty="0" smtClean="0"/>
                        <a:t>Analyzing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400" dirty="0" smtClean="0"/>
                        <a:t>Evaluating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400" dirty="0" smtClean="0"/>
                        <a:t>Creating</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477447">
                <a:tc>
                  <a:txBody>
                    <a:bodyPr/>
                    <a:lstStyle/>
                    <a:p>
                      <a:r>
                        <a:rPr lang="sv-SE" sz="1200" dirty="0" smtClean="0"/>
                        <a:t>Cite</a:t>
                      </a:r>
                    </a:p>
                    <a:p>
                      <a:r>
                        <a:rPr lang="sv-SE" sz="1200" dirty="0" smtClean="0"/>
                        <a:t>Count</a:t>
                      </a:r>
                    </a:p>
                    <a:p>
                      <a:r>
                        <a:rPr lang="sv-SE" sz="1200" dirty="0" smtClean="0"/>
                        <a:t>Define</a:t>
                      </a:r>
                    </a:p>
                    <a:p>
                      <a:r>
                        <a:rPr lang="sv-SE" sz="1200" dirty="0" smtClean="0"/>
                        <a:t>Draw</a:t>
                      </a:r>
                    </a:p>
                    <a:p>
                      <a:r>
                        <a:rPr lang="sv-SE" sz="1200" dirty="0" smtClean="0"/>
                        <a:t>Identify</a:t>
                      </a:r>
                    </a:p>
                    <a:p>
                      <a:r>
                        <a:rPr lang="sv-SE" sz="1200" dirty="0" smtClean="0"/>
                        <a:t>List</a:t>
                      </a:r>
                    </a:p>
                    <a:p>
                      <a:r>
                        <a:rPr lang="sv-SE" sz="1200" dirty="0" smtClean="0"/>
                        <a:t>Name</a:t>
                      </a:r>
                    </a:p>
                    <a:p>
                      <a:r>
                        <a:rPr lang="sv-SE" sz="1200" dirty="0" smtClean="0"/>
                        <a:t>Point</a:t>
                      </a:r>
                    </a:p>
                    <a:p>
                      <a:r>
                        <a:rPr lang="sv-SE" sz="1200" dirty="0" smtClean="0"/>
                        <a:t>Quote</a:t>
                      </a:r>
                    </a:p>
                    <a:p>
                      <a:r>
                        <a:rPr lang="sv-SE" sz="1200" dirty="0" smtClean="0"/>
                        <a:t>Read</a:t>
                      </a:r>
                    </a:p>
                    <a:p>
                      <a:r>
                        <a:rPr lang="sv-SE" sz="1200" dirty="0" smtClean="0"/>
                        <a:t>Recite</a:t>
                      </a:r>
                    </a:p>
                    <a:p>
                      <a:r>
                        <a:rPr lang="sv-SE" sz="1200" dirty="0" smtClean="0"/>
                        <a:t>Record</a:t>
                      </a:r>
                    </a:p>
                    <a:p>
                      <a:r>
                        <a:rPr lang="sv-SE" sz="1200" dirty="0" smtClean="0"/>
                        <a:t>Repeat</a:t>
                      </a:r>
                    </a:p>
                    <a:p>
                      <a:r>
                        <a:rPr lang="sv-SE" sz="1200" dirty="0" smtClean="0"/>
                        <a:t>Select</a:t>
                      </a:r>
                    </a:p>
                    <a:p>
                      <a:r>
                        <a:rPr lang="sv-SE" sz="1200" dirty="0" smtClean="0"/>
                        <a:t>State</a:t>
                      </a:r>
                    </a:p>
                    <a:p>
                      <a:r>
                        <a:rPr lang="sv-SE" sz="1200" dirty="0" smtClean="0"/>
                        <a:t>Tabulate</a:t>
                      </a:r>
                    </a:p>
                    <a:p>
                      <a:r>
                        <a:rPr lang="sv-SE" sz="1200" dirty="0" smtClean="0"/>
                        <a:t>Tell</a:t>
                      </a:r>
                    </a:p>
                    <a:p>
                      <a:r>
                        <a:rPr lang="sv-SE" sz="1200" dirty="0" smtClean="0"/>
                        <a:t>Trace</a:t>
                      </a:r>
                    </a:p>
                    <a:p>
                      <a:r>
                        <a:rPr lang="sv-SE" sz="1200" dirty="0" smtClean="0"/>
                        <a:t>Underline</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sv-SE" sz="1200" dirty="0" smtClean="0"/>
                        <a:t>Associate</a:t>
                      </a:r>
                    </a:p>
                    <a:p>
                      <a:r>
                        <a:rPr lang="sv-SE" sz="1200" dirty="0" smtClean="0"/>
                        <a:t>Classify</a:t>
                      </a:r>
                    </a:p>
                    <a:p>
                      <a:r>
                        <a:rPr lang="sv-SE" sz="1200" dirty="0" smtClean="0"/>
                        <a:t>Compare</a:t>
                      </a:r>
                    </a:p>
                    <a:p>
                      <a:r>
                        <a:rPr lang="sv-SE" sz="1200" dirty="0" smtClean="0"/>
                        <a:t>Contrast</a:t>
                      </a:r>
                    </a:p>
                    <a:p>
                      <a:r>
                        <a:rPr lang="sv-SE" sz="1200" dirty="0" smtClean="0"/>
                        <a:t>Differentitate</a:t>
                      </a:r>
                    </a:p>
                    <a:p>
                      <a:r>
                        <a:rPr lang="sv-SE" sz="1200" dirty="0" smtClean="0"/>
                        <a:t>Discuss</a:t>
                      </a:r>
                    </a:p>
                    <a:p>
                      <a:r>
                        <a:rPr lang="sv-SE" sz="1200" dirty="0" smtClean="0"/>
                        <a:t>Distinguish</a:t>
                      </a:r>
                    </a:p>
                    <a:p>
                      <a:r>
                        <a:rPr lang="sv-SE" sz="1200" dirty="0" smtClean="0"/>
                        <a:t>Estimate</a:t>
                      </a:r>
                    </a:p>
                    <a:p>
                      <a:r>
                        <a:rPr lang="sv-SE" sz="1200" dirty="0" smtClean="0"/>
                        <a:t>Explain</a:t>
                      </a:r>
                    </a:p>
                    <a:p>
                      <a:r>
                        <a:rPr lang="sv-SE" sz="1200" dirty="0" smtClean="0"/>
                        <a:t>Express</a:t>
                      </a:r>
                    </a:p>
                    <a:p>
                      <a:r>
                        <a:rPr lang="sv-SE" sz="1200" dirty="0" smtClean="0"/>
                        <a:t>Extrapolate</a:t>
                      </a:r>
                    </a:p>
                    <a:p>
                      <a:r>
                        <a:rPr lang="sv-SE" sz="1200" dirty="0" smtClean="0"/>
                        <a:t>Interpolate</a:t>
                      </a:r>
                    </a:p>
                    <a:p>
                      <a:r>
                        <a:rPr lang="sv-SE" sz="1200" dirty="0" smtClean="0"/>
                        <a:t>Locate</a:t>
                      </a:r>
                    </a:p>
                    <a:p>
                      <a:r>
                        <a:rPr lang="sv-SE" sz="1200" dirty="0" smtClean="0"/>
                        <a:t>Predict</a:t>
                      </a:r>
                    </a:p>
                    <a:p>
                      <a:r>
                        <a:rPr lang="sv-SE" sz="1200" dirty="0" smtClean="0"/>
                        <a:t>Report</a:t>
                      </a:r>
                    </a:p>
                    <a:p>
                      <a:r>
                        <a:rPr lang="sv-SE" sz="1200" dirty="0" smtClean="0"/>
                        <a:t>Restate</a:t>
                      </a:r>
                    </a:p>
                    <a:p>
                      <a:r>
                        <a:rPr lang="sv-SE" sz="1200" dirty="0" smtClean="0"/>
                        <a:t>Review</a:t>
                      </a:r>
                    </a:p>
                    <a:p>
                      <a:r>
                        <a:rPr lang="sv-SE" sz="1200" dirty="0" smtClean="0"/>
                        <a:t>Tell</a:t>
                      </a:r>
                    </a:p>
                    <a:p>
                      <a:r>
                        <a:rPr lang="sv-SE" sz="1200" dirty="0" smtClean="0"/>
                        <a:t>Translate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sv-SE" sz="1200" dirty="0" smtClean="0"/>
                        <a:t>Apply</a:t>
                      </a:r>
                    </a:p>
                    <a:p>
                      <a:r>
                        <a:rPr lang="sv-SE" sz="1200" dirty="0" smtClean="0"/>
                        <a:t>Culculate</a:t>
                      </a:r>
                    </a:p>
                    <a:p>
                      <a:r>
                        <a:rPr lang="sv-SE" sz="1200" dirty="0" smtClean="0"/>
                        <a:t>Classify</a:t>
                      </a:r>
                    </a:p>
                    <a:p>
                      <a:r>
                        <a:rPr lang="sv-SE" sz="1200" dirty="0" smtClean="0"/>
                        <a:t>Demonstrate</a:t>
                      </a:r>
                    </a:p>
                    <a:p>
                      <a:r>
                        <a:rPr lang="sv-SE" sz="1200" dirty="0" smtClean="0"/>
                        <a:t>Dramatize</a:t>
                      </a:r>
                    </a:p>
                    <a:p>
                      <a:r>
                        <a:rPr lang="sv-SE" sz="1200" dirty="0" smtClean="0"/>
                        <a:t>Employ</a:t>
                      </a:r>
                    </a:p>
                    <a:p>
                      <a:r>
                        <a:rPr lang="sv-SE" sz="1200" dirty="0" smtClean="0"/>
                        <a:t>Examine</a:t>
                      </a:r>
                    </a:p>
                    <a:p>
                      <a:r>
                        <a:rPr lang="sv-SE" sz="1200" dirty="0" smtClean="0"/>
                        <a:t>Illustrate</a:t>
                      </a:r>
                    </a:p>
                    <a:p>
                      <a:r>
                        <a:rPr lang="sv-SE" sz="1200" dirty="0" smtClean="0"/>
                        <a:t>Interpret</a:t>
                      </a:r>
                    </a:p>
                    <a:p>
                      <a:r>
                        <a:rPr lang="sv-SE" sz="1200" dirty="0" smtClean="0"/>
                        <a:t>Locate</a:t>
                      </a:r>
                    </a:p>
                    <a:p>
                      <a:r>
                        <a:rPr lang="sv-SE" sz="1200" dirty="0" smtClean="0"/>
                        <a:t>Operate</a:t>
                      </a:r>
                    </a:p>
                    <a:p>
                      <a:r>
                        <a:rPr lang="sv-SE" sz="1200" dirty="0" smtClean="0"/>
                        <a:t>Order</a:t>
                      </a:r>
                    </a:p>
                    <a:p>
                      <a:r>
                        <a:rPr lang="sv-SE" sz="1200" dirty="0" smtClean="0"/>
                        <a:t>Practise</a:t>
                      </a:r>
                    </a:p>
                    <a:p>
                      <a:r>
                        <a:rPr lang="sv-SE" sz="1200" dirty="0" smtClean="0"/>
                        <a:t>Report</a:t>
                      </a:r>
                    </a:p>
                    <a:p>
                      <a:r>
                        <a:rPr lang="sv-SE" sz="1200" dirty="0" smtClean="0"/>
                        <a:t>Restructure</a:t>
                      </a:r>
                    </a:p>
                    <a:p>
                      <a:r>
                        <a:rPr lang="sv-SE" sz="1200" dirty="0" smtClean="0"/>
                        <a:t>Schedule</a:t>
                      </a:r>
                    </a:p>
                    <a:p>
                      <a:r>
                        <a:rPr lang="sv-SE" sz="1200" dirty="0" smtClean="0"/>
                        <a:t>Sketch</a:t>
                      </a:r>
                    </a:p>
                    <a:p>
                      <a:r>
                        <a:rPr lang="sv-SE" sz="1200" dirty="0" smtClean="0"/>
                        <a:t>Solve</a:t>
                      </a:r>
                      <a:endParaRPr lang="en-US" sz="1200" dirty="0" smtClean="0"/>
                    </a:p>
                    <a:p>
                      <a:r>
                        <a:rPr lang="sv-SE" sz="1200" dirty="0" smtClean="0"/>
                        <a:t>Translate</a:t>
                      </a:r>
                    </a:p>
                    <a:p>
                      <a:r>
                        <a:rPr lang="sv-SE" sz="1200" dirty="0" smtClean="0"/>
                        <a:t>Use</a:t>
                      </a:r>
                    </a:p>
                    <a:p>
                      <a:r>
                        <a:rPr lang="sv-SE" sz="1200" dirty="0" smtClean="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sv-SE" sz="1200" dirty="0" smtClean="0"/>
                        <a:t>Analyze </a:t>
                      </a:r>
                    </a:p>
                    <a:p>
                      <a:r>
                        <a:rPr lang="sv-SE" sz="1200" dirty="0" smtClean="0"/>
                        <a:t>Appraise</a:t>
                      </a:r>
                    </a:p>
                    <a:p>
                      <a:r>
                        <a:rPr lang="sv-SE" sz="1200" dirty="0" smtClean="0"/>
                        <a:t>Culculate</a:t>
                      </a:r>
                    </a:p>
                    <a:p>
                      <a:r>
                        <a:rPr lang="sv-SE" sz="1200" dirty="0" smtClean="0"/>
                        <a:t>Categorize</a:t>
                      </a:r>
                    </a:p>
                    <a:p>
                      <a:r>
                        <a:rPr lang="sv-SE" sz="1200" dirty="0" smtClean="0"/>
                        <a:t>Classify</a:t>
                      </a:r>
                    </a:p>
                    <a:p>
                      <a:r>
                        <a:rPr lang="sv-SE" sz="1200" dirty="0" smtClean="0"/>
                        <a:t>Compare</a:t>
                      </a:r>
                    </a:p>
                    <a:p>
                      <a:r>
                        <a:rPr lang="sv-SE" sz="1200" dirty="0" smtClean="0"/>
                        <a:t>Debate</a:t>
                      </a:r>
                    </a:p>
                    <a:p>
                      <a:r>
                        <a:rPr lang="sv-SE" sz="1200" dirty="0" smtClean="0"/>
                        <a:t>Diagram</a:t>
                      </a:r>
                    </a:p>
                    <a:p>
                      <a:r>
                        <a:rPr lang="sv-SE" sz="1200" dirty="0" smtClean="0"/>
                        <a:t>Differentiate</a:t>
                      </a:r>
                    </a:p>
                    <a:p>
                      <a:r>
                        <a:rPr lang="sv-SE" sz="1200" dirty="0" smtClean="0"/>
                        <a:t>Distinguish</a:t>
                      </a:r>
                    </a:p>
                    <a:p>
                      <a:r>
                        <a:rPr lang="sv-SE" sz="1200" dirty="0" smtClean="0"/>
                        <a:t>Examine</a:t>
                      </a:r>
                    </a:p>
                    <a:p>
                      <a:r>
                        <a:rPr lang="sv-SE" sz="1200" dirty="0" smtClean="0"/>
                        <a:t>Experiment</a:t>
                      </a:r>
                    </a:p>
                    <a:p>
                      <a:r>
                        <a:rPr lang="sv-SE" sz="1200" dirty="0" smtClean="0"/>
                        <a:t>Inspect</a:t>
                      </a:r>
                    </a:p>
                    <a:p>
                      <a:r>
                        <a:rPr lang="sv-SE" sz="1200" dirty="0" smtClean="0"/>
                        <a:t>Inventory</a:t>
                      </a:r>
                    </a:p>
                    <a:p>
                      <a:r>
                        <a:rPr lang="sv-SE" sz="1200" dirty="0" smtClean="0"/>
                        <a:t>Question</a:t>
                      </a:r>
                    </a:p>
                    <a:p>
                      <a:r>
                        <a:rPr lang="sv-SE" sz="1200" dirty="0" smtClean="0"/>
                        <a:t>Separate</a:t>
                      </a:r>
                    </a:p>
                    <a:p>
                      <a:r>
                        <a:rPr lang="sv-SE" sz="1200" dirty="0" smtClean="0"/>
                        <a:t>Summarize</a:t>
                      </a:r>
                    </a:p>
                    <a:p>
                      <a:r>
                        <a:rPr lang="sv-SE" sz="1200" dirty="0" smtClean="0"/>
                        <a:t>Test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sv-SE" sz="1200" dirty="0" smtClean="0"/>
                        <a:t>Appraise</a:t>
                      </a:r>
                    </a:p>
                    <a:p>
                      <a:r>
                        <a:rPr lang="sv-SE" sz="1200" dirty="0" smtClean="0"/>
                        <a:t>Assess</a:t>
                      </a:r>
                    </a:p>
                    <a:p>
                      <a:r>
                        <a:rPr lang="sv-SE" sz="1200" dirty="0" smtClean="0"/>
                        <a:t>Choose</a:t>
                      </a:r>
                    </a:p>
                    <a:p>
                      <a:r>
                        <a:rPr lang="sv-SE" sz="1200" dirty="0" smtClean="0"/>
                        <a:t>Compare</a:t>
                      </a:r>
                    </a:p>
                    <a:p>
                      <a:r>
                        <a:rPr lang="sv-SE" sz="1200" dirty="0" smtClean="0"/>
                        <a:t>Criticize</a:t>
                      </a:r>
                    </a:p>
                    <a:p>
                      <a:r>
                        <a:rPr lang="sv-SE" sz="1200" dirty="0" smtClean="0"/>
                        <a:t>Determine</a:t>
                      </a:r>
                    </a:p>
                    <a:p>
                      <a:r>
                        <a:rPr lang="sv-SE" sz="1200" dirty="0" smtClean="0"/>
                        <a:t>Estimate</a:t>
                      </a:r>
                    </a:p>
                    <a:p>
                      <a:r>
                        <a:rPr lang="sv-SE" sz="1200" dirty="0" smtClean="0"/>
                        <a:t>Evaluate</a:t>
                      </a:r>
                    </a:p>
                    <a:p>
                      <a:r>
                        <a:rPr lang="sv-SE" sz="1200" dirty="0" smtClean="0"/>
                        <a:t>Grade</a:t>
                      </a:r>
                    </a:p>
                    <a:p>
                      <a:r>
                        <a:rPr lang="sv-SE" sz="1200" dirty="0" smtClean="0"/>
                        <a:t>Judge</a:t>
                      </a:r>
                    </a:p>
                    <a:p>
                      <a:r>
                        <a:rPr lang="sv-SE" sz="1200" dirty="0" smtClean="0"/>
                        <a:t>Measure</a:t>
                      </a:r>
                    </a:p>
                    <a:p>
                      <a:r>
                        <a:rPr lang="sv-SE" sz="1200" dirty="0" smtClean="0"/>
                        <a:t>Rank</a:t>
                      </a:r>
                    </a:p>
                    <a:p>
                      <a:r>
                        <a:rPr lang="sv-SE" sz="1200" dirty="0" smtClean="0"/>
                        <a:t>Rate</a:t>
                      </a:r>
                    </a:p>
                    <a:p>
                      <a:r>
                        <a:rPr lang="sv-SE" sz="1200" dirty="0" smtClean="0"/>
                        <a:t>Recommend</a:t>
                      </a:r>
                    </a:p>
                    <a:p>
                      <a:r>
                        <a:rPr lang="sv-SE" sz="1200" dirty="0" smtClean="0"/>
                        <a:t>Revise</a:t>
                      </a:r>
                    </a:p>
                    <a:p>
                      <a:r>
                        <a:rPr lang="sv-SE" sz="1200" dirty="0" smtClean="0"/>
                        <a:t>Score</a:t>
                      </a:r>
                    </a:p>
                    <a:p>
                      <a:r>
                        <a:rPr lang="sv-SE" sz="1200" dirty="0" smtClean="0"/>
                        <a:t>Select</a:t>
                      </a:r>
                    </a:p>
                    <a:p>
                      <a:r>
                        <a:rPr lang="sv-SE" sz="1200" dirty="0" smtClean="0"/>
                        <a:t>Standardize</a:t>
                      </a:r>
                    </a:p>
                    <a:p>
                      <a:r>
                        <a:rPr lang="sv-SE" sz="1200" dirty="0" smtClean="0"/>
                        <a:t>Test</a:t>
                      </a:r>
                    </a:p>
                    <a:p>
                      <a:r>
                        <a:rPr lang="sv-SE" sz="1200" dirty="0" smtClean="0"/>
                        <a:t>Vlidate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sv-SE" sz="1200" dirty="0" smtClean="0"/>
                        <a:t>Arrange</a:t>
                      </a:r>
                    </a:p>
                    <a:p>
                      <a:r>
                        <a:rPr lang="sv-SE" sz="1200" dirty="0" smtClean="0"/>
                        <a:t>Assamble</a:t>
                      </a:r>
                    </a:p>
                    <a:p>
                      <a:r>
                        <a:rPr lang="sv-SE" sz="1200" dirty="0" smtClean="0"/>
                        <a:t>Collect</a:t>
                      </a:r>
                    </a:p>
                    <a:p>
                      <a:r>
                        <a:rPr lang="sv-SE" sz="1200" dirty="0" smtClean="0"/>
                        <a:t>Compose</a:t>
                      </a:r>
                    </a:p>
                    <a:p>
                      <a:r>
                        <a:rPr lang="sv-SE" sz="1200" dirty="0" smtClean="0"/>
                        <a:t>Construct</a:t>
                      </a:r>
                    </a:p>
                    <a:p>
                      <a:r>
                        <a:rPr lang="sv-SE" sz="1200" dirty="0" smtClean="0"/>
                        <a:t>Create</a:t>
                      </a:r>
                    </a:p>
                    <a:p>
                      <a:r>
                        <a:rPr lang="sv-SE" sz="1200" dirty="0" smtClean="0"/>
                        <a:t>Design</a:t>
                      </a:r>
                    </a:p>
                    <a:p>
                      <a:r>
                        <a:rPr lang="sv-SE" sz="1200" dirty="0" smtClean="0"/>
                        <a:t>Formulate</a:t>
                      </a:r>
                    </a:p>
                    <a:p>
                      <a:r>
                        <a:rPr lang="sv-SE" sz="1200" dirty="0" smtClean="0"/>
                        <a:t>Integrate</a:t>
                      </a:r>
                    </a:p>
                    <a:p>
                      <a:r>
                        <a:rPr lang="sv-SE" sz="1200" dirty="0" smtClean="0"/>
                        <a:t>Manage</a:t>
                      </a:r>
                    </a:p>
                    <a:p>
                      <a:r>
                        <a:rPr lang="sv-SE" sz="1200" dirty="0" smtClean="0"/>
                        <a:t>Organize</a:t>
                      </a:r>
                    </a:p>
                    <a:p>
                      <a:r>
                        <a:rPr lang="sv-SE" sz="1200" dirty="0" smtClean="0"/>
                        <a:t>Plan</a:t>
                      </a:r>
                    </a:p>
                    <a:p>
                      <a:r>
                        <a:rPr lang="sv-SE" sz="1200" dirty="0" smtClean="0"/>
                        <a:t>Prepare</a:t>
                      </a:r>
                    </a:p>
                    <a:p>
                      <a:r>
                        <a:rPr lang="sv-SE" sz="1200" dirty="0" smtClean="0"/>
                        <a:t>Prescribe</a:t>
                      </a:r>
                    </a:p>
                    <a:p>
                      <a:r>
                        <a:rPr lang="sv-SE" sz="1200" dirty="0" smtClean="0"/>
                        <a:t>Produce</a:t>
                      </a:r>
                    </a:p>
                    <a:p>
                      <a:r>
                        <a:rPr lang="sv-SE" sz="1200" dirty="0" smtClean="0"/>
                        <a:t>Propose</a:t>
                      </a:r>
                    </a:p>
                    <a:p>
                      <a:r>
                        <a:rPr lang="sv-SE" sz="1200" dirty="0" smtClean="0"/>
                        <a:t>Specify</a:t>
                      </a:r>
                    </a:p>
                    <a:p>
                      <a:r>
                        <a:rPr lang="sv-SE" sz="1200" dirty="0" smtClean="0"/>
                        <a:t>Synthesize</a:t>
                      </a:r>
                    </a:p>
                    <a:p>
                      <a:r>
                        <a:rPr lang="sv-SE" sz="1200" dirty="0" smtClean="0"/>
                        <a:t>Write</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9051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611560" y="1772816"/>
            <a:ext cx="7920880" cy="2160239"/>
          </a:xfrm>
        </p:spPr>
        <p:txBody>
          <a:bodyPr/>
          <a:lstStyle/>
          <a:p>
            <a:r>
              <a:rPr lang="en-US" b="1" dirty="0" smtClean="0"/>
              <a:t>How to make sure that your students learn what they are supposed to learn?</a:t>
            </a:r>
            <a:br>
              <a:rPr lang="en-US" b="1" dirty="0" smtClean="0"/>
            </a:br>
            <a:endParaRPr lang="en-US" dirty="0"/>
          </a:p>
        </p:txBody>
      </p:sp>
      <p:sp>
        <p:nvSpPr>
          <p:cNvPr id="4" name="Sisällön paikkamerkki 3"/>
          <p:cNvSpPr>
            <a:spLocks noGrp="1"/>
          </p:cNvSpPr>
          <p:nvPr>
            <p:ph type="subTitle" idx="1"/>
          </p:nvPr>
        </p:nvSpPr>
        <p:spPr/>
        <p:txBody>
          <a:bodyPr/>
          <a:lstStyle/>
          <a:p>
            <a:r>
              <a:rPr lang="en-US" b="1" dirty="0" smtClean="0"/>
              <a:t>How to get evidence of learning</a:t>
            </a:r>
          </a:p>
        </p:txBody>
      </p:sp>
    </p:spTree>
    <p:extLst>
      <p:ext uri="{BB962C8B-B14F-4D97-AF65-F5344CB8AC3E}">
        <p14:creationId xmlns:p14="http://schemas.microsoft.com/office/powerpoint/2010/main" val="87207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How to get evidence of learning?</a:t>
            </a:r>
            <a:endParaRPr lang="en-GB" dirty="0"/>
          </a:p>
        </p:txBody>
      </p:sp>
      <p:sp>
        <p:nvSpPr>
          <p:cNvPr id="3" name="Content Placeholder 2"/>
          <p:cNvSpPr>
            <a:spLocks noGrp="1"/>
          </p:cNvSpPr>
          <p:nvPr>
            <p:ph idx="1"/>
          </p:nvPr>
        </p:nvSpPr>
        <p:spPr/>
        <p:txBody>
          <a:bodyPr/>
          <a:lstStyle/>
          <a:p>
            <a:pPr marL="342900" lvl="1" indent="-342900">
              <a:buFont typeface="Arial" charset="0"/>
              <a:buChar char="•"/>
            </a:pPr>
            <a:r>
              <a:rPr lang="en-US" sz="2800" dirty="0"/>
              <a:t>Assessment (incl. assessment tools, assessment and evaluation plan)</a:t>
            </a:r>
            <a:endParaRPr lang="en-GB" sz="2800" dirty="0"/>
          </a:p>
          <a:p>
            <a:endParaRPr lang="en-GB" dirty="0"/>
          </a:p>
        </p:txBody>
      </p:sp>
    </p:spTree>
    <p:extLst>
      <p:ext uri="{BB962C8B-B14F-4D97-AF65-F5344CB8AC3E}">
        <p14:creationId xmlns:p14="http://schemas.microsoft.com/office/powerpoint/2010/main" val="187251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sz="3600" b="1" dirty="0" smtClean="0"/>
              <a:t>Example: GFA Course</a:t>
            </a:r>
            <a:endParaRPr lang="en-GB" sz="3600" b="1" dirty="0"/>
          </a:p>
        </p:txBody>
      </p:sp>
      <p:sp>
        <p:nvSpPr>
          <p:cNvPr id="3" name="Content Placeholder 2"/>
          <p:cNvSpPr>
            <a:spLocks noGrp="1"/>
          </p:cNvSpPr>
          <p:nvPr>
            <p:ph idx="1"/>
          </p:nvPr>
        </p:nvSpPr>
        <p:spPr/>
        <p:txBody>
          <a:bodyPr/>
          <a:lstStyle/>
          <a:p>
            <a:pPr lvl="0"/>
            <a:r>
              <a:rPr lang="en-US" sz="2400" b="1" dirty="0"/>
              <a:t>Advise on framework-guidelines, directives, policies and resolutions </a:t>
            </a:r>
            <a:endParaRPr lang="en-GB" sz="2400" b="1" dirty="0"/>
          </a:p>
          <a:p>
            <a:pPr lvl="0"/>
            <a:r>
              <a:rPr lang="en-US" sz="2400" b="1" dirty="0"/>
              <a:t>Advice on gender perspective in military operations and peace support operations </a:t>
            </a:r>
            <a:endParaRPr lang="en-GB" sz="2400" b="1" dirty="0"/>
          </a:p>
          <a:p>
            <a:pPr lvl="0"/>
            <a:r>
              <a:rPr lang="en-US" sz="2400" dirty="0"/>
              <a:t>Apply gender perspective to planning, execution and evaluation in military operations </a:t>
            </a:r>
            <a:r>
              <a:rPr lang="en-US" sz="2400" dirty="0" smtClean="0"/>
              <a:t> </a:t>
            </a:r>
            <a:endParaRPr lang="en-GB" sz="2400" dirty="0"/>
          </a:p>
          <a:p>
            <a:pPr lvl="0"/>
            <a:r>
              <a:rPr lang="en-US" sz="2400" dirty="0"/>
              <a:t>Liaise with external </a:t>
            </a:r>
            <a:r>
              <a:rPr lang="en-US" sz="2400" dirty="0" smtClean="0"/>
              <a:t>actors</a:t>
            </a:r>
            <a:endParaRPr lang="en-GB" sz="2400" dirty="0"/>
          </a:p>
          <a:p>
            <a:pPr lvl="0"/>
            <a:r>
              <a:rPr lang="en-US" sz="2400" dirty="0"/>
              <a:t>Mitigate conflict related sexual violence (</a:t>
            </a:r>
            <a:r>
              <a:rPr lang="en-US" sz="2400" dirty="0" smtClean="0"/>
              <a:t>CRSV)</a:t>
            </a:r>
            <a:endParaRPr lang="en-GB" sz="2400" dirty="0"/>
          </a:p>
          <a:p>
            <a:endParaRPr lang="en-GB" dirty="0"/>
          </a:p>
        </p:txBody>
      </p:sp>
    </p:spTree>
    <p:extLst>
      <p:ext uri="{BB962C8B-B14F-4D97-AF65-F5344CB8AC3E}">
        <p14:creationId xmlns:p14="http://schemas.microsoft.com/office/powerpoint/2010/main" val="2758472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Example - </a:t>
            </a:r>
            <a:r>
              <a:rPr lang="en-US" sz="3600" dirty="0" smtClean="0"/>
              <a:t>Lesson </a:t>
            </a:r>
            <a:r>
              <a:rPr lang="en-US" sz="3600" dirty="0"/>
              <a:t>on Why and How to Include Gender in Operational Planning Staff Work </a:t>
            </a:r>
            <a:r>
              <a:rPr lang="en-US" sz="2000" dirty="0"/>
              <a:t>(from </a:t>
            </a:r>
            <a:r>
              <a:rPr lang="en-US" sz="2000" dirty="0" smtClean="0"/>
              <a:t>Designing </a:t>
            </a:r>
            <a:r>
              <a:rPr lang="en-US" sz="2000" dirty="0"/>
              <a:t>sample gender lessons, 2012) </a:t>
            </a:r>
            <a:endParaRPr lang="en-GB" sz="2000" dirty="0"/>
          </a:p>
        </p:txBody>
      </p:sp>
      <p:sp>
        <p:nvSpPr>
          <p:cNvPr id="3" name="Content Placeholder 2"/>
          <p:cNvSpPr>
            <a:spLocks noGrp="1"/>
          </p:cNvSpPr>
          <p:nvPr>
            <p:ph idx="1"/>
          </p:nvPr>
        </p:nvSpPr>
        <p:spPr>
          <a:xfrm>
            <a:off x="467544" y="2708920"/>
            <a:ext cx="8219256" cy="3417243"/>
          </a:xfrm>
        </p:spPr>
        <p:txBody>
          <a:bodyPr/>
          <a:lstStyle/>
          <a:p>
            <a:pPr marL="0" indent="0">
              <a:buNone/>
            </a:pPr>
            <a:r>
              <a:rPr lang="en-US" sz="2000" dirty="0" smtClean="0"/>
              <a:t>1</a:t>
            </a:r>
            <a:r>
              <a:rPr lang="en-US" sz="2000" dirty="0"/>
              <a:t>) Short scenario; 2) Think-Pair-share; 3) Project work “Operational Plan”.</a:t>
            </a:r>
            <a:endParaRPr lang="en-GB" sz="2000" dirty="0"/>
          </a:p>
          <a:p>
            <a:endParaRPr lang="en-GB" sz="2000" dirty="0"/>
          </a:p>
          <a:p>
            <a:pPr marL="0" indent="0">
              <a:buNone/>
            </a:pPr>
            <a:r>
              <a:rPr lang="en-GB" sz="2000" dirty="0"/>
              <a:t>By the end of the lesson the learners will be able to:</a:t>
            </a:r>
          </a:p>
          <a:p>
            <a:r>
              <a:rPr lang="en-GB" sz="2000" dirty="0"/>
              <a:t>1) </a:t>
            </a:r>
            <a:r>
              <a:rPr lang="en-GB" sz="2000" dirty="0" smtClean="0"/>
              <a:t>explain </a:t>
            </a:r>
            <a:r>
              <a:rPr lang="en-GB" sz="2000" dirty="0"/>
              <a:t>gender dimensions relevant to Operational planning staff work;</a:t>
            </a:r>
          </a:p>
          <a:p>
            <a:r>
              <a:rPr lang="en-GB" sz="2000" dirty="0"/>
              <a:t>2) analyse where gender should be incorporated to Operational planning staff work;</a:t>
            </a:r>
          </a:p>
          <a:p>
            <a:r>
              <a:rPr lang="en-GB" sz="2000" dirty="0"/>
              <a:t>3) suggest an </a:t>
            </a:r>
            <a:r>
              <a:rPr lang="en-GB" sz="2000" dirty="0" smtClean="0"/>
              <a:t>operational </a:t>
            </a:r>
            <a:r>
              <a:rPr lang="en-GB" sz="2000" dirty="0"/>
              <a:t>plan that integrates gender throughout the document.</a:t>
            </a:r>
          </a:p>
          <a:p>
            <a:endParaRPr lang="en-GB" dirty="0"/>
          </a:p>
        </p:txBody>
      </p:sp>
    </p:spTree>
    <p:extLst>
      <p:ext uri="{BB962C8B-B14F-4D97-AF65-F5344CB8AC3E}">
        <p14:creationId xmlns:p14="http://schemas.microsoft.com/office/powerpoint/2010/main" val="2095624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600" b="1" dirty="0" smtClean="0"/>
              <a:t>GFA Course`s Exam</a:t>
            </a:r>
            <a:endParaRPr lang="en-GB" sz="3600" b="1" dirty="0"/>
          </a:p>
        </p:txBody>
      </p:sp>
      <p:sp>
        <p:nvSpPr>
          <p:cNvPr id="3" name="Content Placeholder 2"/>
          <p:cNvSpPr>
            <a:spLocks noGrp="1"/>
          </p:cNvSpPr>
          <p:nvPr>
            <p:ph idx="1"/>
          </p:nvPr>
        </p:nvSpPr>
        <p:spPr>
          <a:xfrm>
            <a:off x="395536" y="1484784"/>
            <a:ext cx="8291264" cy="4641379"/>
          </a:xfrm>
        </p:spPr>
        <p:txBody>
          <a:bodyPr/>
          <a:lstStyle/>
          <a:p>
            <a:pPr marL="0" indent="0">
              <a:buNone/>
            </a:pPr>
            <a:r>
              <a:rPr lang="en-US" sz="2400" dirty="0" smtClean="0"/>
              <a:t>Student </a:t>
            </a:r>
            <a:r>
              <a:rPr lang="en-US" sz="2400" dirty="0"/>
              <a:t>has to show that </a:t>
            </a:r>
            <a:r>
              <a:rPr lang="en-US" sz="2400" dirty="0" smtClean="0"/>
              <a:t>s/he:</a:t>
            </a:r>
            <a:endParaRPr lang="en-GB" sz="2400" dirty="0"/>
          </a:p>
          <a:p>
            <a:pPr lvl="0"/>
            <a:r>
              <a:rPr lang="en-US" sz="2400" b="1" dirty="0" smtClean="0"/>
              <a:t>Understands </a:t>
            </a:r>
            <a:r>
              <a:rPr lang="en-US" sz="2400" b="1" dirty="0"/>
              <a:t>the substance </a:t>
            </a:r>
            <a:r>
              <a:rPr lang="en-US" sz="2400" dirty="0"/>
              <a:t>of UNSCR’s on Women Peace and </a:t>
            </a:r>
            <a:r>
              <a:rPr lang="en-US" sz="2400" dirty="0" smtClean="0"/>
              <a:t>Security </a:t>
            </a:r>
            <a:r>
              <a:rPr lang="en-US" sz="2400" dirty="0"/>
              <a:t>– Protection, Prevention, Participation.</a:t>
            </a:r>
            <a:endParaRPr lang="en-GB" sz="2400" dirty="0"/>
          </a:p>
          <a:p>
            <a:pPr lvl="0"/>
            <a:r>
              <a:rPr lang="en-US" sz="2400" b="1" dirty="0" smtClean="0"/>
              <a:t>Is </a:t>
            </a:r>
            <a:r>
              <a:rPr lang="en-US" sz="2400" b="1" dirty="0"/>
              <a:t>able to interpret and use </a:t>
            </a:r>
            <a:r>
              <a:rPr lang="en-US" sz="2400" dirty="0"/>
              <a:t>UNSCR resolutions on women, peace and security as a basis for the gender field advisor`s work.  </a:t>
            </a:r>
            <a:endParaRPr lang="en-GB" sz="2400" dirty="0"/>
          </a:p>
          <a:p>
            <a:pPr lvl="0"/>
            <a:r>
              <a:rPr lang="en-US" sz="2400" b="1" dirty="0"/>
              <a:t>Has knowledge of the roles and responsibilities </a:t>
            </a:r>
            <a:r>
              <a:rPr lang="en-US" sz="2400" dirty="0"/>
              <a:t>of acting in position as GFA/GENAD</a:t>
            </a:r>
            <a:endParaRPr lang="en-GB" sz="2400" dirty="0"/>
          </a:p>
          <a:p>
            <a:pPr lvl="0"/>
            <a:r>
              <a:rPr lang="en-US" sz="2400" b="1" dirty="0"/>
              <a:t>Is able to advise commanders </a:t>
            </a:r>
            <a:r>
              <a:rPr lang="en-US" sz="2400" dirty="0"/>
              <a:t>of the content in the Bi-SC Directive 40-1. </a:t>
            </a:r>
            <a:endParaRPr lang="en-GB" sz="2400" dirty="0"/>
          </a:p>
          <a:p>
            <a:pPr lvl="0"/>
            <a:r>
              <a:rPr lang="en-US" sz="2400" b="1" dirty="0"/>
              <a:t>Is able to support units </a:t>
            </a:r>
            <a:r>
              <a:rPr lang="en-US" sz="2400" dirty="0"/>
              <a:t>in accordance with the content in Bi-SC Directive 40-1. </a:t>
            </a:r>
            <a:endParaRPr lang="en-GB" sz="2400" dirty="0"/>
          </a:p>
        </p:txBody>
      </p:sp>
    </p:spTree>
    <p:extLst>
      <p:ext uri="{BB962C8B-B14F-4D97-AF65-F5344CB8AC3E}">
        <p14:creationId xmlns:p14="http://schemas.microsoft.com/office/powerpoint/2010/main" val="1708697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32774"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sv-SE" sz="900" b="1" dirty="0">
                  <a:solidFill>
                    <a:prstClr val="white"/>
                  </a:solidFill>
                  <a:cs typeface="Arial" charset="0"/>
                </a:rPr>
                <a:t>NORDIC CENTRE FOR GENDER IN MILITARY OPERATIONS</a:t>
              </a:r>
              <a:endParaRPr lang="en-US" sz="900" b="1" dirty="0">
                <a:solidFill>
                  <a:prstClr val="white"/>
                </a:solidFill>
                <a:cs typeface="Arial" charset="0"/>
              </a:endParaRPr>
            </a:p>
          </p:txBody>
        </p:sp>
      </p:grpSp>
      <p:sp>
        <p:nvSpPr>
          <p:cNvPr id="32772"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lang="sv-SE" sz="900" b="1" dirty="0">
                <a:solidFill>
                  <a:prstClr val="white"/>
                </a:solidFill>
                <a:cs typeface="Arial" charset="0"/>
              </a:rPr>
              <a:t>www.mil.se/swedint</a:t>
            </a:r>
            <a:endParaRPr lang="en-US" sz="900" b="1" dirty="0">
              <a:solidFill>
                <a:prstClr val="white"/>
              </a:solidFill>
              <a:cs typeface="Arial" charset="0"/>
            </a:endParaRPr>
          </a:p>
        </p:txBody>
      </p:sp>
      <p:sp>
        <p:nvSpPr>
          <p:cNvPr id="4" name="Rectangle 3"/>
          <p:cNvSpPr/>
          <p:nvPr/>
        </p:nvSpPr>
        <p:spPr>
          <a:xfrm>
            <a:off x="899592" y="1052737"/>
            <a:ext cx="6984776" cy="1446550"/>
          </a:xfrm>
          <a:prstGeom prst="rect">
            <a:avLst/>
          </a:prstGeom>
        </p:spPr>
        <p:txBody>
          <a:bodyPr wrap="square">
            <a:spAutoFit/>
          </a:bodyPr>
          <a:lstStyle/>
          <a:p>
            <a:r>
              <a:rPr lang="en-GB" sz="4400" dirty="0" smtClean="0">
                <a:solidFill>
                  <a:prstClr val="black"/>
                </a:solidFill>
              </a:rPr>
              <a:t>Assessment </a:t>
            </a:r>
          </a:p>
          <a:p>
            <a:r>
              <a:rPr lang="en-GB" sz="4400" dirty="0" smtClean="0">
                <a:solidFill>
                  <a:prstClr val="black"/>
                </a:solidFill>
              </a:rPr>
              <a:t> </a:t>
            </a:r>
            <a:endParaRPr lang="en-US" sz="4400" dirty="0">
              <a:solidFill>
                <a:prstClr val="black"/>
              </a:solidFill>
            </a:endParaRPr>
          </a:p>
        </p:txBody>
      </p:sp>
      <p:sp>
        <p:nvSpPr>
          <p:cNvPr id="11" name="Content Placeholder 2"/>
          <p:cNvSpPr txBox="1">
            <a:spLocks/>
          </p:cNvSpPr>
          <p:nvPr/>
        </p:nvSpPr>
        <p:spPr>
          <a:xfrm>
            <a:off x="537406" y="2708920"/>
            <a:ext cx="8149394" cy="341724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dirty="0" smtClean="0">
              <a:solidFill>
                <a:prstClr val="black"/>
              </a:solidFill>
            </a:endParaRPr>
          </a:p>
        </p:txBody>
      </p:sp>
      <p:sp>
        <p:nvSpPr>
          <p:cNvPr id="10" name="Sisällön paikkamerkki 3"/>
          <p:cNvSpPr txBox="1">
            <a:spLocks/>
          </p:cNvSpPr>
          <p:nvPr/>
        </p:nvSpPr>
        <p:spPr>
          <a:xfrm>
            <a:off x="584752" y="2499287"/>
            <a:ext cx="3911047" cy="36268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defRPr/>
            </a:pPr>
            <a:r>
              <a:rPr lang="en-GB" sz="2400" dirty="0" smtClean="0">
                <a:solidFill>
                  <a:prstClr val="black"/>
                </a:solidFill>
              </a:rPr>
              <a:t>Practical</a:t>
            </a:r>
          </a:p>
          <a:p>
            <a:pPr marL="457200" indent="-457200">
              <a:defRPr/>
            </a:pPr>
            <a:r>
              <a:rPr lang="en-GB" sz="2400" dirty="0" smtClean="0">
                <a:solidFill>
                  <a:prstClr val="black"/>
                </a:solidFill>
              </a:rPr>
              <a:t>Theoretical</a:t>
            </a:r>
          </a:p>
          <a:p>
            <a:pPr marL="457200" indent="-457200">
              <a:defRPr/>
            </a:pPr>
            <a:r>
              <a:rPr lang="en-US" sz="2400" dirty="0" smtClean="0">
                <a:solidFill>
                  <a:prstClr val="black"/>
                </a:solidFill>
              </a:rPr>
              <a:t>Combinations</a:t>
            </a:r>
            <a:endParaRPr lang="en-GB" sz="2400" dirty="0" smtClean="0">
              <a:solidFill>
                <a:prstClr val="black"/>
              </a:solidFill>
            </a:endParaRPr>
          </a:p>
          <a:p>
            <a:pPr>
              <a:defRPr/>
            </a:pPr>
            <a:endParaRPr lang="en-GB" sz="2400" dirty="0" smtClean="0">
              <a:solidFill>
                <a:prstClr val="black"/>
              </a:solidFill>
            </a:endParaRPr>
          </a:p>
          <a:p>
            <a:pPr>
              <a:defRPr/>
            </a:pPr>
            <a:r>
              <a:rPr lang="en-GB" sz="2400" dirty="0" smtClean="0">
                <a:solidFill>
                  <a:prstClr val="black"/>
                </a:solidFill>
              </a:rPr>
              <a:t>Formative assessment</a:t>
            </a:r>
          </a:p>
          <a:p>
            <a:pPr>
              <a:defRPr/>
            </a:pPr>
            <a:r>
              <a:rPr lang="en-GB" sz="2400" dirty="0" smtClean="0">
                <a:solidFill>
                  <a:prstClr val="black"/>
                </a:solidFill>
              </a:rPr>
              <a:t>Summative assessment</a:t>
            </a:r>
            <a:endParaRPr lang="fi-FI" sz="2400" dirty="0">
              <a:solidFill>
                <a:prstClr val="black"/>
              </a:solidFill>
            </a:endParaRPr>
          </a:p>
        </p:txBody>
      </p:sp>
      <p:pic>
        <p:nvPicPr>
          <p:cNvPr id="12" name="Picture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714" y="2264117"/>
            <a:ext cx="3007008" cy="1999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tuden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557" y="4581128"/>
            <a:ext cx="3031479" cy="202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37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32774"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sv-SE" sz="900" b="1" dirty="0">
                  <a:solidFill>
                    <a:schemeClr val="bg1"/>
                  </a:solidFill>
                  <a:cs typeface="Arial" charset="0"/>
                </a:rPr>
                <a:t>NORDIC CENTRE FOR GENDER IN MILITARY OPERATIONS</a:t>
              </a:r>
              <a:endParaRPr lang="en-US" sz="900" b="1" dirty="0">
                <a:solidFill>
                  <a:schemeClr val="bg1"/>
                </a:solidFill>
                <a:cs typeface="Arial" charset="0"/>
              </a:endParaRPr>
            </a:p>
          </p:txBody>
        </p:sp>
      </p:grpSp>
      <p:sp>
        <p:nvSpPr>
          <p:cNvPr id="32772"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lang="sv-SE" sz="900" b="1" dirty="0">
                <a:solidFill>
                  <a:schemeClr val="bg1"/>
                </a:solidFill>
                <a:cs typeface="Arial" charset="0"/>
              </a:rPr>
              <a:t>www.mil.se/swedint</a:t>
            </a:r>
            <a:endParaRPr lang="en-US" sz="900" b="1" dirty="0">
              <a:solidFill>
                <a:schemeClr val="bg1"/>
              </a:solidFill>
              <a:cs typeface="Arial" charset="0"/>
            </a:endParaRPr>
          </a:p>
        </p:txBody>
      </p:sp>
      <p:sp>
        <p:nvSpPr>
          <p:cNvPr id="9" name="Rectangle 2"/>
          <p:cNvSpPr txBox="1">
            <a:spLocks/>
          </p:cNvSpPr>
          <p:nvPr/>
        </p:nvSpPr>
        <p:spPr bwMode="auto">
          <a:xfrm>
            <a:off x="900113" y="836613"/>
            <a:ext cx="7343775" cy="863600"/>
          </a:xfrm>
          <a:prstGeom prst="rect">
            <a:avLst/>
          </a:prstGeom>
          <a:noFill/>
          <a:ln>
            <a:noFill/>
          </a:ln>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GB" sz="3800" b="1" dirty="0" smtClean="0">
                <a:latin typeface="+mn-lt"/>
              </a:rPr>
              <a:t>Method and time</a:t>
            </a:r>
            <a:endParaRPr lang="sv-SE" sz="3800" b="1" dirty="0" smtClean="0">
              <a:latin typeface="+mn-lt"/>
            </a:endParaRPr>
          </a:p>
        </p:txBody>
      </p:sp>
      <p:sp>
        <p:nvSpPr>
          <p:cNvPr id="10" name="textruta 2"/>
          <p:cNvSpPr txBox="1">
            <a:spLocks noChangeArrowheads="1"/>
          </p:cNvSpPr>
          <p:nvPr/>
        </p:nvSpPr>
        <p:spPr bwMode="auto">
          <a:xfrm>
            <a:off x="818866" y="1733266"/>
            <a:ext cx="742502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lvl="0"/>
            <a:r>
              <a:rPr lang="en-GB" sz="2800" b="1" dirty="0" smtClean="0"/>
              <a:t>Interactive lecture followed by syndicate </a:t>
            </a:r>
            <a:r>
              <a:rPr lang="en-GB" sz="3600" b="1" dirty="0">
                <a:latin typeface="+mn-lt"/>
                <a:ea typeface="ＭＳ Ｐゴシック" charset="0"/>
                <a:cs typeface="ＭＳ Ｐゴシック" charset="0"/>
              </a:rPr>
              <a:t>task</a:t>
            </a:r>
            <a:r>
              <a:rPr lang="en-GB" sz="2800" b="1" dirty="0" smtClean="0"/>
              <a:t> and feedback by syndicate leaders and instructors in plenary</a:t>
            </a:r>
            <a:endParaRPr lang="en-US" sz="2800" dirty="0"/>
          </a:p>
          <a:p>
            <a:pPr marL="457200" lvl="0" indent="-457200">
              <a:buFont typeface="Arial" panose="020B0604020202020204" pitchFamily="34" charset="0"/>
              <a:buChar char="•"/>
            </a:pPr>
            <a:endParaRPr lang="en-GB" sz="2800" dirty="0" smtClean="0"/>
          </a:p>
          <a:p>
            <a:pPr lvl="0"/>
            <a:r>
              <a:rPr lang="en-GB" sz="2800" dirty="0" smtClean="0"/>
              <a:t>08.10 – 08.55 	Lecture</a:t>
            </a:r>
            <a:endParaRPr lang="en-US" sz="2800" dirty="0"/>
          </a:p>
          <a:p>
            <a:pPr lvl="0"/>
            <a:endParaRPr lang="en-GB" sz="2800" dirty="0" smtClean="0"/>
          </a:p>
          <a:p>
            <a:pPr lvl="0"/>
            <a:r>
              <a:rPr lang="en-GB" sz="2800" dirty="0" smtClean="0"/>
              <a:t>09.05 – 10.30	Syndicate work</a:t>
            </a:r>
          </a:p>
          <a:p>
            <a:r>
              <a:rPr lang="en-GB" sz="2800" dirty="0" smtClean="0"/>
              <a:t>10.45 </a:t>
            </a:r>
            <a:r>
              <a:rPr lang="en-GB" sz="2800" dirty="0"/>
              <a:t>– </a:t>
            </a:r>
            <a:r>
              <a:rPr lang="en-GB" sz="2800" dirty="0" smtClean="0"/>
              <a:t>11.45</a:t>
            </a:r>
            <a:r>
              <a:rPr lang="en-GB" sz="2800" dirty="0"/>
              <a:t>	</a:t>
            </a:r>
            <a:r>
              <a:rPr lang="en-GB" sz="2800" dirty="0" smtClean="0"/>
              <a:t>Back brief in Plenary</a:t>
            </a:r>
          </a:p>
        </p:txBody>
      </p:sp>
    </p:spTree>
    <p:extLst>
      <p:ext uri="{BB962C8B-B14F-4D97-AF65-F5344CB8AC3E}">
        <p14:creationId xmlns:p14="http://schemas.microsoft.com/office/powerpoint/2010/main" val="273644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tsikko 5"/>
          <p:cNvSpPr>
            <a:spLocks noGrp="1"/>
          </p:cNvSpPr>
          <p:nvPr>
            <p:ph type="title"/>
          </p:nvPr>
        </p:nvSpPr>
        <p:spPr bwMode="auto">
          <a:xfrm>
            <a:off x="467544" y="692696"/>
            <a:ext cx="8230369"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smtClean="0">
                <a:ea typeface="ＭＳ Ｐゴシック" pitchFamily="34" charset="-128"/>
              </a:rPr>
              <a:t>We make a assessment plan </a:t>
            </a:r>
            <a:r>
              <a:rPr lang="sv-SE" altLang="en-US" sz="4400" dirty="0" smtClean="0">
                <a:ea typeface="ＭＳ Ｐゴシック" pitchFamily="34" charset="-128"/>
              </a:rPr>
              <a:t/>
            </a:r>
            <a:br>
              <a:rPr lang="sv-SE" altLang="en-US" sz="4400" dirty="0" smtClean="0">
                <a:ea typeface="ＭＳ Ｐゴシック" pitchFamily="34" charset="-128"/>
              </a:rPr>
            </a:br>
            <a:endParaRPr lang="fi-FI" altLang="en-US" sz="4400" dirty="0" smtClean="0">
              <a:ea typeface="ＭＳ Ｐゴシック" pitchFamily="34" charset="-128"/>
            </a:endParaRPr>
          </a:p>
        </p:txBody>
      </p:sp>
      <p:sp>
        <p:nvSpPr>
          <p:cNvPr id="2" name="Sisällön paikkamerkki 1"/>
          <p:cNvSpPr>
            <a:spLocks noGrp="1"/>
          </p:cNvSpPr>
          <p:nvPr>
            <p:ph idx="1"/>
          </p:nvPr>
        </p:nvSpPr>
        <p:spPr>
          <a:xfrm>
            <a:off x="539552" y="2060848"/>
            <a:ext cx="7993261" cy="4536503"/>
          </a:xfrm>
        </p:spPr>
        <p:txBody>
          <a:bodyPr/>
          <a:lstStyle/>
          <a:p>
            <a:pPr>
              <a:lnSpc>
                <a:spcPct val="90000"/>
              </a:lnSpc>
              <a:buFontTx/>
              <a:buChar char="•"/>
              <a:defRPr/>
            </a:pPr>
            <a:r>
              <a:rPr lang="en-US" sz="2400" dirty="0" smtClean="0"/>
              <a:t>Type </a:t>
            </a:r>
            <a:r>
              <a:rPr lang="en-US" sz="2400" dirty="0"/>
              <a:t>of test </a:t>
            </a:r>
          </a:p>
          <a:p>
            <a:pPr lvl="1">
              <a:lnSpc>
                <a:spcPct val="90000"/>
              </a:lnSpc>
              <a:buFontTx/>
              <a:buChar char="•"/>
              <a:defRPr/>
            </a:pPr>
            <a:r>
              <a:rPr lang="en-US" dirty="0"/>
              <a:t>Formative, summative</a:t>
            </a:r>
          </a:p>
          <a:p>
            <a:pPr lvl="1">
              <a:lnSpc>
                <a:spcPct val="90000"/>
              </a:lnSpc>
              <a:buFontTx/>
              <a:buChar char="•"/>
              <a:defRPr/>
            </a:pPr>
            <a:r>
              <a:rPr lang="en-US" dirty="0"/>
              <a:t>Practical, </a:t>
            </a:r>
            <a:r>
              <a:rPr lang="en-US" dirty="0" smtClean="0"/>
              <a:t>theoretical, combination </a:t>
            </a:r>
            <a:endParaRPr lang="en-US" dirty="0"/>
          </a:p>
          <a:p>
            <a:pPr>
              <a:lnSpc>
                <a:spcPct val="90000"/>
              </a:lnSpc>
              <a:buFontTx/>
              <a:buChar char="•"/>
              <a:defRPr/>
            </a:pPr>
            <a:r>
              <a:rPr lang="en-US" sz="2400" dirty="0"/>
              <a:t>How many tests</a:t>
            </a:r>
          </a:p>
          <a:p>
            <a:pPr>
              <a:lnSpc>
                <a:spcPct val="90000"/>
              </a:lnSpc>
              <a:buFontTx/>
              <a:buChar char="•"/>
              <a:defRPr/>
            </a:pPr>
            <a:r>
              <a:rPr lang="en-US" sz="2400" dirty="0"/>
              <a:t>When to test</a:t>
            </a:r>
          </a:p>
          <a:p>
            <a:pPr>
              <a:lnSpc>
                <a:spcPct val="90000"/>
              </a:lnSpc>
              <a:buFontTx/>
              <a:buChar char="•"/>
              <a:defRPr/>
            </a:pPr>
            <a:r>
              <a:rPr lang="en-US" sz="2400" dirty="0"/>
              <a:t>How the results will be interpreted and used</a:t>
            </a:r>
          </a:p>
          <a:p>
            <a:pPr>
              <a:lnSpc>
                <a:spcPct val="90000"/>
              </a:lnSpc>
              <a:buFontTx/>
              <a:buChar char="•"/>
              <a:defRPr/>
            </a:pPr>
            <a:r>
              <a:rPr lang="en-US" sz="2400" dirty="0"/>
              <a:t>Resources required for each test</a:t>
            </a:r>
          </a:p>
          <a:p>
            <a:pPr>
              <a:lnSpc>
                <a:spcPct val="90000"/>
              </a:lnSpc>
              <a:buFontTx/>
              <a:buChar char="•"/>
              <a:defRPr/>
            </a:pPr>
            <a:r>
              <a:rPr lang="en-US" sz="2400" dirty="0"/>
              <a:t>Limitations impacting the test</a:t>
            </a:r>
          </a:p>
          <a:p>
            <a:pPr>
              <a:lnSpc>
                <a:spcPct val="90000"/>
              </a:lnSpc>
              <a:buFontTx/>
              <a:buChar char="•"/>
              <a:defRPr/>
            </a:pPr>
            <a:r>
              <a:rPr lang="en-US" sz="2400" dirty="0"/>
              <a:t>Impact of success or failure</a:t>
            </a:r>
          </a:p>
          <a:p>
            <a:pPr>
              <a:buFont typeface="Arial" charset="0"/>
              <a:buChar char="•"/>
              <a:defRPr/>
            </a:pPr>
            <a:endParaRPr lang="fi-FI" dirty="0"/>
          </a:p>
        </p:txBody>
      </p:sp>
    </p:spTree>
    <p:extLst>
      <p:ext uri="{BB962C8B-B14F-4D97-AF65-F5344CB8AC3E}">
        <p14:creationId xmlns:p14="http://schemas.microsoft.com/office/powerpoint/2010/main" val="208452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n-US" dirty="0" smtClean="0"/>
              <a:t>Sum up…</a:t>
            </a:r>
            <a:endParaRPr lang="en-US" dirty="0"/>
          </a:p>
        </p:txBody>
      </p:sp>
      <p:sp>
        <p:nvSpPr>
          <p:cNvPr id="4" name="Sisällön paikkamerkki 3"/>
          <p:cNvSpPr>
            <a:spLocks noGrp="1"/>
          </p:cNvSpPr>
          <p:nvPr>
            <p:ph idx="1"/>
          </p:nvPr>
        </p:nvSpPr>
        <p:spPr/>
        <p:txBody>
          <a:bodyPr/>
          <a:lstStyle/>
          <a:p>
            <a:r>
              <a:rPr lang="en-US" b="1" dirty="0" smtClean="0"/>
              <a:t>What is the most important duty of the trainer?</a:t>
            </a:r>
            <a:endParaRPr lang="en-US" b="1" dirty="0"/>
          </a:p>
        </p:txBody>
      </p:sp>
    </p:spTree>
    <p:extLst>
      <p:ext uri="{BB962C8B-B14F-4D97-AF65-F5344CB8AC3E}">
        <p14:creationId xmlns:p14="http://schemas.microsoft.com/office/powerpoint/2010/main" val="698752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n-US" dirty="0" smtClean="0"/>
              <a:t>Sum up…</a:t>
            </a:r>
            <a:endParaRPr lang="en-US" dirty="0"/>
          </a:p>
        </p:txBody>
      </p:sp>
      <p:sp>
        <p:nvSpPr>
          <p:cNvPr id="4" name="Sisällön paikkamerkki 3"/>
          <p:cNvSpPr>
            <a:spLocks noGrp="1"/>
          </p:cNvSpPr>
          <p:nvPr>
            <p:ph idx="1"/>
          </p:nvPr>
        </p:nvSpPr>
        <p:spPr/>
        <p:txBody>
          <a:bodyPr/>
          <a:lstStyle/>
          <a:p>
            <a:r>
              <a:rPr lang="en-US" dirty="0" smtClean="0"/>
              <a:t>What is the most important duty of the trainer?</a:t>
            </a:r>
          </a:p>
          <a:p>
            <a:endParaRPr lang="en-US" dirty="0" smtClean="0"/>
          </a:p>
          <a:p>
            <a:r>
              <a:rPr lang="en-US" b="1" dirty="0" smtClean="0"/>
              <a:t>Trainers help learners / students to learn!</a:t>
            </a:r>
            <a:endParaRPr lang="en-US" b="1" dirty="0"/>
          </a:p>
        </p:txBody>
      </p:sp>
    </p:spTree>
    <p:extLst>
      <p:ext uri="{BB962C8B-B14F-4D97-AF65-F5344CB8AC3E}">
        <p14:creationId xmlns:p14="http://schemas.microsoft.com/office/powerpoint/2010/main" val="3149870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936103"/>
          </a:xfrm>
        </p:spPr>
        <p:txBody>
          <a:bodyPr/>
          <a:lstStyle/>
          <a:p>
            <a:r>
              <a:rPr lang="en-US" b="1" dirty="0"/>
              <a:t>What </a:t>
            </a:r>
            <a:r>
              <a:rPr lang="en-US" b="1" dirty="0" smtClean="0"/>
              <a:t>is definition of learning?</a:t>
            </a:r>
            <a:br>
              <a:rPr lang="en-US" b="1" dirty="0" smtClean="0"/>
            </a:br>
            <a:endParaRPr lang="en-US" dirty="0"/>
          </a:p>
        </p:txBody>
      </p:sp>
    </p:spTree>
    <p:extLst>
      <p:ext uri="{BB962C8B-B14F-4D97-AF65-F5344CB8AC3E}">
        <p14:creationId xmlns:p14="http://schemas.microsoft.com/office/powerpoint/2010/main" val="1198379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980728"/>
            <a:ext cx="7992888" cy="2952327"/>
          </a:xfrm>
        </p:spPr>
        <p:txBody>
          <a:bodyPr/>
          <a:lstStyle/>
          <a:p>
            <a:pPr algn="l"/>
            <a:r>
              <a:rPr lang="en-US" b="1" dirty="0"/>
              <a:t>What </a:t>
            </a:r>
            <a:r>
              <a:rPr lang="en-US" b="1" dirty="0" smtClean="0"/>
              <a:t>is definition of learning?</a:t>
            </a:r>
            <a:br>
              <a:rPr lang="en-US" b="1" dirty="0" smtClean="0"/>
            </a:br>
            <a:r>
              <a:rPr lang="en-GB" sz="3600" dirty="0"/>
              <a:t>Learning is a relatively permanent change of behaviour based on </a:t>
            </a:r>
            <a:r>
              <a:rPr lang="en-GB" sz="3600" dirty="0" smtClean="0"/>
              <a:t>experience!</a:t>
            </a:r>
            <a:r>
              <a:rPr lang="en-US" sz="3600" b="1" dirty="0"/>
              <a:t/>
            </a:r>
            <a:br>
              <a:rPr lang="en-US" sz="3600" b="1" dirty="0"/>
            </a:br>
            <a:r>
              <a:rPr lang="en-US" b="1" dirty="0" smtClean="0"/>
              <a:t/>
            </a:r>
            <a:br>
              <a:rPr lang="en-US" b="1" dirty="0" smtClean="0"/>
            </a:br>
            <a:endParaRPr lang="en-US" dirty="0"/>
          </a:p>
        </p:txBody>
      </p:sp>
    </p:spTree>
    <p:extLst>
      <p:ext uri="{BB962C8B-B14F-4D97-AF65-F5344CB8AC3E}">
        <p14:creationId xmlns:p14="http://schemas.microsoft.com/office/powerpoint/2010/main" val="3883510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936103"/>
          </a:xfrm>
        </p:spPr>
        <p:txBody>
          <a:bodyPr/>
          <a:lstStyle/>
          <a:p>
            <a:r>
              <a:rPr lang="en-US" b="1" dirty="0"/>
              <a:t>What </a:t>
            </a:r>
            <a:r>
              <a:rPr lang="en-US" b="1" dirty="0" smtClean="0"/>
              <a:t>is requirement?</a:t>
            </a:r>
            <a:br>
              <a:rPr lang="en-US" b="1" dirty="0" smtClean="0"/>
            </a:br>
            <a:endParaRPr lang="en-US" dirty="0"/>
          </a:p>
        </p:txBody>
      </p:sp>
    </p:spTree>
    <p:extLst>
      <p:ext uri="{BB962C8B-B14F-4D97-AF65-F5344CB8AC3E}">
        <p14:creationId xmlns:p14="http://schemas.microsoft.com/office/powerpoint/2010/main" val="159519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467544" y="1412776"/>
            <a:ext cx="8064896" cy="3960440"/>
          </a:xfrm>
        </p:spPr>
        <p:txBody>
          <a:bodyPr/>
          <a:lstStyle/>
          <a:p>
            <a:pPr algn="l"/>
            <a:r>
              <a:rPr lang="en-US" b="1" dirty="0"/>
              <a:t>What </a:t>
            </a:r>
            <a:r>
              <a:rPr lang="en-US" b="1" dirty="0" smtClean="0"/>
              <a:t>is requirement?</a:t>
            </a:r>
            <a:r>
              <a:rPr lang="en-US" dirty="0" smtClean="0"/>
              <a:t/>
            </a:r>
            <a:br>
              <a:rPr lang="en-US" dirty="0" smtClean="0"/>
            </a:br>
            <a:r>
              <a:rPr lang="en-GB" sz="3600" dirty="0" smtClean="0"/>
              <a:t>Requirements </a:t>
            </a:r>
            <a:r>
              <a:rPr lang="en-GB" sz="3600" dirty="0"/>
              <a:t>are operational commanders` performance gaps.</a:t>
            </a:r>
            <a:br>
              <a:rPr lang="en-GB" sz="3600" dirty="0"/>
            </a:br>
            <a:r>
              <a:rPr lang="sv-SE" sz="3600" dirty="0" smtClean="0"/>
              <a:t>They </a:t>
            </a:r>
            <a:r>
              <a:rPr lang="sv-SE" sz="3600" dirty="0"/>
              <a:t>state </a:t>
            </a:r>
            <a:r>
              <a:rPr lang="sv-SE" sz="3600" dirty="0" smtClean="0"/>
              <a:t>what </a:t>
            </a:r>
            <a:r>
              <a:rPr lang="sv-SE" sz="3600" dirty="0"/>
              <a:t>we need to be able to do!</a:t>
            </a:r>
            <a:r>
              <a:rPr lang="en-GB" sz="3600" dirty="0"/>
              <a:t/>
            </a:r>
            <a:br>
              <a:rPr lang="en-GB" sz="3600" dirty="0"/>
            </a:br>
            <a:r>
              <a:rPr lang="en-US" b="1" dirty="0" smtClean="0"/>
              <a:t/>
            </a:r>
            <a:br>
              <a:rPr lang="en-US" b="1" dirty="0" smtClean="0"/>
            </a:br>
            <a:endParaRPr lang="en-US" dirty="0"/>
          </a:p>
        </p:txBody>
      </p:sp>
    </p:spTree>
    <p:extLst>
      <p:ext uri="{BB962C8B-B14F-4D97-AF65-F5344CB8AC3E}">
        <p14:creationId xmlns:p14="http://schemas.microsoft.com/office/powerpoint/2010/main" val="3304988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611560" y="2852936"/>
            <a:ext cx="7920880" cy="1368152"/>
          </a:xfrm>
        </p:spPr>
        <p:txBody>
          <a:bodyPr/>
          <a:lstStyle/>
          <a:p>
            <a:r>
              <a:rPr lang="en-US" b="1" dirty="0"/>
              <a:t>What </a:t>
            </a:r>
            <a:r>
              <a:rPr lang="en-US" b="1" dirty="0" smtClean="0"/>
              <a:t>is target audience analysis? </a:t>
            </a:r>
            <a:br>
              <a:rPr lang="en-US" b="1" dirty="0" smtClean="0"/>
            </a:br>
            <a:r>
              <a:rPr lang="en-US" b="1" dirty="0" smtClean="0"/>
              <a:t/>
            </a:r>
            <a:br>
              <a:rPr lang="en-US" b="1" dirty="0" smtClean="0"/>
            </a:br>
            <a:endParaRPr lang="en-US" dirty="0"/>
          </a:p>
        </p:txBody>
      </p:sp>
    </p:spTree>
    <p:extLst>
      <p:ext uri="{BB962C8B-B14F-4D97-AF65-F5344CB8AC3E}">
        <p14:creationId xmlns:p14="http://schemas.microsoft.com/office/powerpoint/2010/main" val="2233198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1268760"/>
            <a:ext cx="7992888" cy="2952328"/>
          </a:xfrm>
        </p:spPr>
        <p:txBody>
          <a:bodyPr/>
          <a:lstStyle/>
          <a:p>
            <a:pPr algn="l"/>
            <a:r>
              <a:rPr lang="en-US" b="1" dirty="0"/>
              <a:t>What </a:t>
            </a:r>
            <a:r>
              <a:rPr lang="en-US" b="1" dirty="0" smtClean="0"/>
              <a:t>is target audience analysis?</a:t>
            </a:r>
            <a:br>
              <a:rPr lang="en-US" b="1" dirty="0" smtClean="0"/>
            </a:br>
            <a:r>
              <a:rPr lang="fi-FI" sz="3600" dirty="0"/>
              <a:t>Determines categories of audience, location and size of population and required annual iterations</a:t>
            </a:r>
            <a:r>
              <a:rPr lang="fi-FI" sz="3600" dirty="0" smtClean="0"/>
              <a:t>.</a:t>
            </a:r>
            <a:br>
              <a:rPr lang="fi-FI" sz="3600" dirty="0" smtClean="0"/>
            </a:br>
            <a:r>
              <a:rPr lang="fi-FI" sz="2800" dirty="0" smtClean="0"/>
              <a:t>WHO </a:t>
            </a:r>
            <a:r>
              <a:rPr lang="fi-FI" sz="2800" dirty="0"/>
              <a:t>we need to train?</a:t>
            </a:r>
            <a:br>
              <a:rPr lang="fi-FI" sz="2800" dirty="0"/>
            </a:br>
            <a:r>
              <a:rPr lang="fi-FI" sz="2800" dirty="0"/>
              <a:t>WHERE we need to train?</a:t>
            </a:r>
            <a:br>
              <a:rPr lang="fi-FI" sz="2800" dirty="0"/>
            </a:br>
            <a:r>
              <a:rPr lang="fi-FI" sz="2800" dirty="0"/>
              <a:t>HOW MANY wee need to train?</a:t>
            </a:r>
            <a:br>
              <a:rPr lang="fi-FI" sz="2800" dirty="0"/>
            </a:br>
            <a:r>
              <a:rPr lang="fi-FI" sz="2800" dirty="0"/>
              <a:t>HOW OFTEN we need to train?</a:t>
            </a:r>
            <a:r>
              <a:rPr lang="fi-FI" dirty="0"/>
              <a:t/>
            </a:r>
            <a:br>
              <a:rPr lang="fi-FI" dirty="0"/>
            </a:br>
            <a:r>
              <a:rPr lang="fi-FI" dirty="0"/>
              <a:t/>
            </a:r>
            <a:br>
              <a:rPr lang="fi-FI" dirty="0"/>
            </a:br>
            <a:r>
              <a:rPr lang="en-US" b="1" dirty="0" smtClean="0"/>
              <a:t> </a:t>
            </a:r>
            <a:br>
              <a:rPr lang="en-US" b="1" dirty="0" smtClean="0"/>
            </a:br>
            <a:r>
              <a:rPr lang="en-US" b="1" dirty="0" smtClean="0"/>
              <a:t/>
            </a:r>
            <a:br>
              <a:rPr lang="en-US" b="1" dirty="0" smtClean="0"/>
            </a:br>
            <a:endParaRPr lang="en-US" dirty="0"/>
          </a:p>
        </p:txBody>
      </p:sp>
    </p:spTree>
    <p:extLst>
      <p:ext uri="{BB962C8B-B14F-4D97-AF65-F5344CB8AC3E}">
        <p14:creationId xmlns:p14="http://schemas.microsoft.com/office/powerpoint/2010/main" val="4263499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852936"/>
            <a:ext cx="7992888" cy="1080119"/>
          </a:xfrm>
        </p:spPr>
        <p:txBody>
          <a:bodyPr/>
          <a:lstStyle/>
          <a:p>
            <a:r>
              <a:rPr lang="en-US" b="1" dirty="0" smtClean="0"/>
              <a:t>What is learning outcome? </a:t>
            </a:r>
            <a:br>
              <a:rPr lang="en-US" b="1" dirty="0" smtClean="0"/>
            </a:br>
            <a:endParaRPr lang="en-US" dirty="0"/>
          </a:p>
        </p:txBody>
      </p:sp>
    </p:spTree>
    <p:extLst>
      <p:ext uri="{BB962C8B-B14F-4D97-AF65-F5344CB8AC3E}">
        <p14:creationId xmlns:p14="http://schemas.microsoft.com/office/powerpoint/2010/main" val="1066845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2771"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32774"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sv-SE" sz="900" b="1" dirty="0">
                  <a:solidFill>
                    <a:prstClr val="white"/>
                  </a:solidFill>
                  <a:cs typeface="Arial" charset="0"/>
                </a:rPr>
                <a:t>NORDIC CENTRE FOR GENDER IN MILITARY OPERATIONS</a:t>
              </a:r>
              <a:endParaRPr lang="en-US" sz="900" b="1" dirty="0">
                <a:solidFill>
                  <a:prstClr val="white"/>
                </a:solidFill>
                <a:cs typeface="Arial" charset="0"/>
              </a:endParaRPr>
            </a:p>
          </p:txBody>
        </p:sp>
      </p:grpSp>
      <p:sp>
        <p:nvSpPr>
          <p:cNvPr id="32772"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lang="sv-SE" sz="900" b="1" dirty="0">
                <a:solidFill>
                  <a:prstClr val="white"/>
                </a:solidFill>
                <a:cs typeface="Arial" charset="0"/>
              </a:rPr>
              <a:t>www.mil.se/swedint</a:t>
            </a:r>
            <a:endParaRPr lang="en-US" sz="900" b="1" dirty="0">
              <a:solidFill>
                <a:prstClr val="white"/>
              </a:solidFill>
              <a:cs typeface="Arial" charset="0"/>
            </a:endParaRPr>
          </a:p>
        </p:txBody>
      </p:sp>
      <p:sp>
        <p:nvSpPr>
          <p:cNvPr id="11" name="Content Placeholder 2"/>
          <p:cNvSpPr txBox="1">
            <a:spLocks/>
          </p:cNvSpPr>
          <p:nvPr/>
        </p:nvSpPr>
        <p:spPr>
          <a:xfrm>
            <a:off x="537406" y="2708920"/>
            <a:ext cx="8149394" cy="341724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61" y="620712"/>
            <a:ext cx="8290212" cy="62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flipH="1">
            <a:off x="1259632" y="6138129"/>
            <a:ext cx="1070814"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1259632" y="3645024"/>
            <a:ext cx="0" cy="24811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023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1124744"/>
            <a:ext cx="7992888" cy="2808311"/>
          </a:xfrm>
        </p:spPr>
        <p:txBody>
          <a:bodyPr/>
          <a:lstStyle/>
          <a:p>
            <a:pPr algn="l"/>
            <a:r>
              <a:rPr lang="en-US" b="1" dirty="0" smtClean="0"/>
              <a:t>What is learning </a:t>
            </a:r>
            <a:r>
              <a:rPr lang="en-US" b="1" dirty="0"/>
              <a:t>outcome?</a:t>
            </a:r>
            <a:br>
              <a:rPr lang="en-US" b="1" dirty="0"/>
            </a:br>
            <a:r>
              <a:rPr lang="en-US" sz="3600" dirty="0"/>
              <a:t>Learning outcome describes what learners should be able to do, </a:t>
            </a:r>
            <a:r>
              <a:rPr lang="en-US" sz="3600" dirty="0" smtClean="0"/>
              <a:t>know or </a:t>
            </a:r>
            <a:r>
              <a:rPr lang="en-US" sz="3600" dirty="0"/>
              <a:t>produce after the </a:t>
            </a:r>
            <a:r>
              <a:rPr lang="en-US" sz="3600" dirty="0" smtClean="0"/>
              <a:t>learning activity. </a:t>
            </a:r>
            <a:br>
              <a:rPr lang="en-US" sz="3600" dirty="0" smtClean="0"/>
            </a:br>
            <a:endParaRPr lang="en-US" sz="3600" dirty="0"/>
          </a:p>
        </p:txBody>
      </p:sp>
    </p:spTree>
    <p:extLst>
      <p:ext uri="{BB962C8B-B14F-4D97-AF65-F5344CB8AC3E}">
        <p14:creationId xmlns:p14="http://schemas.microsoft.com/office/powerpoint/2010/main" val="2982686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S</a:t>
            </a:r>
            <a:r>
              <a:rPr lang="en-GB" b="1" dirty="0" smtClean="0"/>
              <a:t>elf </a:t>
            </a:r>
            <a:r>
              <a:rPr lang="en-GB" b="1" dirty="0"/>
              <a:t>assessment of learning </a:t>
            </a:r>
            <a:endParaRPr lang="en-GB" dirty="0"/>
          </a:p>
        </p:txBody>
      </p:sp>
      <p:sp>
        <p:nvSpPr>
          <p:cNvPr id="3" name="Content Placeholder 2"/>
          <p:cNvSpPr>
            <a:spLocks noGrp="1"/>
          </p:cNvSpPr>
          <p:nvPr>
            <p:ph idx="1"/>
          </p:nvPr>
        </p:nvSpPr>
        <p:spPr/>
        <p:txBody>
          <a:bodyPr/>
          <a:lstStyle/>
          <a:p>
            <a:r>
              <a:rPr lang="en-GB" dirty="0"/>
              <a:t>Did you learn to </a:t>
            </a:r>
            <a:r>
              <a:rPr lang="en-GB" dirty="0" smtClean="0"/>
              <a:t>analyse your target audience?</a:t>
            </a:r>
            <a:endParaRPr lang="en-GB" dirty="0"/>
          </a:p>
          <a:p>
            <a:endParaRPr lang="en-GB" dirty="0" smtClean="0"/>
          </a:p>
          <a:p>
            <a:r>
              <a:rPr lang="en-GB" dirty="0" smtClean="0"/>
              <a:t>Did </a:t>
            </a:r>
            <a:r>
              <a:rPr lang="en-GB" dirty="0"/>
              <a:t>you learn to set learning outcomes to different target audiences</a:t>
            </a:r>
            <a:r>
              <a:rPr lang="en-GB" dirty="0" smtClean="0"/>
              <a:t>?</a:t>
            </a:r>
            <a:endParaRPr lang="en-GB" dirty="0"/>
          </a:p>
        </p:txBody>
      </p:sp>
    </p:spTree>
    <p:extLst>
      <p:ext uri="{BB962C8B-B14F-4D97-AF65-F5344CB8AC3E}">
        <p14:creationId xmlns:p14="http://schemas.microsoft.com/office/powerpoint/2010/main" val="3538672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9" name="Rubrik 1"/>
          <p:cNvSpPr txBox="1">
            <a:spLocks/>
          </p:cNvSpPr>
          <p:nvPr/>
        </p:nvSpPr>
        <p:spPr>
          <a:xfrm>
            <a:off x="537406" y="950863"/>
            <a:ext cx="7920795" cy="821951"/>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000" b="1" dirty="0" smtClean="0">
              <a:solidFill>
                <a:prstClr val="black"/>
              </a:solidFill>
            </a:endParaRPr>
          </a:p>
          <a:p>
            <a:pPr algn="l"/>
            <a:r>
              <a:rPr lang="en-US" sz="8400" b="1" dirty="0" smtClean="0">
                <a:solidFill>
                  <a:prstClr val="black"/>
                </a:solidFill>
              </a:rPr>
              <a:t>So are you able to</a:t>
            </a:r>
          </a:p>
          <a:p>
            <a:pPr algn="l"/>
            <a:endParaRPr lang="en-US" sz="4800" dirty="0">
              <a:solidFill>
                <a:prstClr val="black"/>
              </a:solidFill>
            </a:endParaRPr>
          </a:p>
        </p:txBody>
      </p:sp>
      <p:sp>
        <p:nvSpPr>
          <p:cNvPr id="10" name="Underrubrik 2"/>
          <p:cNvSpPr txBox="1">
            <a:spLocks/>
          </p:cNvSpPr>
          <p:nvPr/>
        </p:nvSpPr>
        <p:spPr>
          <a:xfrm>
            <a:off x="537406" y="2636912"/>
            <a:ext cx="8067041" cy="3816424"/>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algn="l"/>
            <a:endParaRPr lang="en-US" dirty="0">
              <a:solidFill>
                <a:prstClr val="black">
                  <a:tint val="75000"/>
                </a:prstClr>
              </a:solidFill>
            </a:endParaRPr>
          </a:p>
        </p:txBody>
      </p:sp>
      <p:sp>
        <p:nvSpPr>
          <p:cNvPr id="2" name="Rectangle 1"/>
          <p:cNvSpPr/>
          <p:nvPr/>
        </p:nvSpPr>
        <p:spPr>
          <a:xfrm>
            <a:off x="683568" y="1772814"/>
            <a:ext cx="7200800" cy="2862322"/>
          </a:xfrm>
          <a:prstGeom prst="rect">
            <a:avLst/>
          </a:prstGeom>
        </p:spPr>
        <p:txBody>
          <a:bodyPr wrap="square">
            <a:spAutoFit/>
          </a:bodyPr>
          <a:lstStyle/>
          <a:p>
            <a:pPr marL="342900" lvl="0" indent="-342900">
              <a:buFont typeface="Arial" panose="020B0604020202020204" pitchFamily="34" charset="0"/>
              <a:buChar char="•"/>
            </a:pPr>
            <a:r>
              <a:rPr lang="en-GB" sz="3600" b="1" dirty="0"/>
              <a:t>plan </a:t>
            </a:r>
            <a:r>
              <a:rPr lang="en-GB" sz="3600" dirty="0"/>
              <a:t>education,</a:t>
            </a:r>
            <a:r>
              <a:rPr lang="en-GB" sz="3600" b="1" dirty="0"/>
              <a:t> training </a:t>
            </a:r>
            <a:r>
              <a:rPr lang="en-GB" sz="3600" dirty="0"/>
              <a:t>or exercise with an applied gender perspective.</a:t>
            </a:r>
          </a:p>
          <a:p>
            <a:pPr marL="800100" lvl="1" indent="-342900">
              <a:buFont typeface="Arial" panose="020B0604020202020204" pitchFamily="34" charset="0"/>
              <a:buChar char="•"/>
            </a:pPr>
            <a:r>
              <a:rPr lang="en-GB" sz="3600" b="1" smtClean="0"/>
              <a:t>identify learning </a:t>
            </a:r>
            <a:r>
              <a:rPr lang="en-GB" sz="3600" b="1" dirty="0" smtClean="0"/>
              <a:t>outcomes </a:t>
            </a:r>
            <a:r>
              <a:rPr lang="en-GB" sz="3600" dirty="0"/>
              <a:t>for each </a:t>
            </a:r>
            <a:r>
              <a:rPr lang="en-GB" sz="3600"/>
              <a:t>target </a:t>
            </a:r>
            <a:r>
              <a:rPr lang="en-GB" sz="3600" smtClean="0"/>
              <a:t>audience and</a:t>
            </a:r>
            <a:endParaRPr lang="en-US" sz="3600" dirty="0"/>
          </a:p>
          <a:p>
            <a:pPr marL="800100" lvl="1" indent="-342900">
              <a:buFont typeface="Arial" panose="020B0604020202020204" pitchFamily="34" charset="0"/>
              <a:buChar char="•"/>
            </a:pPr>
            <a:r>
              <a:rPr lang="en-GB" sz="3600" b="1" dirty="0" smtClean="0"/>
              <a:t>do </a:t>
            </a:r>
            <a:r>
              <a:rPr lang="en-GB" sz="3600" b="1" dirty="0"/>
              <a:t>Target Audience Analysis</a:t>
            </a:r>
            <a:r>
              <a:rPr lang="en-US" sz="3600" dirty="0"/>
              <a:t>. </a:t>
            </a:r>
          </a:p>
        </p:txBody>
      </p:sp>
    </p:spTree>
    <p:extLst>
      <p:ext uri="{BB962C8B-B14F-4D97-AF65-F5344CB8AC3E}">
        <p14:creationId xmlns:p14="http://schemas.microsoft.com/office/powerpoint/2010/main" val="37138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p:cNvSpPr>
          <p:nvPr/>
        </p:nvSpPr>
        <p:spPr bwMode="auto">
          <a:xfrm>
            <a:off x="1619250" y="1412776"/>
            <a:ext cx="540067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GB" altLang="fi-FI" sz="4000" b="1" dirty="0" smtClean="0">
                <a:solidFill>
                  <a:srgbClr val="000000"/>
                </a:solidFill>
                <a:latin typeface="Calibri" pitchFamily="34" charset="0"/>
                <a:cs typeface="Arial" charset="0"/>
              </a:rPr>
              <a:t>Questions?</a:t>
            </a:r>
            <a:r>
              <a:rPr lang="en-GB" altLang="fi-FI" sz="4000" dirty="0" smtClean="0">
                <a:solidFill>
                  <a:srgbClr val="000000"/>
                </a:solidFill>
                <a:latin typeface="Calibri" pitchFamily="34" charset="0"/>
                <a:cs typeface="Arial" charset="0"/>
              </a:rPr>
              <a:t> </a:t>
            </a:r>
            <a:endParaRPr lang="sv-SE" altLang="fi-FI" sz="4000" dirty="0">
              <a:solidFill>
                <a:srgbClr val="000000"/>
              </a:solidFill>
              <a:latin typeface="Calibri" pitchFamily="34" charset="0"/>
              <a:cs typeface="Arial" charset="0"/>
            </a:endParaRPr>
          </a:p>
        </p:txBody>
      </p:sp>
      <p:grpSp>
        <p:nvGrpSpPr>
          <p:cNvPr id="61443" name="Grupp 7"/>
          <p:cNvGrpSpPr>
            <a:grpSpLocks/>
          </p:cNvGrpSpPr>
          <p:nvPr/>
        </p:nvGrpSpPr>
        <p:grpSpPr bwMode="auto">
          <a:xfrm>
            <a:off x="0" y="0"/>
            <a:ext cx="9144000" cy="620713"/>
            <a:chOff x="792" y="6264696"/>
            <a:chExt cx="9180512" cy="620688"/>
          </a:xfrm>
        </p:grpSpPr>
        <p:sp>
          <p:nvSpPr>
            <p:cNvPr id="1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1448"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a:solidFill>
                    <a:srgbClr val="FFFFFF"/>
                  </a:solidFill>
                  <a:cs typeface="Arial" charset="0"/>
                </a:rPr>
                <a:t>NORDIC CENTRE FOR GENDER IN MILITARY OPERATIONS</a:t>
              </a:r>
              <a:endParaRPr lang="en-US" altLang="fi-FI" sz="900" b="1">
                <a:solidFill>
                  <a:srgbClr val="FFFFFF"/>
                </a:solidFill>
                <a:cs typeface="Arial" charset="0"/>
              </a:endParaRPr>
            </a:p>
          </p:txBody>
        </p:sp>
      </p:grpSp>
      <p:sp>
        <p:nvSpPr>
          <p:cNvPr id="61444"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a:solidFill>
                  <a:srgbClr val="FFFFFF"/>
                </a:solidFill>
                <a:cs typeface="Arial" charset="0"/>
              </a:rPr>
              <a:t>www.mil.se/swedint</a:t>
            </a:r>
            <a:endParaRPr lang="en-US" altLang="fi-FI" sz="900" b="1">
              <a:solidFill>
                <a:srgbClr val="FFFFFF"/>
              </a:solidFill>
              <a:cs typeface="Arial" charset="0"/>
            </a:endParaRPr>
          </a:p>
        </p:txBody>
      </p:sp>
      <p:pic>
        <p:nvPicPr>
          <p:cNvPr id="9" name="Picture 8"/>
          <p:cNvPicPr>
            <a:picLocks noChangeAspect="1"/>
          </p:cNvPicPr>
          <p:nvPr/>
        </p:nvPicPr>
        <p:blipFill>
          <a:blip r:embed="rId4"/>
          <a:stretch>
            <a:fillRect/>
          </a:stretch>
        </p:blipFill>
        <p:spPr>
          <a:xfrm>
            <a:off x="1648409" y="2204864"/>
            <a:ext cx="5550758" cy="4160500"/>
          </a:xfrm>
          <a:prstGeom prst="rect">
            <a:avLst/>
          </a:prstGeom>
        </p:spPr>
      </p:pic>
    </p:spTree>
    <p:extLst>
      <p:ext uri="{BB962C8B-B14F-4D97-AF65-F5344CB8AC3E}">
        <p14:creationId xmlns:p14="http://schemas.microsoft.com/office/powerpoint/2010/main" val="988260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Bildobjekt 3" descr="fm_kamo03.jpg"/>
          <p:cNvPicPr>
            <a:picLocks noChangeAspect="1"/>
          </p:cNvPicPr>
          <p:nvPr/>
        </p:nvPicPr>
        <p:blipFill rotWithShape="1">
          <a:blip r:embed="rId3"/>
          <a:srcRect b="21014"/>
          <a:stretch/>
        </p:blipFill>
        <p:spPr bwMode="auto">
          <a:xfrm>
            <a:off x="115726" y="151500"/>
            <a:ext cx="8894630" cy="4863846"/>
          </a:xfrm>
          <a:prstGeom prst="rect">
            <a:avLst/>
          </a:prstGeom>
          <a:noFill/>
          <a:ln w="9525">
            <a:noFill/>
            <a:miter lim="800000"/>
            <a:headEnd/>
            <a:tailEnd/>
          </a:ln>
        </p:spPr>
      </p:pic>
      <p:sp>
        <p:nvSpPr>
          <p:cNvPr id="2" name="Rubrik 1"/>
          <p:cNvSpPr>
            <a:spLocks noGrp="1"/>
          </p:cNvSpPr>
          <p:nvPr>
            <p:ph type="ctrTitle"/>
          </p:nvPr>
        </p:nvSpPr>
        <p:spPr>
          <a:xfrm>
            <a:off x="685800" y="1484784"/>
            <a:ext cx="7772400" cy="1470025"/>
          </a:xfrm>
        </p:spPr>
        <p:txBody>
          <a:bodyPr>
            <a:normAutofit fontScale="90000"/>
          </a:bodyPr>
          <a:lstStyle/>
          <a:p>
            <a:r>
              <a:rPr lang="sv-SE" dirty="0" smtClean="0">
                <a:solidFill>
                  <a:schemeClr val="bg1"/>
                </a:solidFill>
              </a:rPr>
              <a:t>Syndicate task: Plan gender training for different target audiences</a:t>
            </a:r>
            <a:endParaRPr lang="en-US" dirty="0">
              <a:solidFill>
                <a:schemeClr val="bg1"/>
              </a:solidFill>
            </a:endParaRPr>
          </a:p>
        </p:txBody>
      </p:sp>
      <p:pic>
        <p:nvPicPr>
          <p:cNvPr id="6" name="Bildobjekt 4"/>
          <p:cNvPicPr>
            <a:picLocks noChangeAspect="1"/>
          </p:cNvPicPr>
          <p:nvPr/>
        </p:nvPicPr>
        <p:blipFill>
          <a:blip r:embed="rId4"/>
          <a:srcRect/>
          <a:stretch>
            <a:fillRect/>
          </a:stretch>
        </p:blipFill>
        <p:spPr bwMode="auto">
          <a:xfrm>
            <a:off x="5220072" y="5445224"/>
            <a:ext cx="1231647" cy="1202300"/>
          </a:xfrm>
          <a:prstGeom prst="rect">
            <a:avLst/>
          </a:prstGeom>
          <a:noFill/>
          <a:ln w="9525">
            <a:noFill/>
            <a:miter lim="800000"/>
            <a:headEnd/>
            <a:tailEnd/>
          </a:ln>
        </p:spPr>
      </p:pic>
      <p:pic>
        <p:nvPicPr>
          <p:cNvPr id="7" name="Bildobjekt 5"/>
          <p:cNvPicPr>
            <a:picLocks noChangeAspect="1"/>
          </p:cNvPicPr>
          <p:nvPr/>
        </p:nvPicPr>
        <p:blipFill>
          <a:blip r:embed="rId5"/>
          <a:srcRect/>
          <a:stretch>
            <a:fillRect/>
          </a:stretch>
        </p:blipFill>
        <p:spPr bwMode="auto">
          <a:xfrm>
            <a:off x="3059832" y="5476512"/>
            <a:ext cx="1981982" cy="1139723"/>
          </a:xfrm>
          <a:prstGeom prst="rect">
            <a:avLst/>
          </a:prstGeom>
          <a:noFill/>
          <a:ln w="9525">
            <a:noFill/>
            <a:miter lim="800000"/>
            <a:headEnd/>
            <a:tailEnd/>
          </a:ln>
        </p:spPr>
      </p:pic>
      <p:pic>
        <p:nvPicPr>
          <p:cNvPr id="8" name="Bildobjekt 6"/>
          <p:cNvPicPr>
            <a:picLocks noChangeAspect="1"/>
          </p:cNvPicPr>
          <p:nvPr/>
        </p:nvPicPr>
        <p:blipFill>
          <a:blip r:embed="rId6"/>
          <a:srcRect/>
          <a:stretch>
            <a:fillRect/>
          </a:stretch>
        </p:blipFill>
        <p:spPr bwMode="auto">
          <a:xfrm>
            <a:off x="2440259" y="5476512"/>
            <a:ext cx="388539" cy="1071819"/>
          </a:xfrm>
          <a:prstGeom prst="rect">
            <a:avLst/>
          </a:prstGeom>
          <a:noFill/>
          <a:ln w="9525">
            <a:noFill/>
            <a:miter lim="800000"/>
            <a:headEnd/>
            <a:tailEnd/>
          </a:ln>
        </p:spPr>
      </p:pic>
      <p:pic>
        <p:nvPicPr>
          <p:cNvPr id="9" name="Bildobjekt 7"/>
          <p:cNvPicPr>
            <a:picLocks noChangeAspect="1"/>
          </p:cNvPicPr>
          <p:nvPr/>
        </p:nvPicPr>
        <p:blipFill>
          <a:blip r:embed="rId7"/>
          <a:srcRect/>
          <a:stretch>
            <a:fillRect/>
          </a:stretch>
        </p:blipFill>
        <p:spPr bwMode="auto">
          <a:xfrm>
            <a:off x="6588224" y="5519785"/>
            <a:ext cx="1613816" cy="990600"/>
          </a:xfrm>
          <a:prstGeom prst="rect">
            <a:avLst/>
          </a:prstGeom>
          <a:noFill/>
          <a:ln w="9525">
            <a:noFill/>
            <a:miter lim="800000"/>
            <a:headEnd/>
            <a:tailEnd/>
          </a:ln>
        </p:spPr>
      </p:pic>
      <p:pic>
        <p:nvPicPr>
          <p:cNvPr id="2050" name="Picture 2" descr="I:\Central\LG\5 SWEDINT\2 Internt\17 Infotjänst_Plans\05 Övrigt\Loggor\NCGM\NCGM-LOGGA_CS5 frilag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413935"/>
            <a:ext cx="1197702" cy="120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08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ubrik 1"/>
          <p:cNvSpPr>
            <a:spLocks noGrp="1"/>
          </p:cNvSpPr>
          <p:nvPr>
            <p:ph type="title"/>
          </p:nvPr>
        </p:nvSpPr>
        <p:spPr>
          <a:xfrm>
            <a:off x="468313" y="476250"/>
            <a:ext cx="8229600" cy="1143000"/>
          </a:xfrm>
        </p:spPr>
        <p:txBody>
          <a:bodyPr/>
          <a:lstStyle/>
          <a:p>
            <a:pPr eaLnBrk="1" hangingPunct="1"/>
            <a:r>
              <a:rPr lang="en-GB" altLang="en-US" sz="4000" dirty="0" smtClean="0">
                <a:solidFill>
                  <a:srgbClr val="000000"/>
                </a:solidFill>
                <a:latin typeface="Gunplay" pitchFamily="34" charset="0"/>
              </a:rPr>
              <a:t>Syndicate </a:t>
            </a:r>
            <a:r>
              <a:rPr lang="en-GB" altLang="en-US" dirty="0" smtClean="0">
                <a:solidFill>
                  <a:srgbClr val="000000"/>
                </a:solidFill>
              </a:rPr>
              <a:t>task</a:t>
            </a:r>
            <a:endParaRPr lang="en-US" altLang="en-US" sz="3200" b="1" dirty="0" smtClean="0"/>
          </a:p>
        </p:txBody>
      </p:sp>
      <p:sp>
        <p:nvSpPr>
          <p:cNvPr id="3" name="Platshållare för innehåll 2"/>
          <p:cNvSpPr>
            <a:spLocks noGrp="1"/>
          </p:cNvSpPr>
          <p:nvPr>
            <p:ph idx="1"/>
          </p:nvPr>
        </p:nvSpPr>
        <p:spPr/>
        <p:txBody>
          <a:bodyPr>
            <a:normAutofit fontScale="92500"/>
          </a:bodyPr>
          <a:lstStyle/>
          <a:p>
            <a:pPr marL="0" indent="0" eaLnBrk="1" hangingPunct="1">
              <a:lnSpc>
                <a:spcPct val="150000"/>
              </a:lnSpc>
              <a:buFont typeface="Arial" charset="0"/>
              <a:buNone/>
            </a:pPr>
            <a:r>
              <a:rPr lang="en-GB" altLang="en-US" sz="2800" dirty="0" smtClean="0"/>
              <a:t>You are tasked to perform a gender training session for a specific target audience.</a:t>
            </a:r>
          </a:p>
          <a:p>
            <a:pPr marL="0" indent="0" eaLnBrk="1" hangingPunct="1">
              <a:lnSpc>
                <a:spcPct val="150000"/>
              </a:lnSpc>
              <a:buFont typeface="Arial" charset="0"/>
              <a:buNone/>
            </a:pPr>
            <a:r>
              <a:rPr lang="en-GB" altLang="en-US" sz="2800" dirty="0" smtClean="0"/>
              <a:t>This training should use identified material from relevant organizations.</a:t>
            </a:r>
          </a:p>
          <a:p>
            <a:pPr marL="0" indent="0" eaLnBrk="1" hangingPunct="1">
              <a:lnSpc>
                <a:spcPct val="150000"/>
              </a:lnSpc>
              <a:buFont typeface="Arial" charset="0"/>
              <a:buNone/>
            </a:pPr>
            <a:r>
              <a:rPr lang="en-GB" altLang="en-US" sz="2800" dirty="0" smtClean="0"/>
              <a:t>The work is done in your syndicates and you report back in plenary at 10.45 hrs.</a:t>
            </a:r>
          </a:p>
          <a:p>
            <a:pPr marL="0" indent="0" algn="ctr" eaLnBrk="1" hangingPunct="1">
              <a:lnSpc>
                <a:spcPct val="150000"/>
              </a:lnSpc>
              <a:buFont typeface="Arial" charset="0"/>
              <a:buNone/>
            </a:pPr>
            <a:r>
              <a:rPr lang="en-GB" altLang="en-US" sz="2800" dirty="0" smtClean="0"/>
              <a:t>Be creative and think out </a:t>
            </a:r>
            <a:r>
              <a:rPr lang="en-GB" altLang="en-US" sz="2800" smtClean="0"/>
              <a:t>of the box</a:t>
            </a:r>
            <a:r>
              <a:rPr lang="en-GB" altLang="en-US" sz="2800" dirty="0" smtClean="0"/>
              <a:t>!</a:t>
            </a:r>
          </a:p>
        </p:txBody>
      </p:sp>
      <p:grpSp>
        <p:nvGrpSpPr>
          <p:cNvPr id="65540" name="Grupp 7"/>
          <p:cNvGrpSpPr>
            <a:grpSpLocks/>
          </p:cNvGrpSpPr>
          <p:nvPr/>
        </p:nvGrpSpPr>
        <p:grpSpPr bwMode="auto">
          <a:xfrm>
            <a:off x="0" y="4445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5542"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schemeClr val="bg1"/>
                  </a:solidFill>
                  <a:latin typeface="Arial" charset="0"/>
                </a:rPr>
                <a:t>NORDIC CENTRE FOR GENDER IN MILITARY OPERATIONS</a:t>
              </a:r>
              <a:endParaRPr lang="en-US" altLang="en-US" sz="900" b="1">
                <a:solidFill>
                  <a:schemeClr val="bg1"/>
                </a:solidFill>
                <a:latin typeface="Arial" charset="0"/>
              </a:endParaRPr>
            </a:p>
          </p:txBody>
        </p:sp>
      </p:grpSp>
    </p:spTree>
    <p:extLst>
      <p:ext uri="{BB962C8B-B14F-4D97-AF65-F5344CB8AC3E}">
        <p14:creationId xmlns:p14="http://schemas.microsoft.com/office/powerpoint/2010/main" val="4122590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313" y="908050"/>
            <a:ext cx="8229600" cy="5649913"/>
          </a:xfrm>
        </p:spPr>
        <p:txBody>
          <a:bodyPr>
            <a:normAutofit/>
          </a:bodyPr>
          <a:lstStyle/>
          <a:p>
            <a:pPr eaLnBrk="1" hangingPunct="1">
              <a:defRPr/>
            </a:pPr>
            <a:r>
              <a:rPr lang="en-GB" sz="3600" b="1" dirty="0" smtClean="0">
                <a:latin typeface="+mj-lt"/>
                <a:ea typeface="+mj-ea"/>
                <a:cs typeface="+mj-cs"/>
              </a:rPr>
              <a:t>Syndicate 1:</a:t>
            </a:r>
            <a:r>
              <a:rPr lang="en-GB" sz="3600" dirty="0" smtClean="0"/>
              <a:t/>
            </a:r>
            <a:br>
              <a:rPr lang="en-GB" sz="3600" dirty="0" smtClean="0"/>
            </a:br>
            <a:r>
              <a:rPr lang="en-GB" sz="3600" dirty="0" smtClean="0"/>
              <a:t>- conduct gender training (3hrs) for UN soldiers (tactical level) soon to be deployed to Mali. </a:t>
            </a:r>
            <a:endParaRPr lang="en-GB" sz="4800" dirty="0" smtClean="0"/>
          </a:p>
        </p:txBody>
      </p:sp>
      <p:grpSp>
        <p:nvGrpSpPr>
          <p:cNvPr id="66563" name="Grupp 7"/>
          <p:cNvGrpSpPr>
            <a:grpSpLocks/>
          </p:cNvGrpSpPr>
          <p:nvPr/>
        </p:nvGrpSpPr>
        <p:grpSpPr bwMode="auto">
          <a:xfrm>
            <a:off x="-15200" y="-304192"/>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6565"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schemeClr val="bg1"/>
                  </a:solidFill>
                  <a:latin typeface="Arial" charset="0"/>
                </a:rPr>
                <a:t>NORDIC CENTRE FOR GENDER IN MILITARY OPERATIONS</a:t>
              </a:r>
              <a:endParaRPr lang="en-US" altLang="en-US" sz="900" b="1">
                <a:solidFill>
                  <a:schemeClr val="bg1"/>
                </a:solidFill>
                <a:latin typeface="Arial" charset="0"/>
              </a:endParaRPr>
            </a:p>
          </p:txBody>
        </p:sp>
      </p:grpSp>
    </p:spTree>
    <p:extLst>
      <p:ext uri="{BB962C8B-B14F-4D97-AF65-F5344CB8AC3E}">
        <p14:creationId xmlns:p14="http://schemas.microsoft.com/office/powerpoint/2010/main" val="66945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313" y="908050"/>
            <a:ext cx="8229600" cy="5649913"/>
          </a:xfrm>
        </p:spPr>
        <p:txBody>
          <a:bodyPr>
            <a:normAutofit/>
          </a:bodyPr>
          <a:lstStyle/>
          <a:p>
            <a:pPr eaLnBrk="1" hangingPunct="1">
              <a:defRPr/>
            </a:pPr>
            <a:r>
              <a:rPr lang="en-GB" sz="3600" b="1" dirty="0" smtClean="0">
                <a:latin typeface="+mj-lt"/>
                <a:ea typeface="+mj-ea"/>
                <a:cs typeface="+mj-cs"/>
              </a:rPr>
              <a:t>Syndicate 2:</a:t>
            </a:r>
            <a:br>
              <a:rPr lang="en-GB" sz="3600" b="1" dirty="0" smtClean="0">
                <a:latin typeface="+mj-lt"/>
                <a:ea typeface="+mj-ea"/>
                <a:cs typeface="+mj-cs"/>
              </a:rPr>
            </a:br>
            <a:r>
              <a:rPr lang="en-GB" sz="3600" dirty="0" smtClean="0"/>
              <a:t>- conduct gender training (6hrs) for NATO commanders (operational level) in theatre training in Afghanistan. </a:t>
            </a:r>
          </a:p>
        </p:txBody>
      </p:sp>
      <p:grpSp>
        <p:nvGrpSpPr>
          <p:cNvPr id="66563" name="Grupp 7"/>
          <p:cNvGrpSpPr>
            <a:grpSpLocks/>
          </p:cNvGrpSpPr>
          <p:nvPr/>
        </p:nvGrpSpPr>
        <p:grpSpPr bwMode="auto">
          <a:xfrm>
            <a:off x="-15200" y="-304192"/>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6565"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prstClr val="white"/>
                  </a:solidFill>
                  <a:latin typeface="Arial" charset="0"/>
                </a:rPr>
                <a:t>NORDIC CENTRE FOR GENDER IN MILITARY OPERATIONS</a:t>
              </a:r>
              <a:endParaRPr lang="en-US" altLang="en-US" sz="900" b="1">
                <a:solidFill>
                  <a:prstClr val="white"/>
                </a:solidFill>
                <a:latin typeface="Arial" charset="0"/>
              </a:endParaRPr>
            </a:p>
          </p:txBody>
        </p:sp>
      </p:grpSp>
    </p:spTree>
    <p:extLst>
      <p:ext uri="{BB962C8B-B14F-4D97-AF65-F5344CB8AC3E}">
        <p14:creationId xmlns:p14="http://schemas.microsoft.com/office/powerpoint/2010/main" val="103657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313" y="908050"/>
            <a:ext cx="8229600" cy="5649913"/>
          </a:xfrm>
        </p:spPr>
        <p:txBody>
          <a:bodyPr>
            <a:normAutofit/>
          </a:bodyPr>
          <a:lstStyle/>
          <a:p>
            <a:pPr>
              <a:defRPr/>
            </a:pPr>
            <a:r>
              <a:rPr lang="en-GB" sz="3600" b="1" dirty="0" smtClean="0">
                <a:latin typeface="+mj-lt"/>
                <a:ea typeface="+mj-ea"/>
                <a:cs typeface="+mj-cs"/>
              </a:rPr>
              <a:t>Syndicate 3:</a:t>
            </a:r>
            <a:r>
              <a:rPr lang="en-GB" sz="3600" dirty="0" smtClean="0"/>
              <a:t/>
            </a:r>
            <a:br>
              <a:rPr lang="en-GB" sz="3600" dirty="0" smtClean="0"/>
            </a:br>
            <a:r>
              <a:rPr lang="en-GB" sz="3600" dirty="0" smtClean="0"/>
              <a:t>- conduct gender training (2hrs) for planners (J5) in National staff (strategic level). </a:t>
            </a:r>
          </a:p>
          <a:p>
            <a:pPr marL="0" indent="0" eaLnBrk="1" hangingPunct="1">
              <a:buNone/>
              <a:defRPr/>
            </a:pPr>
            <a:endParaRPr lang="sv-SE" sz="3600" dirty="0" smtClean="0"/>
          </a:p>
        </p:txBody>
      </p:sp>
      <p:grpSp>
        <p:nvGrpSpPr>
          <p:cNvPr id="66563" name="Grupp 7"/>
          <p:cNvGrpSpPr>
            <a:grpSpLocks/>
          </p:cNvGrpSpPr>
          <p:nvPr/>
        </p:nvGrpSpPr>
        <p:grpSpPr bwMode="auto">
          <a:xfrm>
            <a:off x="-15200" y="-304192"/>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6565"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prstClr val="white"/>
                  </a:solidFill>
                  <a:latin typeface="Arial" charset="0"/>
                </a:rPr>
                <a:t>NORDIC CENTRE FOR GENDER IN MILITARY OPERATIONS</a:t>
              </a:r>
              <a:endParaRPr lang="en-US" altLang="en-US" sz="900" b="1">
                <a:solidFill>
                  <a:prstClr val="white"/>
                </a:solidFill>
                <a:latin typeface="Arial" charset="0"/>
              </a:endParaRPr>
            </a:p>
          </p:txBody>
        </p:sp>
      </p:grpSp>
    </p:spTree>
    <p:extLst>
      <p:ext uri="{BB962C8B-B14F-4D97-AF65-F5344CB8AC3E}">
        <p14:creationId xmlns:p14="http://schemas.microsoft.com/office/powerpoint/2010/main" val="103657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313" y="908050"/>
            <a:ext cx="8229600" cy="5649913"/>
          </a:xfrm>
        </p:spPr>
        <p:txBody>
          <a:bodyPr>
            <a:normAutofit/>
          </a:bodyPr>
          <a:lstStyle/>
          <a:p>
            <a:pPr>
              <a:defRPr/>
            </a:pPr>
            <a:r>
              <a:rPr lang="en-GB" sz="3600" b="1" dirty="0" smtClean="0">
                <a:latin typeface="+mj-lt"/>
                <a:ea typeface="+mj-ea"/>
                <a:cs typeface="+mj-cs"/>
              </a:rPr>
              <a:t>Syndicate 4:</a:t>
            </a:r>
            <a:r>
              <a:rPr lang="en-GB" sz="3600" dirty="0" smtClean="0"/>
              <a:t/>
            </a:r>
            <a:br>
              <a:rPr lang="en-GB" sz="3600" dirty="0" smtClean="0"/>
            </a:br>
            <a:r>
              <a:rPr lang="en-GB" sz="3600" dirty="0" smtClean="0"/>
              <a:t>- conduct gender training (6hrs) for instructors at national training institution (Military Academy, Branch or Service school). </a:t>
            </a:r>
          </a:p>
          <a:p>
            <a:pPr>
              <a:defRPr/>
            </a:pPr>
            <a:endParaRPr lang="en-US" sz="4000" dirty="0"/>
          </a:p>
          <a:p>
            <a:pPr eaLnBrk="1" hangingPunct="1">
              <a:defRPr/>
            </a:pPr>
            <a:endParaRPr lang="sv-SE" sz="3600" dirty="0" smtClean="0"/>
          </a:p>
        </p:txBody>
      </p:sp>
      <p:grpSp>
        <p:nvGrpSpPr>
          <p:cNvPr id="66563" name="Grupp 7"/>
          <p:cNvGrpSpPr>
            <a:grpSpLocks/>
          </p:cNvGrpSpPr>
          <p:nvPr/>
        </p:nvGrpSpPr>
        <p:grpSpPr bwMode="auto">
          <a:xfrm>
            <a:off x="-15200" y="-304192"/>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6565"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prstClr val="white"/>
                  </a:solidFill>
                  <a:latin typeface="Arial" charset="0"/>
                </a:rPr>
                <a:t>NORDIC CENTRE FOR GENDER IN MILITARY OPERATIONS</a:t>
              </a:r>
              <a:endParaRPr lang="en-US" altLang="en-US" sz="900" b="1">
                <a:solidFill>
                  <a:prstClr val="white"/>
                </a:solidFill>
                <a:latin typeface="Arial" charset="0"/>
              </a:endParaRPr>
            </a:p>
          </p:txBody>
        </p:sp>
      </p:grpSp>
    </p:spTree>
    <p:extLst>
      <p:ext uri="{BB962C8B-B14F-4D97-AF65-F5344CB8AC3E}">
        <p14:creationId xmlns:p14="http://schemas.microsoft.com/office/powerpoint/2010/main" val="3191462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936103"/>
          </a:xfrm>
        </p:spPr>
        <p:txBody>
          <a:bodyPr/>
          <a:lstStyle/>
          <a:p>
            <a:r>
              <a:rPr lang="en-US" b="1" dirty="0"/>
              <a:t>What </a:t>
            </a:r>
            <a:r>
              <a:rPr lang="en-US" b="1" dirty="0" smtClean="0"/>
              <a:t>is trainers most important duty?</a:t>
            </a:r>
            <a:br>
              <a:rPr lang="en-US" b="1" dirty="0" smtClean="0"/>
            </a:br>
            <a:endParaRPr lang="en-US" dirty="0"/>
          </a:p>
        </p:txBody>
      </p:sp>
    </p:spTree>
    <p:extLst>
      <p:ext uri="{BB962C8B-B14F-4D97-AF65-F5344CB8AC3E}">
        <p14:creationId xmlns:p14="http://schemas.microsoft.com/office/powerpoint/2010/main" val="863460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Criteria</a:t>
            </a:r>
            <a:endParaRPr lang="fi-FI" b="1" dirty="0"/>
          </a:p>
        </p:txBody>
      </p:sp>
      <p:sp>
        <p:nvSpPr>
          <p:cNvPr id="3" name="Sisällön paikkamerkki 2"/>
          <p:cNvSpPr>
            <a:spLocks noGrp="1"/>
          </p:cNvSpPr>
          <p:nvPr>
            <p:ph idx="1"/>
          </p:nvPr>
        </p:nvSpPr>
        <p:spPr/>
        <p:txBody>
          <a:bodyPr/>
          <a:lstStyle/>
          <a:p>
            <a:pPr lvl="0"/>
            <a:r>
              <a:rPr lang="en-US" sz="3200" dirty="0"/>
              <a:t>Training template </a:t>
            </a:r>
            <a:r>
              <a:rPr lang="en-US" sz="3200" dirty="0" smtClean="0"/>
              <a:t>– Introduction- with </a:t>
            </a:r>
            <a:endParaRPr lang="en-GB" sz="3200" dirty="0"/>
          </a:p>
          <a:p>
            <a:pPr lvl="1"/>
            <a:r>
              <a:rPr lang="en-US" sz="3200" dirty="0"/>
              <a:t>Assessable and realistic </a:t>
            </a:r>
            <a:r>
              <a:rPr lang="en-US" sz="3200" dirty="0" smtClean="0"/>
              <a:t>learning </a:t>
            </a:r>
            <a:r>
              <a:rPr lang="en-US" sz="3200" dirty="0"/>
              <a:t>outcomes.</a:t>
            </a:r>
            <a:endParaRPr lang="en-GB" sz="3200" dirty="0"/>
          </a:p>
          <a:p>
            <a:pPr lvl="1"/>
            <a:r>
              <a:rPr lang="en-US" sz="3200" dirty="0"/>
              <a:t>suitable assessment methods for target audience</a:t>
            </a:r>
            <a:endParaRPr lang="en-GB" sz="3200" dirty="0"/>
          </a:p>
          <a:p>
            <a:pPr lvl="1"/>
            <a:r>
              <a:rPr lang="en-US" sz="3200" dirty="0"/>
              <a:t>target audience analysis with learner characteristics</a:t>
            </a:r>
            <a:r>
              <a:rPr lang="en-US" dirty="0"/>
              <a:t>. </a:t>
            </a:r>
            <a:endParaRPr lang="en-GB" dirty="0"/>
          </a:p>
          <a:p>
            <a:pPr marL="514350" indent="-514350">
              <a:buFont typeface="+mj-lt"/>
              <a:buAutoNum type="arabicPeriod"/>
            </a:pPr>
            <a:endParaRPr lang="fi-FI" dirty="0"/>
          </a:p>
        </p:txBody>
      </p:sp>
    </p:spTree>
    <p:extLst>
      <p:ext uri="{BB962C8B-B14F-4D97-AF65-F5344CB8AC3E}">
        <p14:creationId xmlns:p14="http://schemas.microsoft.com/office/powerpoint/2010/main" val="93236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9" name="Rubrik 1"/>
          <p:cNvSpPr txBox="1">
            <a:spLocks/>
          </p:cNvSpPr>
          <p:nvPr/>
        </p:nvSpPr>
        <p:spPr>
          <a:xfrm>
            <a:off x="537406" y="620713"/>
            <a:ext cx="7920795" cy="369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prstClr val="black"/>
                </a:solidFill>
              </a:rPr>
              <a:t>Introduction </a:t>
            </a:r>
            <a:endParaRPr lang="en-US" sz="2000" dirty="0">
              <a:solidFill>
                <a:prstClr val="black"/>
              </a:solidFill>
            </a:endParaRPr>
          </a:p>
        </p:txBody>
      </p:sp>
      <p:sp>
        <p:nvSpPr>
          <p:cNvPr id="10" name="Underrubrik 2"/>
          <p:cNvSpPr txBox="1">
            <a:spLocks/>
          </p:cNvSpPr>
          <p:nvPr/>
        </p:nvSpPr>
        <p:spPr>
          <a:xfrm>
            <a:off x="537406" y="2636912"/>
            <a:ext cx="8067041" cy="3672408"/>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algn="l"/>
            <a:endParaRPr lang="en-US" dirty="0">
              <a:solidFill>
                <a:prstClr val="black">
                  <a:tint val="75000"/>
                </a:prstClr>
              </a:solidFill>
            </a:endParaRPr>
          </a:p>
        </p:txBody>
      </p:sp>
      <p:graphicFrame>
        <p:nvGraphicFramePr>
          <p:cNvPr id="11" name="Table 2"/>
          <p:cNvGraphicFramePr>
            <a:graphicFrameLocks noGrp="1"/>
          </p:cNvGraphicFramePr>
          <p:nvPr>
            <p:extLst>
              <p:ext uri="{D42A27DB-BD31-4B8C-83A1-F6EECF244321}">
                <p14:modId xmlns:p14="http://schemas.microsoft.com/office/powerpoint/2010/main" val="2452537470"/>
              </p:ext>
            </p:extLst>
          </p:nvPr>
        </p:nvGraphicFramePr>
        <p:xfrm>
          <a:off x="289063" y="990600"/>
          <a:ext cx="8417479" cy="5602985"/>
        </p:xfrm>
        <a:graphic>
          <a:graphicData uri="http://schemas.openxmlformats.org/drawingml/2006/table">
            <a:tbl>
              <a:tblPr firstRow="1" firstCol="1" bandRow="1" bandCol="1">
                <a:tableStyleId>{5C22544A-7EE6-4342-B048-85BDC9FD1C3A}</a:tableStyleId>
              </a:tblPr>
              <a:tblGrid>
                <a:gridCol w="930137"/>
                <a:gridCol w="4191000"/>
                <a:gridCol w="3296342"/>
              </a:tblGrid>
              <a:tr h="457199">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 </a:t>
                      </a: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Extra info</a:t>
                      </a: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Training requirement Aim</a:t>
                      </a: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 typeface="Arial" pitchFamily="34" charset="0"/>
                        <a:buNone/>
                      </a:pPr>
                      <a:endParaRPr lang="en-GB" sz="1400" dirty="0" smtClean="0"/>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1484467">
                <a:tc>
                  <a:txBody>
                    <a:bodyPr/>
                    <a:lstStyle/>
                    <a:p>
                      <a:pPr>
                        <a:lnSpc>
                          <a:spcPct val="115000"/>
                        </a:lnSpc>
                        <a:spcAft>
                          <a:spcPts val="0"/>
                        </a:spcAft>
                      </a:pPr>
                      <a:r>
                        <a:rPr lang="en-GB" sz="1100" dirty="0" smtClean="0">
                          <a:effectLst/>
                          <a:latin typeface="Calibri"/>
                          <a:ea typeface="Calibri"/>
                          <a:cs typeface="Times New Roman"/>
                        </a:rPr>
                        <a:t>Target</a:t>
                      </a:r>
                      <a:r>
                        <a:rPr lang="en-GB" sz="1100" baseline="0" dirty="0" smtClean="0">
                          <a:effectLst/>
                          <a:latin typeface="Calibri"/>
                          <a:ea typeface="Calibri"/>
                          <a:cs typeface="Times New Roman"/>
                        </a:rPr>
                        <a:t>  audience</a:t>
                      </a:r>
                      <a:endParaRPr lang="en-GB" sz="1100" dirty="0">
                        <a:effectLst/>
                        <a:latin typeface="Calibri"/>
                        <a:ea typeface="Calibri"/>
                        <a:cs typeface="Times New Roman"/>
                      </a:endParaRPr>
                    </a:p>
                  </a:txBody>
                  <a:tcPr marL="66165" marR="66165" marT="0" marB="0"/>
                </a:tc>
                <a:tc>
                  <a:txBody>
                    <a:bodyPr/>
                    <a:lstStyle/>
                    <a:p>
                      <a:r>
                        <a:rPr lang="en-US" sz="1800" kern="1200" dirty="0" smtClean="0">
                          <a:solidFill>
                            <a:schemeClr val="dk1"/>
                          </a:solidFill>
                          <a:effectLst/>
                          <a:latin typeface="+mn-lt"/>
                          <a:ea typeface="+mn-ea"/>
                          <a:cs typeface="+mn-cs"/>
                        </a:rPr>
                        <a:t> </a:t>
                      </a: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Time</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 </a:t>
                      </a:r>
                      <a:endParaRPr lang="en-GB" sz="1100" dirty="0">
                        <a:effectLst/>
                        <a:latin typeface="Calibri"/>
                        <a:ea typeface="Calibri"/>
                        <a:cs typeface="Times New Roman"/>
                      </a:endParaRPr>
                    </a:p>
                  </a:txBody>
                  <a:tcPr marL="66165" marR="66165" marT="0" marB="0"/>
                </a:tc>
              </a:tr>
              <a:tr h="1016417">
                <a:tc>
                  <a:txBody>
                    <a:bodyPr/>
                    <a:lstStyle/>
                    <a:p>
                      <a:pPr>
                        <a:lnSpc>
                          <a:spcPct val="115000"/>
                        </a:lnSpc>
                        <a:spcAft>
                          <a:spcPts val="0"/>
                        </a:spcAft>
                      </a:pPr>
                      <a:r>
                        <a:rPr lang="en-GB" sz="1100" dirty="0" smtClean="0">
                          <a:effectLst/>
                          <a:latin typeface="Calibri"/>
                          <a:ea typeface="Calibri"/>
                          <a:cs typeface="Times New Roman"/>
                        </a:rPr>
                        <a:t>Learning outcomes</a:t>
                      </a: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kern="1200" dirty="0">
                        <a:solidFill>
                          <a:schemeClr val="dk1"/>
                        </a:solidFill>
                        <a:latin typeface="+mn-lt"/>
                        <a:ea typeface="+mn-ea"/>
                        <a:cs typeface="+mn-cs"/>
                      </a:endParaRP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1295400">
                <a:tc>
                  <a:txBody>
                    <a:bodyPr/>
                    <a:lstStyle/>
                    <a:p>
                      <a:pPr>
                        <a:spcAft>
                          <a:spcPts val="0"/>
                        </a:spcAft>
                      </a:pPr>
                      <a:r>
                        <a:rPr lang="en-US" sz="1100" dirty="0" smtClean="0">
                          <a:effectLst/>
                        </a:rPr>
                        <a:t>Content/Resources</a:t>
                      </a:r>
                      <a:endParaRPr lang="en-US" sz="1000" dirty="0" smtClean="0">
                        <a:effectLst/>
                      </a:endParaRPr>
                    </a:p>
                    <a:p>
                      <a:pPr>
                        <a:spcAft>
                          <a:spcPts val="0"/>
                        </a:spcAft>
                      </a:pPr>
                      <a:r>
                        <a:rPr lang="en-US" sz="1100" smtClean="0">
                          <a:effectLst/>
                        </a:rPr>
                        <a:t>(Training Environment and Training Materials)</a:t>
                      </a:r>
                      <a:endParaRPr lang="en-US" sz="1000" smtClean="0">
                        <a:effectLst/>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kern="1200" dirty="0">
                        <a:solidFill>
                          <a:schemeClr val="dk1"/>
                        </a:solidFill>
                        <a:latin typeface="+mn-lt"/>
                        <a:ea typeface="+mn-ea"/>
                        <a:cs typeface="+mn-cs"/>
                      </a:endParaRP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bl>
          </a:graphicData>
        </a:graphic>
      </p:graphicFrame>
    </p:spTree>
    <p:extLst>
      <p:ext uri="{BB962C8B-B14F-4D97-AF65-F5344CB8AC3E}">
        <p14:creationId xmlns:p14="http://schemas.microsoft.com/office/powerpoint/2010/main" val="15572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Criteria</a:t>
            </a:r>
            <a:endParaRPr lang="fi-FI" b="1" dirty="0"/>
          </a:p>
        </p:txBody>
      </p:sp>
      <p:sp>
        <p:nvSpPr>
          <p:cNvPr id="3" name="Sisällön paikkamerkki 2"/>
          <p:cNvSpPr>
            <a:spLocks noGrp="1"/>
          </p:cNvSpPr>
          <p:nvPr>
            <p:ph idx="1"/>
          </p:nvPr>
        </p:nvSpPr>
        <p:spPr/>
        <p:txBody>
          <a:bodyPr/>
          <a:lstStyle/>
          <a:p>
            <a:pPr lvl="0"/>
            <a:r>
              <a:rPr lang="en-US" sz="3200" dirty="0"/>
              <a:t>Training template </a:t>
            </a:r>
            <a:r>
              <a:rPr lang="en-US" sz="3200" dirty="0" smtClean="0"/>
              <a:t>– Introduction- with </a:t>
            </a:r>
            <a:endParaRPr lang="en-GB" sz="3200" dirty="0"/>
          </a:p>
          <a:p>
            <a:pPr lvl="1"/>
            <a:r>
              <a:rPr lang="en-US" sz="3200" dirty="0"/>
              <a:t>Assessable and realistic </a:t>
            </a:r>
            <a:r>
              <a:rPr lang="en-US" sz="3200" dirty="0" smtClean="0"/>
              <a:t>learning </a:t>
            </a:r>
            <a:r>
              <a:rPr lang="en-US" sz="3200" dirty="0"/>
              <a:t>outcomes.</a:t>
            </a:r>
            <a:endParaRPr lang="en-GB" sz="3200" dirty="0"/>
          </a:p>
          <a:p>
            <a:pPr lvl="1"/>
            <a:r>
              <a:rPr lang="en-US" sz="3200" dirty="0"/>
              <a:t>suitable assessment methods for target audience</a:t>
            </a:r>
            <a:endParaRPr lang="en-GB" sz="3200" dirty="0"/>
          </a:p>
          <a:p>
            <a:pPr lvl="1"/>
            <a:r>
              <a:rPr lang="en-US" sz="3200" dirty="0"/>
              <a:t>target audience analysis with learner characteristics</a:t>
            </a:r>
            <a:r>
              <a:rPr lang="en-US" dirty="0"/>
              <a:t>. </a:t>
            </a:r>
            <a:endParaRPr lang="en-GB" dirty="0"/>
          </a:p>
          <a:p>
            <a:pPr marL="514350" indent="-514350">
              <a:buFont typeface="+mj-lt"/>
              <a:buAutoNum type="arabicPeriod"/>
            </a:pPr>
            <a:endParaRPr lang="fi-FI" dirty="0"/>
          </a:p>
        </p:txBody>
      </p:sp>
    </p:spTree>
    <p:extLst>
      <p:ext uri="{BB962C8B-B14F-4D97-AF65-F5344CB8AC3E}">
        <p14:creationId xmlns:p14="http://schemas.microsoft.com/office/powerpoint/2010/main" val="107560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9" name="Rubrik 1"/>
          <p:cNvSpPr txBox="1">
            <a:spLocks/>
          </p:cNvSpPr>
          <p:nvPr/>
        </p:nvSpPr>
        <p:spPr>
          <a:xfrm>
            <a:off x="537406" y="620713"/>
            <a:ext cx="7920795" cy="446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prstClr val="black"/>
                </a:solidFill>
              </a:rPr>
              <a:t>Introduction - questions</a:t>
            </a:r>
            <a:endParaRPr lang="en-US" sz="2000" dirty="0">
              <a:solidFill>
                <a:prstClr val="black"/>
              </a:solidFill>
            </a:endParaRPr>
          </a:p>
        </p:txBody>
      </p:sp>
      <p:sp>
        <p:nvSpPr>
          <p:cNvPr id="10" name="Underrubrik 2"/>
          <p:cNvSpPr txBox="1">
            <a:spLocks/>
          </p:cNvSpPr>
          <p:nvPr/>
        </p:nvSpPr>
        <p:spPr>
          <a:xfrm>
            <a:off x="537406" y="2636912"/>
            <a:ext cx="8067041" cy="3672408"/>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algn="l"/>
            <a:endParaRPr lang="en-US" dirty="0">
              <a:solidFill>
                <a:prstClr val="black">
                  <a:tint val="75000"/>
                </a:prstClr>
              </a:solidFill>
            </a:endParaRPr>
          </a:p>
        </p:txBody>
      </p:sp>
      <p:graphicFrame>
        <p:nvGraphicFramePr>
          <p:cNvPr id="11" name="Table 2"/>
          <p:cNvGraphicFramePr>
            <a:graphicFrameLocks noGrp="1"/>
          </p:cNvGraphicFramePr>
          <p:nvPr>
            <p:extLst>
              <p:ext uri="{D42A27DB-BD31-4B8C-83A1-F6EECF244321}">
                <p14:modId xmlns:p14="http://schemas.microsoft.com/office/powerpoint/2010/main" val="1136232306"/>
              </p:ext>
            </p:extLst>
          </p:nvPr>
        </p:nvGraphicFramePr>
        <p:xfrm>
          <a:off x="393328" y="1066800"/>
          <a:ext cx="8681235" cy="5467283"/>
        </p:xfrm>
        <a:graphic>
          <a:graphicData uri="http://schemas.openxmlformats.org/drawingml/2006/table">
            <a:tbl>
              <a:tblPr firstRow="1" firstCol="1" bandRow="1" bandCol="1">
                <a:tableStyleId>{5C22544A-7EE6-4342-B048-85BDC9FD1C3A}</a:tableStyleId>
              </a:tblPr>
              <a:tblGrid>
                <a:gridCol w="1664268"/>
                <a:gridCol w="3634186"/>
                <a:gridCol w="3382781"/>
              </a:tblGrid>
              <a:tr h="380999">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 </a:t>
                      </a: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Extra info</a:t>
                      </a: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Training requirement Aim</a:t>
                      </a: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 typeface="Arial" pitchFamily="34" charset="0"/>
                        <a:buNone/>
                      </a:pPr>
                      <a:r>
                        <a:rPr lang="en-US" sz="1100" kern="1200" dirty="0" smtClean="0">
                          <a:solidFill>
                            <a:schemeClr val="dk1"/>
                          </a:solidFill>
                          <a:latin typeface="+mn-lt"/>
                          <a:ea typeface="+mn-ea"/>
                          <a:cs typeface="+mn-cs"/>
                        </a:rPr>
                        <a:t>What end result do you want to achieve?</a:t>
                      </a:r>
                      <a:r>
                        <a:rPr lang="en-US" sz="1100" kern="1200" baseline="0" dirty="0" smtClean="0">
                          <a:solidFill>
                            <a:schemeClr val="dk1"/>
                          </a:solidFill>
                          <a:latin typeface="+mn-lt"/>
                          <a:ea typeface="+mn-ea"/>
                          <a:cs typeface="+mn-cs"/>
                        </a:rPr>
                        <a:t> (Lesson scope)</a:t>
                      </a:r>
                      <a:endParaRPr lang="en-US" sz="1100" kern="1200" dirty="0" smtClean="0">
                        <a:solidFill>
                          <a:schemeClr val="dk1"/>
                        </a:solidFill>
                        <a:latin typeface="+mn-lt"/>
                        <a:ea typeface="+mn-ea"/>
                        <a:cs typeface="+mn-cs"/>
                      </a:endParaRPr>
                    </a:p>
                    <a:p>
                      <a:pPr marL="0" indent="0" algn="l" defTabSz="914400" rtl="0" eaLnBrk="1" latinLnBrk="0" hangingPunct="1">
                        <a:buFont typeface="Arial" pitchFamily="34" charset="0"/>
                        <a:buNone/>
                      </a:pPr>
                      <a:endParaRPr lang="en-US" sz="1100" kern="1200" dirty="0" smtClean="0">
                        <a:solidFill>
                          <a:schemeClr val="dk1"/>
                        </a:solidFill>
                        <a:latin typeface="+mn-lt"/>
                        <a:ea typeface="+mn-ea"/>
                        <a:cs typeface="+mn-cs"/>
                      </a:endParaRPr>
                    </a:p>
                    <a:p>
                      <a:pPr>
                        <a:lnSpc>
                          <a:spcPct val="115000"/>
                        </a:lnSpc>
                        <a:spcAft>
                          <a:spcPts val="0"/>
                        </a:spcAft>
                      </a:pPr>
                      <a:endParaRPr lang="en-GB" sz="1400" dirty="0" smtClean="0"/>
                    </a:p>
                  </a:txBody>
                  <a:tcPr marL="66165" marR="66165" marT="0" marB="0"/>
                </a:tc>
                <a:tc>
                  <a:txBody>
                    <a:bodyPr/>
                    <a:lstStyle/>
                    <a:p>
                      <a:pPr>
                        <a:buFont typeface="Arial" pitchFamily="34" charset="0"/>
                        <a:buNone/>
                      </a:pPr>
                      <a:r>
                        <a:rPr lang="en-US" sz="1100" dirty="0" smtClean="0"/>
                        <a:t>Why are you training this target audience? (Requirement for training – UNSCR WPS, NAP etc…)</a:t>
                      </a:r>
                    </a:p>
                    <a:p>
                      <a:pPr>
                        <a:lnSpc>
                          <a:spcPct val="115000"/>
                        </a:lnSpc>
                        <a:spcAft>
                          <a:spcPts val="0"/>
                        </a:spcAft>
                      </a:pPr>
                      <a:endParaRPr lang="en-GB" sz="1100" dirty="0">
                        <a:effectLst/>
                        <a:latin typeface="Calibri"/>
                        <a:ea typeface="Calibri"/>
                        <a:cs typeface="Times New Roman"/>
                      </a:endParaRPr>
                    </a:p>
                  </a:txBody>
                  <a:tcPr marL="66165" marR="66165" marT="0" marB="0"/>
                </a:tc>
              </a:tr>
              <a:tr h="1484467">
                <a:tc>
                  <a:txBody>
                    <a:bodyPr/>
                    <a:lstStyle/>
                    <a:p>
                      <a:pPr>
                        <a:lnSpc>
                          <a:spcPct val="115000"/>
                        </a:lnSpc>
                        <a:spcAft>
                          <a:spcPts val="0"/>
                        </a:spcAft>
                      </a:pPr>
                      <a:r>
                        <a:rPr lang="en-GB" sz="1100" dirty="0" smtClean="0">
                          <a:effectLst/>
                          <a:latin typeface="Calibri"/>
                          <a:ea typeface="Calibri"/>
                          <a:cs typeface="Times New Roman"/>
                        </a:rPr>
                        <a:t>Target</a:t>
                      </a:r>
                      <a:r>
                        <a:rPr lang="en-GB" sz="1100" baseline="0" dirty="0" smtClean="0">
                          <a:effectLst/>
                          <a:latin typeface="Calibri"/>
                          <a:ea typeface="Calibri"/>
                          <a:cs typeface="Times New Roman"/>
                        </a:rPr>
                        <a:t>  audience</a:t>
                      </a: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Tx/>
                        <a:buNone/>
                      </a:pPr>
                      <a:r>
                        <a:rPr lang="en-US" sz="1100" kern="1200" noProof="0" dirty="0" smtClean="0">
                          <a:solidFill>
                            <a:schemeClr val="dk1"/>
                          </a:solidFill>
                          <a:effectLst/>
                          <a:latin typeface="+mn-lt"/>
                          <a:ea typeface="+mn-ea"/>
                          <a:cs typeface="+mn-cs"/>
                        </a:rPr>
                        <a:t>Who are you training?</a:t>
                      </a:r>
                    </a:p>
                    <a:p>
                      <a:pPr marL="171450" indent="-171450" algn="l" defTabSz="914400" rtl="0" eaLnBrk="1" latinLnBrk="0" hangingPunct="1">
                        <a:buFont typeface="Arial" panose="020B0604020202020204" pitchFamily="34" charset="0"/>
                        <a:buChar char="•"/>
                      </a:pPr>
                      <a:r>
                        <a:rPr lang="en-US" sz="1100" kern="1200" noProof="0" dirty="0" smtClean="0">
                          <a:solidFill>
                            <a:schemeClr val="dk1"/>
                          </a:solidFill>
                          <a:effectLst/>
                          <a:latin typeface="+mn-lt"/>
                          <a:ea typeface="+mn-ea"/>
                          <a:cs typeface="+mn-cs"/>
                        </a:rPr>
                        <a:t>Audience Categories (what level,</a:t>
                      </a:r>
                      <a:r>
                        <a:rPr lang="en-US" sz="1100" kern="1200" baseline="0" noProof="0" dirty="0" smtClean="0">
                          <a:solidFill>
                            <a:schemeClr val="dk1"/>
                          </a:solidFill>
                          <a:effectLst/>
                          <a:latin typeface="+mn-lt"/>
                          <a:ea typeface="+mn-ea"/>
                          <a:cs typeface="+mn-cs"/>
                        </a:rPr>
                        <a:t> which unit)</a:t>
                      </a:r>
                      <a:endParaRPr lang="en-US" sz="1100" kern="1200" noProof="0" dirty="0" smtClean="0">
                        <a:solidFill>
                          <a:schemeClr val="dk1"/>
                        </a:solidFill>
                        <a:effectLst/>
                        <a:latin typeface="+mn-lt"/>
                        <a:ea typeface="+mn-ea"/>
                        <a:cs typeface="+mn-cs"/>
                      </a:endParaRPr>
                    </a:p>
                    <a:p>
                      <a:pPr marL="171450" indent="-171450" algn="l" defTabSz="914400" rtl="0" eaLnBrk="1" latinLnBrk="0" hangingPunct="1">
                        <a:buFont typeface="Arial" panose="020B0604020202020204" pitchFamily="34" charset="0"/>
                        <a:buChar char="•"/>
                      </a:pPr>
                      <a:r>
                        <a:rPr lang="en-US" sz="1100" kern="1200" noProof="0" dirty="0" smtClean="0">
                          <a:solidFill>
                            <a:schemeClr val="dk1"/>
                          </a:solidFill>
                          <a:effectLst/>
                          <a:latin typeface="+mn-lt"/>
                          <a:ea typeface="+mn-ea"/>
                          <a:cs typeface="+mn-cs"/>
                        </a:rPr>
                        <a:t>Audience Size and Throughput (how many, how often…)</a:t>
                      </a:r>
                    </a:p>
                    <a:p>
                      <a:pPr marL="171450" indent="-171450" algn="l" defTabSz="914400" rtl="0" eaLnBrk="1" latinLnBrk="0" hangingPunct="1">
                        <a:buFont typeface="Arial" panose="020B0604020202020204" pitchFamily="34" charset="0"/>
                        <a:buChar char="•"/>
                      </a:pPr>
                      <a:r>
                        <a:rPr lang="en-US" sz="1100" kern="1200" noProof="0" dirty="0" smtClean="0">
                          <a:solidFill>
                            <a:schemeClr val="dk1"/>
                          </a:solidFill>
                          <a:effectLst/>
                          <a:latin typeface="+mn-lt"/>
                          <a:ea typeface="+mn-ea"/>
                          <a:cs typeface="+mn-cs"/>
                        </a:rPr>
                        <a:t>Audience Prioritization (who </a:t>
                      </a:r>
                      <a:r>
                        <a:rPr lang="en-US" sz="1100" kern="1200" baseline="0" noProof="0" dirty="0" smtClean="0">
                          <a:solidFill>
                            <a:schemeClr val="dk1"/>
                          </a:solidFill>
                          <a:effectLst/>
                          <a:latin typeface="+mn-lt"/>
                          <a:ea typeface="+mn-ea"/>
                          <a:cs typeface="+mn-cs"/>
                        </a:rPr>
                        <a:t> are the most important audience, with who should we start this training )</a:t>
                      </a:r>
                      <a:endParaRPr lang="en-US" sz="1100" kern="1200" noProof="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p>
                  </a:txBody>
                  <a:tcPr marL="66165" marR="66165" marT="0" marB="0"/>
                </a:tc>
                <a:tc>
                  <a:txBody>
                    <a:bodyPr/>
                    <a:lstStyle/>
                    <a:p>
                      <a:r>
                        <a:rPr lang="en-GB" sz="1100" kern="1200" dirty="0" smtClean="0">
                          <a:solidFill>
                            <a:schemeClr val="dk1"/>
                          </a:solidFill>
                          <a:effectLst/>
                          <a:latin typeface="+mn-lt"/>
                          <a:ea typeface="+mn-ea"/>
                          <a:cs typeface="+mn-cs"/>
                        </a:rPr>
                        <a:t>List of learner characteristics:</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Previous knowledge, skills and competence </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Previous experience</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Motivation</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Educational background</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Age, cultural background, ethnicity</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Individual learning styles</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mn-lt"/>
                          <a:ea typeface="+mn-ea"/>
                          <a:cs typeface="+mn-cs"/>
                        </a:rPr>
                        <a:t>Possible special needs</a:t>
                      </a:r>
                      <a:endParaRPr lang="en-US" sz="11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Available resources</a:t>
                      </a:r>
                      <a:endParaRPr lang="en-GB" sz="800" dirty="0" smtClean="0">
                        <a:effectLst/>
                        <a:latin typeface="+mn-lt"/>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Time</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100" kern="1200" dirty="0" smtClean="0">
                          <a:solidFill>
                            <a:schemeClr val="dk1"/>
                          </a:solidFill>
                          <a:latin typeface="+mn-lt"/>
                          <a:ea typeface="+mn-ea"/>
                          <a:cs typeface="+mn-cs"/>
                        </a:rPr>
                        <a:t>How long is the training (45 min, 2 days, 3 weeks…)?</a:t>
                      </a: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 </a:t>
                      </a:r>
                      <a:r>
                        <a:rPr lang="en-US" sz="1100" dirty="0" smtClean="0"/>
                        <a:t>If your training is part of a longer training program, describe</a:t>
                      </a:r>
                      <a:r>
                        <a:rPr lang="en-US" sz="1100" baseline="0" dirty="0" smtClean="0"/>
                        <a:t> it here</a:t>
                      </a:r>
                      <a:endParaRPr lang="en-US" sz="1100" dirty="0" smtClean="0"/>
                    </a:p>
                    <a:p>
                      <a:pPr>
                        <a:lnSpc>
                          <a:spcPct val="115000"/>
                        </a:lnSpc>
                        <a:spcAft>
                          <a:spcPts val="0"/>
                        </a:spcAft>
                      </a:pPr>
                      <a:endParaRPr lang="en-GB" sz="1100" dirty="0">
                        <a:effectLst/>
                        <a:latin typeface="Calibri"/>
                        <a:ea typeface="Calibri"/>
                        <a:cs typeface="Times New Roman"/>
                      </a:endParaRPr>
                    </a:p>
                  </a:txBody>
                  <a:tcPr marL="66165" marR="66165" marT="0" marB="0"/>
                </a:tc>
              </a:tr>
              <a:tr h="2208210">
                <a:tc>
                  <a:txBody>
                    <a:bodyPr/>
                    <a:lstStyle/>
                    <a:p>
                      <a:pPr>
                        <a:lnSpc>
                          <a:spcPct val="115000"/>
                        </a:lnSpc>
                        <a:spcAft>
                          <a:spcPts val="0"/>
                        </a:spcAft>
                      </a:pPr>
                      <a:r>
                        <a:rPr lang="en-GB" sz="1100" dirty="0" smtClean="0">
                          <a:effectLst/>
                          <a:latin typeface="Calibri"/>
                          <a:ea typeface="Calibri"/>
                          <a:cs typeface="Times New Roman"/>
                        </a:rPr>
                        <a:t>Learning outcomes</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lnSpc>
                          <a:spcPct val="115000"/>
                        </a:lnSpc>
                        <a:spcAft>
                          <a:spcPts val="0"/>
                        </a:spcAft>
                        <a:buFont typeface="Arial" pitchFamily="34" charset="0"/>
                        <a:buNone/>
                      </a:pPr>
                      <a:r>
                        <a:rPr lang="en-US" sz="1100" kern="1200" dirty="0" smtClean="0">
                          <a:solidFill>
                            <a:schemeClr val="dk1"/>
                          </a:solidFill>
                          <a:latin typeface="+mn-lt"/>
                          <a:ea typeface="+mn-ea"/>
                          <a:cs typeface="+mn-cs"/>
                        </a:rPr>
                        <a:t>What is the required learning outcome? Standards?</a:t>
                      </a:r>
                    </a:p>
                    <a:p>
                      <a:pPr marL="171450" indent="-171450" algn="l" defTabSz="914400" rtl="0" eaLnBrk="1" latinLnBrk="0" hangingPunct="1">
                        <a:lnSpc>
                          <a:spcPct val="115000"/>
                        </a:lnSpc>
                        <a:spcAft>
                          <a:spcPts val="0"/>
                        </a:spcAft>
                        <a:buFont typeface="Arial" pitchFamily="34" charset="0"/>
                        <a:buChar char="•"/>
                      </a:pPr>
                      <a:r>
                        <a:rPr lang="en-US" sz="1100" kern="1200" dirty="0" smtClean="0">
                          <a:solidFill>
                            <a:schemeClr val="dk1"/>
                          </a:solidFill>
                          <a:latin typeface="+mn-lt"/>
                          <a:ea typeface="+mn-ea"/>
                          <a:cs typeface="+mn-cs"/>
                        </a:rPr>
                        <a:t>What are your students able to know and do after the training? How well are students able to do the</a:t>
                      </a:r>
                      <a:r>
                        <a:rPr lang="en-US" sz="1100" kern="1200" baseline="0" dirty="0" smtClean="0">
                          <a:solidFill>
                            <a:schemeClr val="dk1"/>
                          </a:solidFill>
                          <a:latin typeface="+mn-lt"/>
                          <a:ea typeface="+mn-ea"/>
                          <a:cs typeface="+mn-cs"/>
                        </a:rPr>
                        <a:t> task? How well are the able to know thinks?</a:t>
                      </a:r>
                    </a:p>
                    <a:p>
                      <a:pPr marL="171450" indent="-171450" algn="l" defTabSz="914400" rtl="0" eaLnBrk="1" latinLnBrk="0" hangingPunct="1">
                        <a:lnSpc>
                          <a:spcPct val="115000"/>
                        </a:lnSpc>
                        <a:spcAft>
                          <a:spcPts val="0"/>
                        </a:spcAft>
                        <a:buFont typeface="Arial" pitchFamily="34" charset="0"/>
                        <a:buChar char="•"/>
                      </a:pPr>
                      <a:r>
                        <a:rPr lang="en-US" sz="1100" kern="1200" baseline="0" dirty="0" smtClean="0">
                          <a:solidFill>
                            <a:schemeClr val="dk1"/>
                          </a:solidFill>
                          <a:latin typeface="+mn-lt"/>
                          <a:ea typeface="+mn-ea"/>
                          <a:cs typeface="+mn-cs"/>
                        </a:rPr>
                        <a:t>How are you going to collect evidence of learning (do assessments)?</a:t>
                      </a:r>
                      <a:endParaRPr lang="en-US" sz="1100" kern="1200" dirty="0" smtClean="0">
                        <a:solidFill>
                          <a:schemeClr val="dk1"/>
                        </a:solidFill>
                        <a:latin typeface="+mn-lt"/>
                        <a:ea typeface="+mn-ea"/>
                        <a:cs typeface="+mn-cs"/>
                      </a:endParaRPr>
                    </a:p>
                    <a:p>
                      <a:pPr>
                        <a:lnSpc>
                          <a:spcPct val="115000"/>
                        </a:lnSpc>
                        <a:spcAft>
                          <a:spcPts val="0"/>
                        </a:spcAft>
                      </a:pPr>
                      <a:endParaRPr lang="en-GB" sz="1400" dirty="0">
                        <a:effectLst/>
                        <a:latin typeface="Calibri"/>
                        <a:ea typeface="Calibri"/>
                        <a:cs typeface="Times New Roman"/>
                      </a:endParaRPr>
                    </a:p>
                  </a:txBody>
                  <a:tcPr marL="66165" marR="66165" marT="0" marB="0"/>
                </a:tc>
                <a:tc>
                  <a:txBody>
                    <a:bodyPr/>
                    <a:lstStyle/>
                    <a:p>
                      <a:pPr>
                        <a:lnSpc>
                          <a:spcPct val="115000"/>
                        </a:lnSpc>
                        <a:spcAft>
                          <a:spcPts val="0"/>
                        </a:spcAft>
                      </a:pPr>
                      <a:endParaRPr lang="en-US" sz="1200" dirty="0" smtClean="0">
                        <a:solidFill>
                          <a:schemeClr val="tx1">
                            <a:lumMod val="95000"/>
                            <a:lumOff val="5000"/>
                          </a:schemeClr>
                        </a:solidFill>
                        <a:effectLst/>
                      </a:endParaRPr>
                    </a:p>
                    <a:p>
                      <a:pPr>
                        <a:lnSpc>
                          <a:spcPct val="115000"/>
                        </a:lnSpc>
                        <a:spcAft>
                          <a:spcPts val="0"/>
                        </a:spcAft>
                      </a:pPr>
                      <a:endParaRPr lang="fi-FI" sz="1200" dirty="0" smtClean="0">
                        <a:effectLst/>
                        <a:latin typeface="Calibri"/>
                        <a:ea typeface="Calibri"/>
                        <a:cs typeface="Times New Roman"/>
                      </a:endParaRPr>
                    </a:p>
                    <a:p>
                      <a:pPr>
                        <a:lnSpc>
                          <a:spcPct val="115000"/>
                        </a:lnSpc>
                        <a:spcAft>
                          <a:spcPts val="0"/>
                        </a:spcAft>
                      </a:pPr>
                      <a:endParaRPr lang="fi-FI" sz="1200" dirty="0" smtClean="0">
                        <a:effectLst/>
                        <a:latin typeface="Calibri"/>
                        <a:ea typeface="Calibri"/>
                        <a:cs typeface="Times New Roman"/>
                      </a:endParaRPr>
                    </a:p>
                    <a:p>
                      <a:pPr>
                        <a:lnSpc>
                          <a:spcPct val="115000"/>
                        </a:lnSpc>
                        <a:spcAft>
                          <a:spcPts val="0"/>
                        </a:spcAft>
                      </a:pPr>
                      <a:endParaRPr lang="fi-FI" sz="1200" dirty="0" smtClean="0">
                        <a:effectLst/>
                        <a:latin typeface="Calibri"/>
                        <a:ea typeface="Calibri"/>
                        <a:cs typeface="Times New Roman"/>
                      </a:endParaRPr>
                    </a:p>
                    <a:p>
                      <a:pPr>
                        <a:lnSpc>
                          <a:spcPct val="115000"/>
                        </a:lnSpc>
                        <a:spcAft>
                          <a:spcPts val="0"/>
                        </a:spcAft>
                      </a:pPr>
                      <a:endParaRPr lang="fi-FI" sz="12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r>
            </a:tbl>
          </a:graphicData>
        </a:graphic>
      </p:graphicFrame>
    </p:spTree>
    <p:extLst>
      <p:ext uri="{BB962C8B-B14F-4D97-AF65-F5344CB8AC3E}">
        <p14:creationId xmlns:p14="http://schemas.microsoft.com/office/powerpoint/2010/main" val="13883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9" name="Rubrik 1"/>
          <p:cNvSpPr txBox="1">
            <a:spLocks/>
          </p:cNvSpPr>
          <p:nvPr/>
        </p:nvSpPr>
        <p:spPr>
          <a:xfrm>
            <a:off x="537406" y="620713"/>
            <a:ext cx="7920795" cy="29368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prstClr val="black"/>
                </a:solidFill>
              </a:rPr>
              <a:t>Introduction - example</a:t>
            </a:r>
            <a:endParaRPr lang="en-US" sz="2000" dirty="0">
              <a:solidFill>
                <a:prstClr val="black"/>
              </a:solidFill>
            </a:endParaRPr>
          </a:p>
        </p:txBody>
      </p:sp>
      <p:sp>
        <p:nvSpPr>
          <p:cNvPr id="10" name="Underrubrik 2"/>
          <p:cNvSpPr txBox="1">
            <a:spLocks/>
          </p:cNvSpPr>
          <p:nvPr/>
        </p:nvSpPr>
        <p:spPr>
          <a:xfrm>
            <a:off x="537406" y="2636912"/>
            <a:ext cx="8067041" cy="3672408"/>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algn="l"/>
            <a:endParaRPr lang="en-US" dirty="0">
              <a:solidFill>
                <a:prstClr val="black">
                  <a:tint val="75000"/>
                </a:prstClr>
              </a:solidFill>
            </a:endParaRPr>
          </a:p>
        </p:txBody>
      </p:sp>
      <p:graphicFrame>
        <p:nvGraphicFramePr>
          <p:cNvPr id="11" name="Table 2"/>
          <p:cNvGraphicFramePr>
            <a:graphicFrameLocks noGrp="1"/>
          </p:cNvGraphicFramePr>
          <p:nvPr>
            <p:extLst>
              <p:ext uri="{D42A27DB-BD31-4B8C-83A1-F6EECF244321}">
                <p14:modId xmlns:p14="http://schemas.microsoft.com/office/powerpoint/2010/main" val="1271493485"/>
              </p:ext>
            </p:extLst>
          </p:nvPr>
        </p:nvGraphicFramePr>
        <p:xfrm>
          <a:off x="345520" y="940981"/>
          <a:ext cx="8417479" cy="6199631"/>
        </p:xfrm>
        <a:graphic>
          <a:graphicData uri="http://schemas.openxmlformats.org/drawingml/2006/table">
            <a:tbl>
              <a:tblPr firstRow="1" firstCol="1" bandRow="1" bandCol="1">
                <a:tableStyleId>{5C22544A-7EE6-4342-B048-85BDC9FD1C3A}</a:tableStyleId>
              </a:tblPr>
              <a:tblGrid>
                <a:gridCol w="779740"/>
                <a:gridCol w="3886200"/>
                <a:gridCol w="3751539"/>
              </a:tblGrid>
              <a:tr h="457199">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 </a:t>
                      </a: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Extra info</a:t>
                      </a: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Training requirement Aim</a:t>
                      </a: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 typeface="Arial" pitchFamily="34" charset="0"/>
                        <a:buNone/>
                      </a:pPr>
                      <a:r>
                        <a:rPr lang="en-US" sz="1000" kern="1200" dirty="0" smtClean="0">
                          <a:solidFill>
                            <a:schemeClr val="dk1"/>
                          </a:solidFill>
                          <a:effectLst/>
                          <a:latin typeface="+mn-lt"/>
                          <a:ea typeface="+mn-ea"/>
                          <a:cs typeface="+mn-cs"/>
                        </a:rPr>
                        <a:t>Lesson is designed to support education and training experts as well as trainers in implementing gender perspective into their own training. Lecture focuses on planning phase, especially on requirements, learning outcomes, target audience analysis and lesson plans in backward design. During individual task students will practice defining learning outcomes, choosing assessment tools, suitable instructional strategies and teaching methods for specific target audience .</a:t>
                      </a:r>
                      <a:endParaRPr lang="en-GB" sz="1000" dirty="0" smtClean="0"/>
                    </a:p>
                  </a:txBody>
                  <a:tcPr marL="66165" marR="66165" marT="0" marB="0"/>
                </a:tc>
                <a:tc>
                  <a:txBody>
                    <a:bodyPr/>
                    <a:lstStyle/>
                    <a:p>
                      <a:pPr>
                        <a:lnSpc>
                          <a:spcPct val="115000"/>
                        </a:lnSpc>
                        <a:spcAft>
                          <a:spcPts val="0"/>
                        </a:spcAft>
                      </a:pPr>
                      <a:r>
                        <a:rPr lang="en-GB" sz="1000" dirty="0" smtClean="0">
                          <a:effectLst/>
                          <a:latin typeface="Calibri"/>
                          <a:ea typeface="Calibri"/>
                          <a:cs typeface="Times New Roman"/>
                        </a:rPr>
                        <a:t>NATO Strategic</a:t>
                      </a:r>
                      <a:r>
                        <a:rPr lang="en-GB" sz="1000" baseline="0" dirty="0" smtClean="0">
                          <a:effectLst/>
                          <a:latin typeface="Calibri"/>
                          <a:ea typeface="Calibri"/>
                          <a:cs typeface="Times New Roman"/>
                        </a:rPr>
                        <a:t> Training Plan for Gender.</a:t>
                      </a:r>
                    </a:p>
                    <a:p>
                      <a:pPr>
                        <a:lnSpc>
                          <a:spcPct val="115000"/>
                        </a:lnSpc>
                        <a:spcAft>
                          <a:spcPts val="0"/>
                        </a:spcAft>
                      </a:pPr>
                      <a:r>
                        <a:rPr lang="en-GB" sz="1000" baseline="0" dirty="0" smtClean="0">
                          <a:effectLst/>
                          <a:latin typeface="Calibri"/>
                          <a:ea typeface="Calibri"/>
                          <a:cs typeface="Times New Roman"/>
                        </a:rPr>
                        <a:t>Gender TRA final document.</a:t>
                      </a:r>
                      <a:endParaRPr lang="en-GB" sz="1000" dirty="0">
                        <a:effectLst/>
                        <a:latin typeface="Calibri"/>
                        <a:ea typeface="Calibri"/>
                        <a:cs typeface="Times New Roman"/>
                      </a:endParaRPr>
                    </a:p>
                  </a:txBody>
                  <a:tcPr marL="66165" marR="66165" marT="0" marB="0"/>
                </a:tc>
              </a:tr>
              <a:tr h="1484467">
                <a:tc>
                  <a:txBody>
                    <a:bodyPr/>
                    <a:lstStyle/>
                    <a:p>
                      <a:pPr>
                        <a:lnSpc>
                          <a:spcPct val="115000"/>
                        </a:lnSpc>
                        <a:spcAft>
                          <a:spcPts val="0"/>
                        </a:spcAft>
                      </a:pPr>
                      <a:r>
                        <a:rPr lang="en-GB" sz="1100" dirty="0" smtClean="0">
                          <a:effectLst/>
                          <a:latin typeface="Calibri"/>
                          <a:ea typeface="Calibri"/>
                          <a:cs typeface="Times New Roman"/>
                        </a:rPr>
                        <a:t>Target</a:t>
                      </a:r>
                      <a:r>
                        <a:rPr lang="en-GB" sz="1100" baseline="0" dirty="0" smtClean="0">
                          <a:effectLst/>
                          <a:latin typeface="Calibri"/>
                          <a:ea typeface="Calibri"/>
                          <a:cs typeface="Times New Roman"/>
                        </a:rPr>
                        <a:t>  audience</a:t>
                      </a: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Tx/>
                        <a:buNone/>
                      </a:pPr>
                      <a:r>
                        <a:rPr lang="fi-FI" sz="1000" kern="1200" noProof="0" dirty="0" err="1" smtClean="0">
                          <a:solidFill>
                            <a:schemeClr val="dk1"/>
                          </a:solidFill>
                          <a:effectLst/>
                          <a:latin typeface="+mn-lt"/>
                          <a:ea typeface="+mn-ea"/>
                          <a:cs typeface="+mn-cs"/>
                        </a:rPr>
                        <a:t>GToT</a:t>
                      </a:r>
                      <a:r>
                        <a:rPr lang="fi-FI" sz="1000" kern="1200" noProof="0" dirty="0" smtClean="0">
                          <a:solidFill>
                            <a:schemeClr val="dk1"/>
                          </a:solidFill>
                          <a:effectLst/>
                          <a:latin typeface="+mn-lt"/>
                          <a:ea typeface="+mn-ea"/>
                          <a:cs typeface="+mn-cs"/>
                        </a:rPr>
                        <a:t> METT</a:t>
                      </a:r>
                      <a:r>
                        <a:rPr lang="fi-FI" sz="1000" kern="1200" baseline="0" noProof="0" dirty="0" smtClean="0">
                          <a:solidFill>
                            <a:schemeClr val="dk1"/>
                          </a:solidFill>
                          <a:effectLst/>
                          <a:latin typeface="+mn-lt"/>
                          <a:ea typeface="+mn-ea"/>
                          <a:cs typeface="+mn-cs"/>
                        </a:rPr>
                        <a:t> 2015 Zagreb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effectLst/>
                          <a:latin typeface="+mn-lt"/>
                          <a:ea typeface="+mn-ea"/>
                          <a:cs typeface="+mn-cs"/>
                        </a:rPr>
                        <a:t>Active trainers and education and training experts (people with deep knowledge of educational science and practical training experience).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kern="1200" dirty="0" smtClean="0">
                          <a:solidFill>
                            <a:schemeClr val="dk1"/>
                          </a:solidFill>
                          <a:effectLst/>
                          <a:latin typeface="+mn-lt"/>
                          <a:ea typeface="+mn-ea"/>
                          <a:cs typeface="+mn-cs"/>
                        </a:rPr>
                        <a:t>24 </a:t>
                      </a:r>
                      <a:r>
                        <a:rPr lang="fi-FI" sz="1000" kern="1200" dirty="0" err="1" smtClean="0">
                          <a:solidFill>
                            <a:schemeClr val="dk1"/>
                          </a:solidFill>
                          <a:effectLst/>
                          <a:latin typeface="+mn-lt"/>
                          <a:ea typeface="+mn-ea"/>
                          <a:cs typeface="+mn-cs"/>
                        </a:rPr>
                        <a:t>students</a:t>
                      </a:r>
                      <a:r>
                        <a:rPr lang="fi-FI" sz="1000" kern="1200" dirty="0" smtClean="0">
                          <a:solidFill>
                            <a:schemeClr val="dk1"/>
                          </a:solidFill>
                          <a:effectLst/>
                          <a:latin typeface="+mn-lt"/>
                          <a:ea typeface="+mn-ea"/>
                          <a:cs typeface="+mn-cs"/>
                        </a:rPr>
                        <a:t>  / </a:t>
                      </a:r>
                      <a:r>
                        <a:rPr lang="fi-FI" sz="1000" kern="1200" dirty="0" err="1" smtClean="0">
                          <a:solidFill>
                            <a:schemeClr val="dk1"/>
                          </a:solidFill>
                          <a:effectLst/>
                          <a:latin typeface="+mn-lt"/>
                          <a:ea typeface="+mn-ea"/>
                          <a:cs typeface="+mn-cs"/>
                        </a:rPr>
                        <a:t>course</a:t>
                      </a:r>
                      <a:r>
                        <a:rPr lang="fi-FI" sz="1000" kern="1200" dirty="0" smtClean="0">
                          <a:solidFill>
                            <a:schemeClr val="dk1"/>
                          </a:solidFill>
                          <a:effectLst/>
                          <a:latin typeface="+mn-lt"/>
                          <a:ea typeface="+mn-ea"/>
                          <a:cs typeface="+mn-cs"/>
                        </a:rPr>
                        <a:t>  / </a:t>
                      </a:r>
                      <a:r>
                        <a:rPr lang="fi-FI" sz="1000" kern="1200" dirty="0" err="1" smtClean="0">
                          <a:solidFill>
                            <a:schemeClr val="dk1"/>
                          </a:solidFill>
                          <a:effectLst/>
                          <a:latin typeface="+mn-lt"/>
                          <a:ea typeface="+mn-ea"/>
                          <a:cs typeface="+mn-cs"/>
                        </a:rPr>
                        <a:t>year</a:t>
                      </a:r>
                      <a:endParaRPr lang="fi-FI" sz="1000" kern="1200" dirty="0" smtClean="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kern="1200" dirty="0" err="1" smtClean="0">
                          <a:solidFill>
                            <a:schemeClr val="dk1"/>
                          </a:solidFill>
                          <a:effectLst/>
                          <a:latin typeface="+mn-lt"/>
                          <a:ea typeface="+mn-ea"/>
                          <a:cs typeface="+mn-cs"/>
                        </a:rPr>
                        <a:t>Personel</a:t>
                      </a:r>
                      <a:r>
                        <a:rPr lang="fi-FI" sz="1000" kern="1200" dirty="0" smtClean="0">
                          <a:solidFill>
                            <a:schemeClr val="dk1"/>
                          </a:solidFill>
                          <a:effectLst/>
                          <a:latin typeface="+mn-lt"/>
                          <a:ea typeface="+mn-ea"/>
                          <a:cs typeface="+mn-cs"/>
                        </a:rPr>
                        <a:t> at national </a:t>
                      </a:r>
                      <a:r>
                        <a:rPr lang="fi-FI" sz="1000" kern="1200" dirty="0" err="1" smtClean="0">
                          <a:solidFill>
                            <a:schemeClr val="dk1"/>
                          </a:solidFill>
                          <a:effectLst/>
                          <a:latin typeface="+mn-lt"/>
                          <a:ea typeface="+mn-ea"/>
                          <a:cs typeface="+mn-cs"/>
                        </a:rPr>
                        <a:t>training</a:t>
                      </a:r>
                      <a:r>
                        <a:rPr lang="fi-FI" sz="1000" kern="1200" dirty="0" smtClean="0">
                          <a:solidFill>
                            <a:schemeClr val="dk1"/>
                          </a:solidFill>
                          <a:effectLst/>
                          <a:latin typeface="+mn-lt"/>
                          <a:ea typeface="+mn-ea"/>
                          <a:cs typeface="+mn-cs"/>
                        </a:rPr>
                        <a:t> </a:t>
                      </a:r>
                      <a:r>
                        <a:rPr lang="fi-FI" sz="1000" kern="1200" dirty="0" err="1" smtClean="0">
                          <a:solidFill>
                            <a:schemeClr val="dk1"/>
                          </a:solidFill>
                          <a:effectLst/>
                          <a:latin typeface="+mn-lt"/>
                          <a:ea typeface="+mn-ea"/>
                          <a:cs typeface="+mn-cs"/>
                        </a:rPr>
                        <a:t>units</a:t>
                      </a:r>
                      <a:endParaRPr lang="en-US" sz="1000" kern="1200" noProof="0" dirty="0" smtClean="0">
                        <a:solidFill>
                          <a:schemeClr val="dk1"/>
                        </a:solidFill>
                        <a:effectLst/>
                        <a:latin typeface="+mn-lt"/>
                        <a:ea typeface="+mn-ea"/>
                        <a:cs typeface="+mn-cs"/>
                      </a:endParaRPr>
                    </a:p>
                    <a:p>
                      <a:r>
                        <a:rPr lang="en-US" sz="1000" kern="1200" dirty="0" smtClean="0">
                          <a:solidFill>
                            <a:schemeClr val="dk1"/>
                          </a:solidFill>
                          <a:effectLst/>
                          <a:latin typeface="+mn-lt"/>
                          <a:ea typeface="+mn-ea"/>
                          <a:cs typeface="+mn-cs"/>
                        </a:rPr>
                        <a:t> </a:t>
                      </a:r>
                    </a:p>
                  </a:txBody>
                  <a:tcPr marL="66165" marR="66165" marT="0" marB="0"/>
                </a:tc>
                <a:tc>
                  <a:txBody>
                    <a:bodyPr/>
                    <a:lstStyle/>
                    <a:p>
                      <a:r>
                        <a:rPr lang="en-GB" sz="1000" kern="1200" dirty="0" smtClean="0">
                          <a:solidFill>
                            <a:schemeClr val="dk1"/>
                          </a:solidFill>
                          <a:effectLst/>
                          <a:latin typeface="+mn-lt"/>
                          <a:ea typeface="+mn-ea"/>
                          <a:cs typeface="+mn-cs"/>
                        </a:rPr>
                        <a:t>List of learner characteristics:</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mn-lt"/>
                          <a:ea typeface="+mn-ea"/>
                          <a:cs typeface="+mn-cs"/>
                        </a:rPr>
                        <a:t>Previous knowledge, skills, competence and experience on education and training , but not on gender</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mn-lt"/>
                          <a:ea typeface="+mn-ea"/>
                          <a:cs typeface="+mn-cs"/>
                        </a:rPr>
                        <a:t>Various educational backgrounds (PhD, Master to vocational training</a:t>
                      </a:r>
                      <a:r>
                        <a:rPr lang="en-GB" sz="1000" kern="1200" baseline="0" dirty="0" smtClean="0">
                          <a:solidFill>
                            <a:schemeClr val="dk1"/>
                          </a:solidFill>
                          <a:effectLst/>
                          <a:latin typeface="+mn-lt"/>
                          <a:ea typeface="+mn-ea"/>
                          <a:cs typeface="+mn-cs"/>
                        </a:rPr>
                        <a:t> courses</a:t>
                      </a:r>
                      <a:r>
                        <a:rPr lang="en-GB" sz="1000" kern="1200" dirty="0" smtClean="0">
                          <a:solidFill>
                            <a:schemeClr val="dk1"/>
                          </a:solidFill>
                          <a:effectLst/>
                          <a:latin typeface="+mn-lt"/>
                          <a:ea typeface="+mn-ea"/>
                          <a:cs typeface="+mn-cs"/>
                        </a:rPr>
                        <a:t>:  OR2</a:t>
                      </a:r>
                      <a:r>
                        <a:rPr lang="en-GB" sz="1000" kern="1200" baseline="0" dirty="0" smtClean="0">
                          <a:solidFill>
                            <a:schemeClr val="dk1"/>
                          </a:solidFill>
                          <a:effectLst/>
                          <a:latin typeface="+mn-lt"/>
                          <a:ea typeface="+mn-ea"/>
                          <a:cs typeface="+mn-cs"/>
                        </a:rPr>
                        <a:t> –OF5)</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mn-lt"/>
                          <a:ea typeface="+mn-ea"/>
                          <a:cs typeface="+mn-cs"/>
                        </a:rPr>
                        <a:t>Highly motivated</a:t>
                      </a:r>
                    </a:p>
                    <a:p>
                      <a:pPr marL="171450" lvl="0" indent="-171450">
                        <a:buFont typeface="Arial" panose="020B0604020202020204" pitchFamily="34" charset="0"/>
                        <a:buChar char="•"/>
                      </a:pPr>
                      <a:r>
                        <a:rPr lang="en-GB" sz="1000" kern="1200" dirty="0" smtClean="0">
                          <a:solidFill>
                            <a:schemeClr val="dk1"/>
                          </a:solidFill>
                          <a:effectLst/>
                          <a:latin typeface="+mn-lt"/>
                          <a:ea typeface="+mn-ea"/>
                          <a:cs typeface="+mn-cs"/>
                        </a:rPr>
                        <a:t>From: Croatia, Bosnia Herzegovina, Albania, Slovakia, Macedonia, Sweden and Norway, </a:t>
                      </a:r>
                    </a:p>
                    <a:p>
                      <a:pPr marL="171450" lvl="0" indent="-171450">
                        <a:buFont typeface="Arial" panose="020B0604020202020204" pitchFamily="34" charset="0"/>
                        <a:buChar char="•"/>
                      </a:pPr>
                      <a:r>
                        <a:rPr lang="en-GB" sz="1000" kern="1200" dirty="0" smtClean="0">
                          <a:solidFill>
                            <a:schemeClr val="dk1"/>
                          </a:solidFill>
                          <a:effectLst/>
                          <a:latin typeface="+mn-lt"/>
                          <a:ea typeface="+mn-ea"/>
                          <a:cs typeface="+mn-cs"/>
                        </a:rPr>
                        <a:t>Mixture</a:t>
                      </a:r>
                      <a:r>
                        <a:rPr lang="en-GB" sz="1000" kern="1200" baseline="0" dirty="0" smtClean="0">
                          <a:solidFill>
                            <a:schemeClr val="dk1"/>
                          </a:solidFill>
                          <a:effectLst/>
                          <a:latin typeface="+mn-lt"/>
                          <a:ea typeface="+mn-ea"/>
                          <a:cs typeface="+mn-cs"/>
                        </a:rPr>
                        <a:t> of young and old (from 24 Years to 49 Years)</a:t>
                      </a:r>
                    </a:p>
                    <a:p>
                      <a:pPr>
                        <a:lnSpc>
                          <a:spcPct val="115000"/>
                        </a:lnSpc>
                        <a:spcAft>
                          <a:spcPts val="0"/>
                        </a:spcAft>
                      </a:pPr>
                      <a:endParaRPr lang="en-GB" sz="10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Time</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000" kern="1200" dirty="0" smtClean="0">
                          <a:solidFill>
                            <a:schemeClr val="dk1"/>
                          </a:solidFill>
                          <a:latin typeface="+mn-lt"/>
                          <a:ea typeface="+mn-ea"/>
                          <a:cs typeface="+mn-cs"/>
                        </a:rPr>
                        <a:t>45 min lecture</a:t>
                      </a:r>
                      <a:r>
                        <a:rPr lang="en-US" sz="1000" kern="1200" baseline="0" dirty="0" smtClean="0">
                          <a:solidFill>
                            <a:schemeClr val="dk1"/>
                          </a:solidFill>
                          <a:latin typeface="+mn-lt"/>
                          <a:ea typeface="+mn-ea"/>
                          <a:cs typeface="+mn-cs"/>
                        </a:rPr>
                        <a:t> + 60 min individual task</a:t>
                      </a:r>
                      <a:endParaRPr lang="en-GB" sz="10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a:effectLst/>
                        </a:rPr>
                        <a:t> </a:t>
                      </a:r>
                      <a:r>
                        <a:rPr lang="en-US" sz="1000" dirty="0" err="1" smtClean="0"/>
                        <a:t>GToT</a:t>
                      </a:r>
                      <a:r>
                        <a:rPr lang="en-US" sz="1000" dirty="0" smtClean="0"/>
                        <a:t> course  is</a:t>
                      </a:r>
                      <a:r>
                        <a:rPr lang="en-US" sz="1000" baseline="0" dirty="0" smtClean="0"/>
                        <a:t> 9 days long (20.-28.5.2015)</a:t>
                      </a:r>
                      <a:endParaRPr lang="en-US" sz="1000" dirty="0" smtClean="0"/>
                    </a:p>
                    <a:p>
                      <a:pPr>
                        <a:lnSpc>
                          <a:spcPct val="115000"/>
                        </a:lnSpc>
                        <a:spcAft>
                          <a:spcPts val="0"/>
                        </a:spcAft>
                      </a:pPr>
                      <a:endParaRPr lang="en-GB" sz="1000" dirty="0">
                        <a:effectLst/>
                        <a:latin typeface="Calibri"/>
                        <a:ea typeface="Calibri"/>
                        <a:cs typeface="Times New Roman"/>
                      </a:endParaRPr>
                    </a:p>
                  </a:txBody>
                  <a:tcPr marL="66165" marR="66165" marT="0" marB="0"/>
                </a:tc>
              </a:tr>
              <a:tr h="2208210">
                <a:tc>
                  <a:txBody>
                    <a:bodyPr/>
                    <a:lstStyle/>
                    <a:p>
                      <a:pPr>
                        <a:lnSpc>
                          <a:spcPct val="115000"/>
                        </a:lnSpc>
                        <a:spcAft>
                          <a:spcPts val="0"/>
                        </a:spcAft>
                      </a:pPr>
                      <a:r>
                        <a:rPr lang="en-GB" sz="1100" dirty="0" smtClean="0">
                          <a:effectLst/>
                          <a:latin typeface="Calibri"/>
                          <a:ea typeface="Calibri"/>
                          <a:cs typeface="Times New Roman"/>
                        </a:rPr>
                        <a:t>Learning outcomes</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en-GB" sz="1000" kern="1200" dirty="0" smtClean="0">
                          <a:solidFill>
                            <a:schemeClr val="dk1"/>
                          </a:solidFill>
                          <a:latin typeface="+mn-lt"/>
                          <a:ea typeface="+mn-ea"/>
                          <a:cs typeface="+mn-cs"/>
                        </a:rPr>
                        <a:t>Plan training with an applied gender perspective:</a:t>
                      </a:r>
                      <a:endParaRPr lang="en-US" sz="1000" kern="1200" dirty="0" smtClean="0">
                        <a:solidFill>
                          <a:schemeClr val="dk1"/>
                        </a:solidFill>
                        <a:latin typeface="+mn-lt"/>
                        <a:ea typeface="+mn-ea"/>
                        <a:cs typeface="+mn-cs"/>
                      </a:endParaRPr>
                    </a:p>
                    <a:p>
                      <a:pPr marL="171450" marR="0" lvl="1"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GB" sz="1100" kern="1200" dirty="0" smtClean="0">
                          <a:solidFill>
                            <a:schemeClr val="dk1"/>
                          </a:solidFill>
                          <a:latin typeface="+mn-lt"/>
                          <a:ea typeface="+mn-ea"/>
                          <a:cs typeface="+mn-cs"/>
                        </a:rPr>
                        <a:t>Identify  learning outcomes for each target audience.</a:t>
                      </a:r>
                    </a:p>
                    <a:p>
                      <a:pPr marL="628650" lvl="1" indent="-171450" algn="l" defTabSz="914400" rtl="0" eaLnBrk="1" latinLnBrk="0" hangingPunct="1">
                        <a:buFont typeface="Arial" panose="020B0604020202020204" pitchFamily="34" charset="0"/>
                        <a:buChar char="•"/>
                      </a:pPr>
                      <a:r>
                        <a:rPr lang="en-US" sz="800" kern="1200" dirty="0" smtClean="0">
                          <a:solidFill>
                            <a:schemeClr val="dk1"/>
                          </a:solidFill>
                          <a:effectLst/>
                          <a:latin typeface="+mn-lt"/>
                          <a:ea typeface="+mn-ea"/>
                          <a:cs typeface="+mn-cs"/>
                        </a:rPr>
                        <a:t>Students will be able to explain what term requirement means.</a:t>
                      </a:r>
                      <a:endParaRPr lang="ru-RU" sz="800" kern="1200" dirty="0" smtClean="0">
                        <a:solidFill>
                          <a:schemeClr val="dk1"/>
                        </a:solidFill>
                        <a:effectLst/>
                        <a:latin typeface="+mn-lt"/>
                        <a:ea typeface="+mn-ea"/>
                        <a:cs typeface="+mn-cs"/>
                      </a:endParaRPr>
                    </a:p>
                    <a:p>
                      <a:pPr marL="628650" lvl="1" indent="-171450" algn="l" defTabSz="914400" rtl="0" eaLnBrk="1" latinLnBrk="0" hangingPunct="1">
                        <a:buFont typeface="Arial" panose="020B0604020202020204" pitchFamily="34" charset="0"/>
                        <a:buChar char="•"/>
                      </a:pPr>
                      <a:r>
                        <a:rPr lang="en-US" sz="800" kern="1200" dirty="0" smtClean="0">
                          <a:solidFill>
                            <a:schemeClr val="dk1"/>
                          </a:solidFill>
                          <a:effectLst/>
                          <a:latin typeface="+mn-lt"/>
                          <a:ea typeface="+mn-ea"/>
                          <a:cs typeface="+mn-cs"/>
                        </a:rPr>
                        <a:t>Students will be able to explain why we need to integrate gender perspective into our military training. </a:t>
                      </a:r>
                    </a:p>
                    <a:p>
                      <a:pPr marL="171450" marR="0" lvl="1"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GB" sz="1000" kern="1200" dirty="0" smtClean="0">
                          <a:solidFill>
                            <a:schemeClr val="dk1"/>
                          </a:solidFill>
                          <a:latin typeface="+mn-lt"/>
                          <a:ea typeface="+mn-ea"/>
                          <a:cs typeface="+mn-cs"/>
                        </a:rPr>
                        <a:t>Do Target Audience Analysis</a:t>
                      </a:r>
                    </a:p>
                    <a:p>
                      <a:pPr marL="628650" lvl="1" indent="-171450">
                        <a:buFont typeface="Arial" panose="020B0604020202020204" pitchFamily="34" charset="0"/>
                        <a:buChar char="•"/>
                      </a:pPr>
                      <a:r>
                        <a:rPr lang="en-US" sz="800" kern="1200" dirty="0" smtClean="0">
                          <a:solidFill>
                            <a:schemeClr val="dk1"/>
                          </a:solidFill>
                          <a:effectLst/>
                          <a:latin typeface="+mn-lt"/>
                          <a:ea typeface="+mn-ea"/>
                          <a:cs typeface="+mn-cs"/>
                        </a:rPr>
                        <a:t>Students will be able to explain what term target audience   means.</a:t>
                      </a:r>
                      <a:endParaRPr lang="ru-RU" sz="800" kern="1200" dirty="0" smtClean="0">
                        <a:solidFill>
                          <a:schemeClr val="dk1"/>
                        </a:solidFill>
                        <a:effectLst/>
                        <a:latin typeface="+mn-lt"/>
                        <a:ea typeface="+mn-ea"/>
                        <a:cs typeface="+mn-cs"/>
                      </a:endParaRPr>
                    </a:p>
                    <a:p>
                      <a:pPr marL="628650" lvl="1" indent="-171450">
                        <a:buFont typeface="Arial" panose="020B0604020202020204" pitchFamily="34" charset="0"/>
                        <a:buChar char="•"/>
                      </a:pPr>
                      <a:r>
                        <a:rPr lang="en-GB" sz="800" kern="1200" dirty="0" smtClean="0">
                          <a:solidFill>
                            <a:schemeClr val="dk1"/>
                          </a:solidFill>
                          <a:effectLst/>
                          <a:latin typeface="+mn-lt"/>
                          <a:ea typeface="+mn-ea"/>
                          <a:cs typeface="+mn-cs"/>
                        </a:rPr>
                        <a:t>Students will be able to recall what learner </a:t>
                      </a:r>
                      <a:r>
                        <a:rPr lang="fi-FI" sz="800" kern="1200" dirty="0" smtClean="0">
                          <a:solidFill>
                            <a:schemeClr val="dk1"/>
                          </a:solidFill>
                          <a:effectLst/>
                          <a:latin typeface="+mn-lt"/>
                          <a:ea typeface="+mn-ea"/>
                          <a:cs typeface="+mn-cs"/>
                        </a:rPr>
                        <a:t>characteristics need to be evaluated?</a:t>
                      </a:r>
                      <a:endParaRPr lang="ru-RU" sz="800" kern="1200" dirty="0" smtClean="0">
                        <a:solidFill>
                          <a:schemeClr val="dk1"/>
                        </a:solidFill>
                        <a:effectLst/>
                        <a:latin typeface="+mn-lt"/>
                        <a:ea typeface="+mn-ea"/>
                        <a:cs typeface="+mn-cs"/>
                      </a:endParaRPr>
                    </a:p>
                    <a:p>
                      <a:pPr marL="628650" lvl="1" indent="-171450">
                        <a:buFont typeface="Arial" panose="020B0604020202020204" pitchFamily="34" charset="0"/>
                        <a:buChar char="•"/>
                      </a:pPr>
                      <a:r>
                        <a:rPr lang="en-GB" sz="800" kern="1200" dirty="0" smtClean="0">
                          <a:solidFill>
                            <a:schemeClr val="dk1"/>
                          </a:solidFill>
                          <a:effectLst/>
                          <a:latin typeface="+mn-lt"/>
                          <a:ea typeface="+mn-ea"/>
                          <a:cs typeface="+mn-cs"/>
                        </a:rPr>
                        <a:t>Students will be able to (explain how to) do target audience analysis.</a:t>
                      </a:r>
                      <a:endParaRPr lang="en-GB" sz="800" kern="1200" dirty="0" smtClean="0">
                        <a:solidFill>
                          <a:schemeClr val="dk1"/>
                        </a:solidFill>
                        <a:latin typeface="+mn-lt"/>
                        <a:ea typeface="+mn-ea"/>
                        <a:cs typeface="+mn-cs"/>
                      </a:endParaRPr>
                    </a:p>
                    <a:p>
                      <a:pPr marL="171450" marR="0" lvl="1"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GB" sz="1000" kern="1200" dirty="0" smtClean="0">
                          <a:solidFill>
                            <a:schemeClr val="dk1"/>
                          </a:solidFill>
                          <a:effectLst/>
                          <a:latin typeface="+mn-lt"/>
                          <a:ea typeface="+mn-ea"/>
                          <a:cs typeface="+mn-cs"/>
                        </a:rPr>
                        <a:t>Use lesson plans</a:t>
                      </a:r>
                    </a:p>
                    <a:p>
                      <a:pPr marL="628650" lvl="1" indent="-171450" algn="l" defTabSz="914400" rtl="0" eaLnBrk="1" latinLnBrk="0" hangingPunct="1">
                        <a:buFont typeface="Arial" panose="020B0604020202020204" pitchFamily="34" charset="0"/>
                        <a:buChar char="•"/>
                      </a:pPr>
                      <a:r>
                        <a:rPr lang="en-US" sz="800" kern="1200" dirty="0" smtClean="0">
                          <a:solidFill>
                            <a:schemeClr val="dk1"/>
                          </a:solidFill>
                          <a:effectLst/>
                          <a:latin typeface="+mn-lt"/>
                          <a:ea typeface="+mn-ea"/>
                          <a:cs typeface="+mn-cs"/>
                        </a:rPr>
                        <a:t>Students will be able to explain what learning outcome is.</a:t>
                      </a:r>
                      <a:endParaRPr lang="ru-RU" sz="800" kern="1200" dirty="0" smtClean="0">
                        <a:solidFill>
                          <a:schemeClr val="dk1"/>
                        </a:solidFill>
                        <a:effectLst/>
                        <a:latin typeface="+mn-lt"/>
                        <a:ea typeface="+mn-ea"/>
                        <a:cs typeface="+mn-cs"/>
                      </a:endParaRPr>
                    </a:p>
                    <a:p>
                      <a:pPr marL="628650" lvl="1" indent="-171450" algn="l" defTabSz="914400" rtl="0" eaLnBrk="1" latinLnBrk="0" hangingPunct="1">
                        <a:buFont typeface="Arial" panose="020B0604020202020204" pitchFamily="34" charset="0"/>
                        <a:buChar char="•"/>
                      </a:pPr>
                      <a:r>
                        <a:rPr lang="en-US" sz="800" kern="1200" dirty="0" smtClean="0">
                          <a:solidFill>
                            <a:schemeClr val="dk1"/>
                          </a:solidFill>
                          <a:effectLst/>
                          <a:latin typeface="+mn-lt"/>
                          <a:ea typeface="+mn-ea"/>
                          <a:cs typeface="+mn-cs"/>
                        </a:rPr>
                        <a:t>S</a:t>
                      </a:r>
                      <a:r>
                        <a:rPr lang="en-GB" sz="800" kern="1200" dirty="0" err="1" smtClean="0">
                          <a:solidFill>
                            <a:schemeClr val="dk1"/>
                          </a:solidFill>
                          <a:effectLst/>
                          <a:latin typeface="+mn-lt"/>
                          <a:ea typeface="+mn-ea"/>
                          <a:cs typeface="+mn-cs"/>
                        </a:rPr>
                        <a:t>tudents</a:t>
                      </a:r>
                      <a:r>
                        <a:rPr lang="en-GB" sz="800" kern="1200" dirty="0" smtClean="0">
                          <a:solidFill>
                            <a:schemeClr val="dk1"/>
                          </a:solidFill>
                          <a:effectLst/>
                          <a:latin typeface="+mn-lt"/>
                          <a:ea typeface="+mn-ea"/>
                          <a:cs typeface="+mn-cs"/>
                        </a:rPr>
                        <a:t> will be able to (explain how to) write good learning outcomes. </a:t>
                      </a:r>
                      <a:endParaRPr lang="ru-RU" sz="800" kern="1200" dirty="0" smtClean="0">
                        <a:solidFill>
                          <a:schemeClr val="dk1"/>
                        </a:solidFill>
                        <a:effectLst/>
                        <a:latin typeface="+mn-lt"/>
                        <a:ea typeface="+mn-ea"/>
                        <a:cs typeface="+mn-cs"/>
                      </a:endParaRPr>
                    </a:p>
                    <a:p>
                      <a:pPr marL="628650" lvl="1" indent="-171450" algn="l" defTabSz="914400" rtl="0" eaLnBrk="1" latinLnBrk="0" hangingPunct="1">
                        <a:buFont typeface="Arial" panose="020B0604020202020204" pitchFamily="34" charset="0"/>
                        <a:buChar char="•"/>
                      </a:pPr>
                      <a:r>
                        <a:rPr lang="en-US" sz="800" kern="1200" dirty="0" smtClean="0">
                          <a:solidFill>
                            <a:schemeClr val="dk1"/>
                          </a:solidFill>
                          <a:effectLst/>
                          <a:latin typeface="+mn-lt"/>
                          <a:ea typeface="+mn-ea"/>
                          <a:cs typeface="+mn-cs"/>
                        </a:rPr>
                        <a:t> Students will be able to </a:t>
                      </a:r>
                      <a:r>
                        <a:rPr lang="en-US" sz="800" kern="1200" dirty="0" err="1" smtClean="0">
                          <a:solidFill>
                            <a:schemeClr val="dk1"/>
                          </a:solidFill>
                          <a:effectLst/>
                          <a:latin typeface="+mn-lt"/>
                          <a:ea typeface="+mn-ea"/>
                          <a:cs typeface="+mn-cs"/>
                        </a:rPr>
                        <a:t>i</a:t>
                      </a:r>
                      <a:r>
                        <a:rPr lang="en-GB" sz="800" kern="1200" dirty="0" err="1" smtClean="0">
                          <a:solidFill>
                            <a:schemeClr val="dk1"/>
                          </a:solidFill>
                          <a:effectLst/>
                          <a:latin typeface="+mn-lt"/>
                          <a:ea typeface="+mn-ea"/>
                          <a:cs typeface="+mn-cs"/>
                        </a:rPr>
                        <a:t>dentify</a:t>
                      </a:r>
                      <a:r>
                        <a:rPr lang="en-GB" sz="800" kern="1200" dirty="0" smtClean="0">
                          <a:solidFill>
                            <a:schemeClr val="dk1"/>
                          </a:solidFill>
                          <a:effectLst/>
                          <a:latin typeface="+mn-lt"/>
                          <a:ea typeface="+mn-ea"/>
                          <a:cs typeface="+mn-cs"/>
                        </a:rPr>
                        <a:t> and analyse learning outcomes for each target audience.</a:t>
                      </a:r>
                      <a:endParaRPr lang="ru-RU" sz="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000" kern="1200" dirty="0" smtClean="0">
                          <a:solidFill>
                            <a:schemeClr val="dk1"/>
                          </a:solidFill>
                          <a:latin typeface="+mn-lt"/>
                          <a:ea typeface="+mn-ea"/>
                          <a:cs typeface="+mn-cs"/>
                        </a:rPr>
                        <a:t>Ask questions and observe (for details see lesson plan)</a:t>
                      </a:r>
                    </a:p>
                    <a:p>
                      <a:pPr marL="628650" marR="0" lvl="1" indent="-171450" algn="l" defTabSz="914400" rtl="0" eaLnBrk="1" fontAlgn="auto" latinLnBrk="0" hangingPunct="1">
                        <a:lnSpc>
                          <a:spcPct val="115000"/>
                        </a:lnSpc>
                        <a:spcBef>
                          <a:spcPts val="0"/>
                        </a:spcBef>
                        <a:spcAft>
                          <a:spcPts val="0"/>
                        </a:spcAft>
                        <a:buClrTx/>
                        <a:buSzTx/>
                        <a:buFont typeface="Arial" pitchFamily="34" charset="0"/>
                        <a:buChar char="•"/>
                        <a:tabLst/>
                        <a:defRPr/>
                      </a:pPr>
                      <a:endParaRPr lang="en-US" sz="800" kern="1200" dirty="0" smtClean="0">
                        <a:solidFill>
                          <a:schemeClr val="dk1"/>
                        </a:solidFill>
                        <a:effectLst/>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000" kern="1200" dirty="0">
                        <a:solidFill>
                          <a:schemeClr val="dk1"/>
                        </a:solidFill>
                        <a:latin typeface="+mn-lt"/>
                        <a:ea typeface="+mn-ea"/>
                        <a:cs typeface="+mn-cs"/>
                      </a:endParaRPr>
                    </a:p>
                  </a:txBody>
                  <a:tcPr marL="66165" marR="66165" marT="0" marB="0"/>
                </a:tc>
                <a:tc>
                  <a:txBody>
                    <a:bodyPr/>
                    <a:lstStyle/>
                    <a:p>
                      <a:pPr>
                        <a:lnSpc>
                          <a:spcPct val="115000"/>
                        </a:lnSpc>
                        <a:spcAft>
                          <a:spcPts val="0"/>
                        </a:spcAft>
                      </a:pPr>
                      <a:endParaRPr lang="fi-FI" sz="1000" dirty="0" smtClean="0">
                        <a:effectLst/>
                        <a:latin typeface="Calibri"/>
                        <a:ea typeface="Calibri"/>
                        <a:cs typeface="Times New Roman"/>
                      </a:endParaRPr>
                    </a:p>
                    <a:p>
                      <a:pPr>
                        <a:lnSpc>
                          <a:spcPct val="115000"/>
                        </a:lnSpc>
                        <a:spcAft>
                          <a:spcPts val="0"/>
                        </a:spcAft>
                      </a:pPr>
                      <a:endParaRPr lang="fi-FI" sz="1000" dirty="0" smtClean="0">
                        <a:effectLst/>
                        <a:latin typeface="Calibri"/>
                        <a:ea typeface="Calibri"/>
                        <a:cs typeface="Times New Roman"/>
                      </a:endParaRPr>
                    </a:p>
                    <a:p>
                      <a:pPr>
                        <a:lnSpc>
                          <a:spcPct val="115000"/>
                        </a:lnSpc>
                        <a:spcAft>
                          <a:spcPts val="0"/>
                        </a:spcAft>
                      </a:pPr>
                      <a:endParaRPr lang="fi-FI" sz="1000" dirty="0" smtClean="0">
                        <a:effectLst/>
                        <a:latin typeface="Calibri"/>
                        <a:ea typeface="Calibri"/>
                        <a:cs typeface="Times New Roman"/>
                      </a:endParaRPr>
                    </a:p>
                    <a:p>
                      <a:pPr>
                        <a:lnSpc>
                          <a:spcPct val="115000"/>
                        </a:lnSpc>
                        <a:spcAft>
                          <a:spcPts val="0"/>
                        </a:spcAft>
                      </a:pPr>
                      <a:endParaRPr lang="en-GB" sz="1000" dirty="0">
                        <a:effectLst/>
                        <a:latin typeface="Calibri"/>
                        <a:ea typeface="Calibri"/>
                        <a:cs typeface="Times New Roman"/>
                      </a:endParaRPr>
                    </a:p>
                  </a:txBody>
                  <a:tcPr marL="66165" marR="66165" marT="0" marB="0"/>
                </a:tc>
              </a:tr>
            </a:tbl>
          </a:graphicData>
        </a:graphic>
      </p:graphicFrame>
    </p:spTree>
    <p:extLst>
      <p:ext uri="{BB962C8B-B14F-4D97-AF65-F5344CB8AC3E}">
        <p14:creationId xmlns:p14="http://schemas.microsoft.com/office/powerpoint/2010/main" val="24457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8313" y="908050"/>
            <a:ext cx="8229600" cy="5649913"/>
          </a:xfrm>
        </p:spPr>
        <p:txBody>
          <a:bodyPr>
            <a:normAutofit lnSpcReduction="10000"/>
          </a:bodyPr>
          <a:lstStyle/>
          <a:p>
            <a:r>
              <a:rPr lang="en-US" sz="3600" dirty="0"/>
              <a:t>To have a gender perspective is to have the ability to detect if and when men, women, boys and girls are being affected differently by a situation due to their gender. </a:t>
            </a:r>
          </a:p>
          <a:p>
            <a:endParaRPr lang="sv-SE" sz="3600" dirty="0"/>
          </a:p>
          <a:p>
            <a:r>
              <a:rPr lang="en-US" sz="3600" dirty="0"/>
              <a:t>Everyone’s responsibility to integrate a gender perspective in planning, conducting and evaluating any project or task</a:t>
            </a:r>
          </a:p>
          <a:p>
            <a:pPr eaLnBrk="1" hangingPunct="1">
              <a:defRPr/>
            </a:pPr>
            <a:endParaRPr lang="sv-SE" sz="3600" dirty="0" smtClean="0"/>
          </a:p>
        </p:txBody>
      </p:sp>
      <p:grpSp>
        <p:nvGrpSpPr>
          <p:cNvPr id="66563" name="Grupp 7"/>
          <p:cNvGrpSpPr>
            <a:grpSpLocks/>
          </p:cNvGrpSpPr>
          <p:nvPr/>
        </p:nvGrpSpPr>
        <p:grpSpPr bwMode="auto">
          <a:xfrm>
            <a:off x="-15200" y="-304192"/>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6565"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sv-SE" altLang="en-US" sz="900" b="1">
                  <a:solidFill>
                    <a:prstClr val="white"/>
                  </a:solidFill>
                  <a:latin typeface="Arial" charset="0"/>
                </a:rPr>
                <a:t>NORDIC CENTRE FOR GENDER IN MILITARY OPERATIONS</a:t>
              </a:r>
              <a:endParaRPr lang="en-US" altLang="en-US" sz="900" b="1">
                <a:solidFill>
                  <a:prstClr val="white"/>
                </a:solidFill>
                <a:latin typeface="Arial" charset="0"/>
              </a:endParaRPr>
            </a:p>
          </p:txBody>
        </p:sp>
      </p:grpSp>
    </p:spTree>
    <p:extLst>
      <p:ext uri="{BB962C8B-B14F-4D97-AF65-F5344CB8AC3E}">
        <p14:creationId xmlns:p14="http://schemas.microsoft.com/office/powerpoint/2010/main" val="33806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p:cNvSpPr>
          <p:nvPr/>
        </p:nvSpPr>
        <p:spPr bwMode="auto">
          <a:xfrm>
            <a:off x="1619250" y="1412776"/>
            <a:ext cx="540067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GB" altLang="fi-FI" sz="4000" b="1" dirty="0" smtClean="0">
                <a:solidFill>
                  <a:srgbClr val="000000"/>
                </a:solidFill>
                <a:latin typeface="Calibri" pitchFamily="34" charset="0"/>
                <a:cs typeface="Arial" charset="0"/>
              </a:rPr>
              <a:t>Questions?</a:t>
            </a:r>
            <a:r>
              <a:rPr lang="en-GB" altLang="fi-FI" sz="4000" dirty="0" smtClean="0">
                <a:solidFill>
                  <a:srgbClr val="000000"/>
                </a:solidFill>
                <a:latin typeface="Calibri" pitchFamily="34" charset="0"/>
                <a:cs typeface="Arial" charset="0"/>
              </a:rPr>
              <a:t> </a:t>
            </a:r>
            <a:endParaRPr lang="sv-SE" altLang="fi-FI" sz="4000" dirty="0">
              <a:solidFill>
                <a:srgbClr val="000000"/>
              </a:solidFill>
              <a:latin typeface="Calibri" pitchFamily="34" charset="0"/>
              <a:cs typeface="Arial" charset="0"/>
            </a:endParaRPr>
          </a:p>
        </p:txBody>
      </p:sp>
      <p:grpSp>
        <p:nvGrpSpPr>
          <p:cNvPr id="61443" name="Grupp 7"/>
          <p:cNvGrpSpPr>
            <a:grpSpLocks/>
          </p:cNvGrpSpPr>
          <p:nvPr/>
        </p:nvGrpSpPr>
        <p:grpSpPr bwMode="auto">
          <a:xfrm>
            <a:off x="0" y="0"/>
            <a:ext cx="9144000" cy="620713"/>
            <a:chOff x="792" y="6264696"/>
            <a:chExt cx="9180512" cy="620688"/>
          </a:xfrm>
        </p:grpSpPr>
        <p:sp>
          <p:nvSpPr>
            <p:cNvPr id="1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1448"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a:solidFill>
                    <a:srgbClr val="FFFFFF"/>
                  </a:solidFill>
                  <a:cs typeface="Arial" charset="0"/>
                </a:rPr>
                <a:t>NORDIC CENTRE FOR GENDER IN MILITARY OPERATIONS</a:t>
              </a:r>
              <a:endParaRPr lang="en-US" altLang="fi-FI" sz="900" b="1">
                <a:solidFill>
                  <a:srgbClr val="FFFFFF"/>
                </a:solidFill>
                <a:cs typeface="Arial" charset="0"/>
              </a:endParaRPr>
            </a:p>
          </p:txBody>
        </p:sp>
      </p:grpSp>
      <p:sp>
        <p:nvSpPr>
          <p:cNvPr id="61444"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a:solidFill>
                  <a:srgbClr val="FFFFFF"/>
                </a:solidFill>
                <a:cs typeface="Arial" charset="0"/>
              </a:rPr>
              <a:t>www.mil.se/swedint</a:t>
            </a:r>
            <a:endParaRPr lang="en-US" altLang="fi-FI" sz="900" b="1">
              <a:solidFill>
                <a:srgbClr val="FFFFFF"/>
              </a:solidFill>
              <a:cs typeface="Arial" charset="0"/>
            </a:endParaRPr>
          </a:p>
        </p:txBody>
      </p:sp>
      <p:pic>
        <p:nvPicPr>
          <p:cNvPr id="9" name="Picture 8"/>
          <p:cNvPicPr>
            <a:picLocks noChangeAspect="1"/>
          </p:cNvPicPr>
          <p:nvPr/>
        </p:nvPicPr>
        <p:blipFill>
          <a:blip r:embed="rId4"/>
          <a:stretch>
            <a:fillRect/>
          </a:stretch>
        </p:blipFill>
        <p:spPr>
          <a:xfrm>
            <a:off x="1648409" y="2204864"/>
            <a:ext cx="5550758" cy="4160500"/>
          </a:xfrm>
          <a:prstGeom prst="rect">
            <a:avLst/>
          </a:prstGeom>
        </p:spPr>
      </p:pic>
    </p:spTree>
    <p:extLst>
      <p:ext uri="{BB962C8B-B14F-4D97-AF65-F5344CB8AC3E}">
        <p14:creationId xmlns:p14="http://schemas.microsoft.com/office/powerpoint/2010/main" val="15711080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prstClr val="white"/>
                  </a:solidFill>
                  <a:cs typeface="Arial" charset="0"/>
                </a:rPr>
                <a:t>NORDIC CENTRE FOR GENDER IN MILITARY OPERATIONS</a:t>
              </a:r>
              <a:endParaRPr lang="en-US" altLang="fi-FI" sz="900" b="1" dirty="0">
                <a:solidFill>
                  <a:prstClr val="white"/>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prstClr val="white"/>
                </a:solidFill>
                <a:cs typeface="Arial" charset="0"/>
              </a:rPr>
              <a:t>www.mil.se/swedint</a:t>
            </a:r>
            <a:endParaRPr lang="en-US" altLang="fi-FI" sz="900" b="1" dirty="0">
              <a:solidFill>
                <a:prstClr val="white"/>
              </a:solidFill>
              <a:cs typeface="Arial" charset="0"/>
            </a:endParaRPr>
          </a:p>
        </p:txBody>
      </p:sp>
      <p:sp>
        <p:nvSpPr>
          <p:cNvPr id="9" name="Rubrik 1"/>
          <p:cNvSpPr txBox="1">
            <a:spLocks/>
          </p:cNvSpPr>
          <p:nvPr/>
        </p:nvSpPr>
        <p:spPr>
          <a:xfrm>
            <a:off x="537406" y="620713"/>
            <a:ext cx="7920795" cy="369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prstClr val="black"/>
                </a:solidFill>
              </a:rPr>
              <a:t>Introduction </a:t>
            </a:r>
            <a:endParaRPr lang="en-US" sz="2000" dirty="0">
              <a:solidFill>
                <a:prstClr val="black"/>
              </a:solidFill>
            </a:endParaRPr>
          </a:p>
        </p:txBody>
      </p:sp>
      <p:sp>
        <p:nvSpPr>
          <p:cNvPr id="10" name="Underrubrik 2"/>
          <p:cNvSpPr txBox="1">
            <a:spLocks/>
          </p:cNvSpPr>
          <p:nvPr/>
        </p:nvSpPr>
        <p:spPr>
          <a:xfrm>
            <a:off x="537406" y="2636912"/>
            <a:ext cx="8067041" cy="3672408"/>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endParaRPr lang="en-US" sz="2400" dirty="0" smtClean="0">
              <a:solidFill>
                <a:prstClr val="black">
                  <a:tint val="75000"/>
                </a:prstClr>
              </a:solidFill>
            </a:endParaRPr>
          </a:p>
          <a:p>
            <a:pPr marL="0" lvl="1" algn="l"/>
            <a:endParaRPr lang="en-US" sz="2400" dirty="0" smtClean="0">
              <a:solidFill>
                <a:prstClr val="black">
                  <a:tint val="75000"/>
                </a:prstClr>
              </a:solidFill>
            </a:endParaRPr>
          </a:p>
          <a:p>
            <a:pPr algn="l"/>
            <a:endParaRPr lang="en-US" dirty="0">
              <a:solidFill>
                <a:prstClr val="black">
                  <a:tint val="75000"/>
                </a:prstClr>
              </a:solidFill>
            </a:endParaRPr>
          </a:p>
        </p:txBody>
      </p:sp>
      <p:graphicFrame>
        <p:nvGraphicFramePr>
          <p:cNvPr id="11" name="Table 2"/>
          <p:cNvGraphicFramePr>
            <a:graphicFrameLocks noGrp="1"/>
          </p:cNvGraphicFramePr>
          <p:nvPr>
            <p:extLst>
              <p:ext uri="{D42A27DB-BD31-4B8C-83A1-F6EECF244321}">
                <p14:modId xmlns:p14="http://schemas.microsoft.com/office/powerpoint/2010/main" val="1688514324"/>
              </p:ext>
            </p:extLst>
          </p:nvPr>
        </p:nvGraphicFramePr>
        <p:xfrm>
          <a:off x="289063" y="990600"/>
          <a:ext cx="8417479" cy="5602985"/>
        </p:xfrm>
        <a:graphic>
          <a:graphicData uri="http://schemas.openxmlformats.org/drawingml/2006/table">
            <a:tbl>
              <a:tblPr firstRow="1" firstCol="1" bandRow="1" bandCol="1">
                <a:tableStyleId>{5C22544A-7EE6-4342-B048-85BDC9FD1C3A}</a:tableStyleId>
              </a:tblPr>
              <a:tblGrid>
                <a:gridCol w="930137"/>
                <a:gridCol w="4191000"/>
                <a:gridCol w="3296342"/>
              </a:tblGrid>
              <a:tr h="457199">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 </a:t>
                      </a:r>
                      <a:endParaRPr lang="en-GB" sz="1100" dirty="0">
                        <a:effectLst/>
                        <a:latin typeface="Calibri"/>
                        <a:ea typeface="Calibri"/>
                        <a:cs typeface="Times New Roman"/>
                      </a:endParaRPr>
                    </a:p>
                  </a:txBody>
                  <a:tcPr marL="66165" marR="66165" marT="0" marB="0"/>
                </a:tc>
                <a:tc>
                  <a:txBody>
                    <a:bodyPr/>
                    <a:lstStyle/>
                    <a:p>
                      <a:pPr>
                        <a:lnSpc>
                          <a:spcPct val="115000"/>
                        </a:lnSpc>
                        <a:spcAft>
                          <a:spcPts val="0"/>
                        </a:spcAft>
                      </a:pPr>
                      <a:r>
                        <a:rPr lang="en-US" sz="1200" dirty="0">
                          <a:effectLst/>
                        </a:rPr>
                        <a:t>Extra info</a:t>
                      </a: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Training requirement Aim</a:t>
                      </a: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indent="0" algn="l" defTabSz="914400" rtl="0" eaLnBrk="1" latinLnBrk="0" hangingPunct="1">
                        <a:buFont typeface="Arial" pitchFamily="34" charset="0"/>
                        <a:buNone/>
                      </a:pPr>
                      <a:endParaRPr lang="en-GB" sz="1400" dirty="0" smtClean="0"/>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1484467">
                <a:tc>
                  <a:txBody>
                    <a:bodyPr/>
                    <a:lstStyle/>
                    <a:p>
                      <a:pPr>
                        <a:lnSpc>
                          <a:spcPct val="115000"/>
                        </a:lnSpc>
                        <a:spcAft>
                          <a:spcPts val="0"/>
                        </a:spcAft>
                      </a:pPr>
                      <a:r>
                        <a:rPr lang="en-GB" sz="1100" dirty="0" smtClean="0">
                          <a:effectLst/>
                          <a:latin typeface="Calibri"/>
                          <a:ea typeface="Calibri"/>
                          <a:cs typeface="Times New Roman"/>
                        </a:rPr>
                        <a:t>Target</a:t>
                      </a:r>
                      <a:r>
                        <a:rPr lang="en-GB" sz="1100" baseline="0" dirty="0" smtClean="0">
                          <a:effectLst/>
                          <a:latin typeface="Calibri"/>
                          <a:ea typeface="Calibri"/>
                          <a:cs typeface="Times New Roman"/>
                        </a:rPr>
                        <a:t>  audience</a:t>
                      </a:r>
                      <a:endParaRPr lang="en-GB" sz="1100" dirty="0">
                        <a:effectLst/>
                        <a:latin typeface="Calibri"/>
                        <a:ea typeface="Calibri"/>
                        <a:cs typeface="Times New Roman"/>
                      </a:endParaRPr>
                    </a:p>
                  </a:txBody>
                  <a:tcPr marL="66165" marR="66165" marT="0" marB="0"/>
                </a:tc>
                <a:tc>
                  <a:txBody>
                    <a:bodyPr/>
                    <a:lstStyle/>
                    <a:p>
                      <a:r>
                        <a:rPr lang="en-US" sz="1800" kern="1200" dirty="0" smtClean="0">
                          <a:solidFill>
                            <a:schemeClr val="dk1"/>
                          </a:solidFill>
                          <a:effectLst/>
                          <a:latin typeface="+mn-lt"/>
                          <a:ea typeface="+mn-ea"/>
                          <a:cs typeface="+mn-cs"/>
                        </a:rPr>
                        <a:t> </a:t>
                      </a: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495135">
                <a:tc>
                  <a:txBody>
                    <a:bodyPr/>
                    <a:lstStyle/>
                    <a:p>
                      <a:pPr>
                        <a:lnSpc>
                          <a:spcPct val="115000"/>
                        </a:lnSpc>
                        <a:spcAft>
                          <a:spcPts val="0"/>
                        </a:spcAft>
                      </a:pPr>
                      <a:r>
                        <a:rPr lang="en-GB" sz="1100" dirty="0" smtClean="0">
                          <a:effectLst/>
                          <a:latin typeface="Calibri"/>
                          <a:ea typeface="Calibri"/>
                          <a:cs typeface="Times New Roman"/>
                        </a:rPr>
                        <a:t>Time</a:t>
                      </a:r>
                    </a:p>
                    <a:p>
                      <a:pPr>
                        <a:lnSpc>
                          <a:spcPct val="115000"/>
                        </a:lnSpc>
                        <a:spcAft>
                          <a:spcPts val="0"/>
                        </a:spcAft>
                      </a:pPr>
                      <a:endParaRPr lang="en-GB" sz="1100" dirty="0" smtClean="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 </a:t>
                      </a:r>
                      <a:endParaRPr lang="en-GB" sz="1100" dirty="0">
                        <a:effectLst/>
                        <a:latin typeface="Calibri"/>
                        <a:ea typeface="Calibri"/>
                        <a:cs typeface="Times New Roman"/>
                      </a:endParaRPr>
                    </a:p>
                  </a:txBody>
                  <a:tcPr marL="66165" marR="66165" marT="0" marB="0"/>
                </a:tc>
              </a:tr>
              <a:tr h="1016417">
                <a:tc>
                  <a:txBody>
                    <a:bodyPr/>
                    <a:lstStyle/>
                    <a:p>
                      <a:pPr>
                        <a:lnSpc>
                          <a:spcPct val="115000"/>
                        </a:lnSpc>
                        <a:spcAft>
                          <a:spcPts val="0"/>
                        </a:spcAft>
                      </a:pPr>
                      <a:r>
                        <a:rPr lang="en-GB" sz="1100" dirty="0" smtClean="0">
                          <a:effectLst/>
                          <a:latin typeface="Calibri"/>
                          <a:ea typeface="Calibri"/>
                          <a:cs typeface="Times New Roman"/>
                        </a:rPr>
                        <a:t>Learning outcomes</a:t>
                      </a: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kern="1200" dirty="0">
                        <a:solidFill>
                          <a:schemeClr val="dk1"/>
                        </a:solidFill>
                        <a:latin typeface="+mn-lt"/>
                        <a:ea typeface="+mn-ea"/>
                        <a:cs typeface="+mn-cs"/>
                      </a:endParaRP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r h="1295400">
                <a:tc>
                  <a:txBody>
                    <a:bodyPr/>
                    <a:lstStyle/>
                    <a:p>
                      <a:pPr>
                        <a:spcAft>
                          <a:spcPts val="0"/>
                        </a:spcAft>
                      </a:pPr>
                      <a:r>
                        <a:rPr lang="en-US" sz="1100" dirty="0" smtClean="0">
                          <a:effectLst/>
                        </a:rPr>
                        <a:t>Content/Resources</a:t>
                      </a:r>
                      <a:endParaRPr lang="en-US" sz="1000" dirty="0" smtClean="0">
                        <a:effectLst/>
                      </a:endParaRPr>
                    </a:p>
                    <a:p>
                      <a:pPr>
                        <a:spcAft>
                          <a:spcPts val="0"/>
                        </a:spcAft>
                      </a:pPr>
                      <a:r>
                        <a:rPr lang="en-US" sz="1100" smtClean="0">
                          <a:effectLst/>
                        </a:rPr>
                        <a:t>(Training Environment and Training Materials)</a:t>
                      </a:r>
                      <a:endParaRPr lang="en-US" sz="1000" smtClean="0">
                        <a:effectLst/>
                      </a:endParaRPr>
                    </a:p>
                    <a:p>
                      <a:pPr>
                        <a:lnSpc>
                          <a:spcPct val="115000"/>
                        </a:lnSpc>
                        <a:spcAft>
                          <a:spcPts val="0"/>
                        </a:spcAft>
                      </a:pPr>
                      <a:endParaRPr lang="en-GB" sz="1100" dirty="0">
                        <a:effectLst/>
                        <a:latin typeface="Calibri"/>
                        <a:ea typeface="Calibri"/>
                        <a:cs typeface="Times New Roman"/>
                      </a:endParaRPr>
                    </a:p>
                  </a:txBody>
                  <a:tcPr marL="66165" marR="66165"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GB" sz="1100" kern="1200" dirty="0">
                        <a:solidFill>
                          <a:schemeClr val="dk1"/>
                        </a:solidFill>
                        <a:latin typeface="+mn-lt"/>
                        <a:ea typeface="+mn-ea"/>
                        <a:cs typeface="+mn-cs"/>
                      </a:endParaRPr>
                    </a:p>
                  </a:txBody>
                  <a:tcPr marL="66165" marR="66165" marT="0" marB="0"/>
                </a:tc>
                <a:tc>
                  <a:txBody>
                    <a:bodyPr/>
                    <a:lstStyle/>
                    <a:p>
                      <a:pPr>
                        <a:lnSpc>
                          <a:spcPct val="115000"/>
                        </a:lnSpc>
                        <a:spcAft>
                          <a:spcPts val="0"/>
                        </a:spcAft>
                      </a:pPr>
                      <a:endParaRPr lang="en-GB" sz="1100" dirty="0">
                        <a:effectLst/>
                        <a:latin typeface="Calibri"/>
                        <a:ea typeface="Calibri"/>
                        <a:cs typeface="Times New Roman"/>
                      </a:endParaRPr>
                    </a:p>
                  </a:txBody>
                  <a:tcPr marL="66165" marR="66165" marT="0" marB="0"/>
                </a:tc>
              </a:tr>
            </a:tbl>
          </a:graphicData>
        </a:graphic>
      </p:graphicFrame>
    </p:spTree>
    <p:extLst>
      <p:ext uri="{BB962C8B-B14F-4D97-AF65-F5344CB8AC3E}">
        <p14:creationId xmlns:p14="http://schemas.microsoft.com/office/powerpoint/2010/main" val="38304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1512168"/>
          </a:xfrm>
        </p:spPr>
        <p:txBody>
          <a:bodyPr/>
          <a:lstStyle/>
          <a:p>
            <a:r>
              <a:rPr lang="en-US" b="1" dirty="0" smtClean="0"/>
              <a:t>Trainers </a:t>
            </a:r>
            <a:r>
              <a:rPr lang="en-US" b="1" dirty="0"/>
              <a:t>help learners / students to learn!</a:t>
            </a:r>
            <a:br>
              <a:rPr lang="en-US" b="1" dirty="0"/>
            </a:br>
            <a:endParaRPr lang="en-US" dirty="0"/>
          </a:p>
        </p:txBody>
      </p:sp>
    </p:spTree>
    <p:extLst>
      <p:ext uri="{BB962C8B-B14F-4D97-AF65-F5344CB8AC3E}">
        <p14:creationId xmlns:p14="http://schemas.microsoft.com/office/powerpoint/2010/main" val="2144442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936103"/>
          </a:xfrm>
        </p:spPr>
        <p:txBody>
          <a:bodyPr/>
          <a:lstStyle/>
          <a:p>
            <a:r>
              <a:rPr lang="en-US" b="1" dirty="0"/>
              <a:t>What </a:t>
            </a:r>
            <a:r>
              <a:rPr lang="en-US" b="1" dirty="0" smtClean="0"/>
              <a:t>is requirement?</a:t>
            </a:r>
            <a:br>
              <a:rPr lang="en-US" b="1" dirty="0" smtClean="0"/>
            </a:br>
            <a:endParaRPr lang="en-US" dirty="0"/>
          </a:p>
        </p:txBody>
      </p:sp>
    </p:spTree>
    <p:extLst>
      <p:ext uri="{BB962C8B-B14F-4D97-AF65-F5344CB8AC3E}">
        <p14:creationId xmlns:p14="http://schemas.microsoft.com/office/powerpoint/2010/main" val="403781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539552" y="2996952"/>
            <a:ext cx="7992888" cy="1512168"/>
          </a:xfrm>
        </p:spPr>
        <p:txBody>
          <a:bodyPr/>
          <a:lstStyle/>
          <a:p>
            <a:r>
              <a:rPr lang="en-US" b="1" dirty="0" smtClean="0"/>
              <a:t>Requirements are operational commanders‘ performance gaps!</a:t>
            </a:r>
            <a:br>
              <a:rPr lang="en-US" b="1" dirty="0" smtClean="0"/>
            </a:br>
            <a:endParaRPr lang="en-US" dirty="0"/>
          </a:p>
        </p:txBody>
      </p:sp>
    </p:spTree>
    <p:extLst>
      <p:ext uri="{BB962C8B-B14F-4D97-AF65-F5344CB8AC3E}">
        <p14:creationId xmlns:p14="http://schemas.microsoft.com/office/powerpoint/2010/main" val="186110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GM PP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M Tema Extern">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7334</Words>
  <Application>Microsoft Office PowerPoint</Application>
  <PresentationFormat>On-screen Show (4:3)</PresentationFormat>
  <Paragraphs>926</Paragraphs>
  <Slides>67</Slides>
  <Notes>63</Notes>
  <HiddenSlides>3</HiddenSlides>
  <MMClips>0</MMClips>
  <ScaleCrop>false</ScaleCrop>
  <HeadingPairs>
    <vt:vector size="4" baseType="variant">
      <vt:variant>
        <vt:lpstr>Theme</vt:lpstr>
      </vt:variant>
      <vt:variant>
        <vt:i4>6</vt:i4>
      </vt:variant>
      <vt:variant>
        <vt:lpstr>Slide Titles</vt:lpstr>
      </vt:variant>
      <vt:variant>
        <vt:i4>67</vt:i4>
      </vt:variant>
    </vt:vector>
  </HeadingPairs>
  <TitlesOfParts>
    <vt:vector size="73" baseType="lpstr">
      <vt:lpstr>Office-tema</vt:lpstr>
      <vt:lpstr>NCGM PP Template 1</vt:lpstr>
      <vt:lpstr>1_NCGM PP Template 1</vt:lpstr>
      <vt:lpstr>1_Office-tema</vt:lpstr>
      <vt:lpstr>FM Tema Extern</vt:lpstr>
      <vt:lpstr>2_Office-tema</vt:lpstr>
      <vt:lpstr>M.Pol.Sc. and M.A. (Educ.) Virpi Levomaa </vt:lpstr>
      <vt:lpstr>PowerPoint Presentation</vt:lpstr>
      <vt:lpstr>PowerPoint Presentation</vt:lpstr>
      <vt:lpstr>PowerPoint Presentation</vt:lpstr>
      <vt:lpstr>PowerPoint Presentation</vt:lpstr>
      <vt:lpstr>What is trainers most important duty? </vt:lpstr>
      <vt:lpstr>Trainers help learners / students to learn! </vt:lpstr>
      <vt:lpstr>What is requirement? </vt:lpstr>
      <vt:lpstr>Requirements are operational commanders‘ performance gaps! </vt:lpstr>
      <vt:lpstr>Global programming </vt:lpstr>
      <vt:lpstr>What requirements we have for gender perspective training?  </vt:lpstr>
      <vt:lpstr>Why integrate gender perspective in education and training?</vt:lpstr>
      <vt:lpstr>PowerPoint Presentation</vt:lpstr>
      <vt:lpstr>PowerPoint Presentation</vt:lpstr>
      <vt:lpstr>What is target audience?   </vt:lpstr>
      <vt:lpstr>Target audience is the intended audience!   </vt:lpstr>
      <vt:lpstr>Target Audience Analysis (NATO Directive BI SC 75-7)</vt:lpstr>
      <vt:lpstr>Target Audience Analysis (TAA)</vt:lpstr>
      <vt:lpstr>PowerPoint Presentation</vt:lpstr>
      <vt:lpstr>PowerPoint Presentation</vt:lpstr>
      <vt:lpstr>PowerPoint Presentation</vt:lpstr>
      <vt:lpstr>PowerPoint Presentation</vt:lpstr>
      <vt:lpstr>What do we need to know about our intended learners?   </vt:lpstr>
      <vt:lpstr>Learner characteristics</vt:lpstr>
      <vt:lpstr>What is definition of learning? </vt:lpstr>
      <vt:lpstr>PowerPoint Presentation</vt:lpstr>
      <vt:lpstr>What is learning outcome?  </vt:lpstr>
      <vt:lpstr>Learning outcome describes what learners should be able to do, know or produce after the learning activity  (lesson, module, course)    </vt:lpstr>
      <vt:lpstr>Backward Design</vt:lpstr>
      <vt:lpstr>How to set good learning outcomes?</vt:lpstr>
      <vt:lpstr>Example - Applying Gender at the tactical level (from Designing sample gender lessons, 2012):   By the end of the lesson the learners will be able to: 1) explain what it means to integrate gender perspective in their day-to-day work as a task force; 2) differentiate the security threats for men and women, boys and girls in the specific area; 3) apply gender perspective in realistic situations of patrolling and engagement with local population in a culturally sensitive manner.  </vt:lpstr>
      <vt:lpstr>PowerPoint Presentation</vt:lpstr>
      <vt:lpstr>PowerPoint Presentation</vt:lpstr>
      <vt:lpstr>How to make sure that your students learn what they are supposed to learn? </vt:lpstr>
      <vt:lpstr>How to get evidence of learning?</vt:lpstr>
      <vt:lpstr>Example: GFA Course</vt:lpstr>
      <vt:lpstr>Example - Lesson on Why and How to Include Gender in Operational Planning Staff Work (from Designing sample gender lessons, 2012) </vt:lpstr>
      <vt:lpstr>GFA Course`s Exam</vt:lpstr>
      <vt:lpstr>PowerPoint Presentation</vt:lpstr>
      <vt:lpstr>We make a assessment plan  </vt:lpstr>
      <vt:lpstr>Sum up…</vt:lpstr>
      <vt:lpstr>Sum up…</vt:lpstr>
      <vt:lpstr>What is definition of learning? </vt:lpstr>
      <vt:lpstr>What is definition of learning? Learning is a relatively permanent change of behaviour based on experience!  </vt:lpstr>
      <vt:lpstr>What is requirement? </vt:lpstr>
      <vt:lpstr>What is requirement? Requirements are operational commanders` performance gaps. They state what we need to be able to do!  </vt:lpstr>
      <vt:lpstr>What is target audience analysis?   </vt:lpstr>
      <vt:lpstr>What is target audience analysis? Determines categories of audience, location and size of population and required annual iterations. WHO we need to train? WHERE we need to train? HOW MANY wee need to train? HOW OFTEN we need to train?     </vt:lpstr>
      <vt:lpstr>What is learning outcome?  </vt:lpstr>
      <vt:lpstr>What is learning outcome? Learning outcome describes what learners should be able to do, know or produce after the learning activity.  </vt:lpstr>
      <vt:lpstr>Self assessment of learning </vt:lpstr>
      <vt:lpstr>PowerPoint Presentation</vt:lpstr>
      <vt:lpstr>PowerPoint Presentation</vt:lpstr>
      <vt:lpstr>Syndicate task: Plan gender training for different target audiences</vt:lpstr>
      <vt:lpstr>Syndicate task</vt:lpstr>
      <vt:lpstr>PowerPoint Presentation</vt:lpstr>
      <vt:lpstr>PowerPoint Presentation</vt:lpstr>
      <vt:lpstr>PowerPoint Presentation</vt:lpstr>
      <vt:lpstr>PowerPoint Presentation</vt:lpstr>
      <vt:lpstr>Criteria</vt:lpstr>
      <vt:lpstr>PowerPoint Presentation</vt:lpstr>
      <vt:lpstr>Criteria</vt:lpstr>
      <vt:lpstr>PowerPoint Presentation</vt:lpstr>
      <vt:lpstr>PowerPoint Presentation</vt:lpstr>
      <vt:lpstr>PowerPoint Presentation</vt:lpstr>
      <vt:lpstr>PowerPoint Presentation</vt:lpstr>
      <vt:lpstr>PowerPoint Presentation</vt:lpstr>
    </vt:vector>
  </TitlesOfParts>
  <Company>Försvarsmakten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Hedengrahn, Ella</dc:creator>
  <cp:lastModifiedBy>Virpi Levomaa</cp:lastModifiedBy>
  <cp:revision>106</cp:revision>
  <cp:lastPrinted>2015-11-13T06:06:51Z</cp:lastPrinted>
  <dcterms:created xsi:type="dcterms:W3CDTF">2014-10-21T11:10:05Z</dcterms:created>
  <dcterms:modified xsi:type="dcterms:W3CDTF">2015-11-13T08:00:48Z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afa20aaa-fa6d-40a0-b402-04b99b13dfb5</vt:lpwstr>
  </property>
  <property fmtid="{D5CDD505-2E9C-101B-9397-08002B2CF9AE}" pid="3" name="FörsvarsmaktenKlassificering">
    <vt:lpwstr>Ej Sekretess enligt OSL</vt:lpwstr>
  </property>
  <property fmtid="{D5CDD505-2E9C-101B-9397-08002B2CF9AE}" pid="4" name="Classification">
    <vt:lpwstr>Ej Sekretess enligt OSL</vt:lpwstr>
  </property>
</Properties>
</file>